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10287000" cy="18288000"/>
  <p:embeddedFontLs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Medium" panose="00000600000000000000" pitchFamily="2" charset="0"/>
      <p:regular r:id="rId26"/>
      <p:bold r:id="rId27"/>
      <p:italic r:id="rId28"/>
      <p:boldItalic r:id="rId29"/>
    </p:embeddedFont>
    <p:embeddedFont>
      <p:font typeface="Montserrat SemiBold" panose="00000700000000000000" pitchFamily="2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Roboto Thin" panose="02000000000000000000" pitchFamily="2" charset="0"/>
      <p:regular r:id="rId38"/>
      <p:bold r:id="rId39"/>
      <p:italic r:id="rId40"/>
      <p:boldItalic r:id="rId41"/>
    </p:embeddedFont>
    <p:embeddedFont>
      <p:font typeface="Ubuntu" panose="020B0504030602030204" pitchFamily="34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0B980E-101E-4B2B-A539-876FEB0094DA}">
  <a:tblStyle styleId="{DE0B980E-101E-4B2B-A539-876FEB0094D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37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786f3ada31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g2786f3ada31_0_2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g2786f3ada31_0_2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786f3ada31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2786f3ada31_0_2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What exactly is RPM?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RPM benefits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Key factors to ensure a RPM program is successful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compliance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patient consent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insurance verification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offer monitoring nurses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device coverages (need to cover multiple internet networks, not a single provider)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things to avoid from a partner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CMS reimbursement changes + codes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pro forma + your organization’s economics when partnering with a vendor</a:t>
            </a:r>
            <a:endParaRPr sz="1400"/>
          </a:p>
        </p:txBody>
      </p:sp>
      <p:sp>
        <p:nvSpPr>
          <p:cNvPr id="55" name="Google Shape;55;g2786f3ada31_0_2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86f3ada3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2786f3ada31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g2786f3ada31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fd660c02f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2efd660c02f_1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RPM is proactive care to keep track of patient vitals between visits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Patients use a connected medical device at home to check vitals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Data is automatically uploaded if the device is cellular (like what KH uses)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The data is monitored by clinical staff for progress or health alerts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It is different from telehealth and not encounter based</a:t>
            </a:r>
            <a:endParaRPr/>
          </a:p>
        </p:txBody>
      </p:sp>
      <p:sp>
        <p:nvSpPr>
          <p:cNvPr id="89" name="Google Shape;89;g2efd660c02f_1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786f3ada31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2786f3ada31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2786f3ada31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786f3ada31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2786f3ada31_0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786f3ada31_0_1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786f3ada31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2786f3ada31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2786f3ada31_0_1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786f3ada3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2786f3ada31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2786f3ada31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86f3ada3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2786f3ada31_0_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g2786f3ada31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3a1807f0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273a1807f0d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273a1807f0d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786f3ada31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2786f3ada31_0_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g2786f3ada31_0_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786f3ada31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2786f3ada31_0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2786f3ada31_0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786f3ada31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g2786f3ada31_0_4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g2786f3ada31_0_4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786f3ada31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2786f3ada31_0_4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g2786f3ada31_0_4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786f3ada31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g2786f3ada31_0_4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g2786f3ada31_0_4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786f3ada31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2786f3ada31_0_4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g2786f3ada31_0_4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786f3ada31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g2786f3ada31_0_2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g2786f3ada31_0_2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>
            <a:lvl1pPr lvl="0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buNone/>
              <a:def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5946333" y="9499700"/>
            <a:ext cx="22647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Autofit/>
          </a:bodyPr>
          <a:lstStyle>
            <a:lvl1pPr lvl="0" algn="r" rtl="0">
              <a:buNone/>
              <a:defRPr sz="2400">
                <a:solidFill>
                  <a:schemeClr val="tx1"/>
                </a:solidFill>
              </a:defRPr>
            </a:lvl1pPr>
            <a:lvl2pPr lvl="1" algn="r" rtl="0">
              <a:buNone/>
              <a:defRPr sz="2400">
                <a:solidFill>
                  <a:schemeClr val="tx1"/>
                </a:solidFill>
              </a:defRPr>
            </a:lvl2pPr>
            <a:lvl3pPr lvl="2" algn="r" rtl="0">
              <a:buNone/>
              <a:defRPr sz="2400">
                <a:solidFill>
                  <a:schemeClr val="tx1"/>
                </a:solidFill>
              </a:defRPr>
            </a:lvl3pPr>
            <a:lvl4pPr lvl="3" algn="r" rtl="0">
              <a:buNone/>
              <a:defRPr sz="2400">
                <a:solidFill>
                  <a:schemeClr val="tx1"/>
                </a:solidFill>
              </a:defRPr>
            </a:lvl4pPr>
            <a:lvl5pPr lvl="4" algn="r" rtl="0">
              <a:buNone/>
              <a:defRPr sz="2400">
                <a:solidFill>
                  <a:schemeClr val="tx1"/>
                </a:solidFill>
              </a:defRPr>
            </a:lvl5pPr>
            <a:lvl6pPr lvl="5" algn="r" rtl="0">
              <a:buNone/>
              <a:defRPr sz="2400">
                <a:solidFill>
                  <a:schemeClr val="tx1"/>
                </a:solidFill>
              </a:defRPr>
            </a:lvl6pPr>
            <a:lvl7pPr lvl="6" algn="r" rtl="0">
              <a:buNone/>
              <a:defRPr sz="2400">
                <a:solidFill>
                  <a:schemeClr val="tx1"/>
                </a:solidFill>
              </a:defRPr>
            </a:lvl7pPr>
            <a:lvl8pPr lvl="7" algn="r" rtl="0">
              <a:buNone/>
              <a:defRPr sz="2400">
                <a:solidFill>
                  <a:schemeClr val="tx1"/>
                </a:solidFill>
              </a:defRPr>
            </a:lvl8pPr>
            <a:lvl9pPr lvl="8" algn="r" rtl="0">
              <a:buNone/>
              <a:defRPr sz="24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5.png"/><Relationship Id="rId5" Type="http://schemas.openxmlformats.org/officeDocument/2006/relationships/image" Target="../media/image24.png"/><Relationship Id="rId10" Type="http://schemas.openxmlformats.org/officeDocument/2006/relationships/image" Target="../media/image4.png"/><Relationship Id="rId4" Type="http://schemas.openxmlformats.org/officeDocument/2006/relationships/image" Target="../media/image23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1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3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10.png"/><Relationship Id="rId4" Type="http://schemas.openxmlformats.org/officeDocument/2006/relationships/image" Target="../media/image52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650" y="609600"/>
            <a:ext cx="517318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3525" y="0"/>
            <a:ext cx="980122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8750" y="9182100"/>
            <a:ext cx="8582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00250" y="961072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14975" y="961072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60140" y="8229600"/>
            <a:ext cx="687910" cy="64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38275" y="8283554"/>
            <a:ext cx="1065585" cy="58674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>
            <a:off x="1381125" y="1752600"/>
            <a:ext cx="7172400" cy="4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9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Montserrat"/>
              <a:buNone/>
            </a:pPr>
            <a:r>
              <a:rPr lang="en-US" sz="5400">
                <a:latin typeface="Montserrat SemiBold"/>
                <a:ea typeface="Montserrat SemiBold"/>
                <a:cs typeface="Montserrat SemiBold"/>
                <a:sym typeface="Montserrat SemiBold"/>
              </a:rPr>
              <a:t>How Remote Patient Monitoring Can Help Your RHC and Your Patients</a:t>
            </a:r>
            <a:endParaRPr sz="5400" i="0" u="none" strike="noStrike" cap="non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1438275" y="6158250"/>
            <a:ext cx="7441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9111"/>
              </a:lnSpc>
              <a:spcBef>
                <a:spcPts val="0"/>
              </a:spcBef>
              <a:spcAft>
                <a:spcPts val="0"/>
              </a:spcAft>
              <a:buClr>
                <a:srgbClr val="BC4A24"/>
              </a:buClr>
              <a:buSzPts val="2700"/>
              <a:buFont typeface="Montserrat"/>
              <a:buNone/>
            </a:pPr>
            <a:r>
              <a:rPr lang="en-US" sz="2700">
                <a:solidFill>
                  <a:srgbClr val="BC4A2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Dr. Xiaoxu Kang</a:t>
            </a:r>
            <a:r>
              <a:rPr lang="en-US" sz="2700" i="0" u="none" strike="noStrike" cap="none">
                <a:solidFill>
                  <a:srgbClr val="BC4A2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C</a:t>
            </a:r>
            <a:r>
              <a:rPr lang="en-US" sz="2700">
                <a:solidFill>
                  <a:srgbClr val="BC4A2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EO </a:t>
            </a:r>
            <a:r>
              <a:rPr lang="en-US" sz="2700">
                <a:latin typeface="Montserrat SemiBold"/>
                <a:ea typeface="Montserrat SemiBold"/>
                <a:cs typeface="Montserrat SemiBold"/>
                <a:sym typeface="Montserrat SemiBold"/>
              </a:rPr>
              <a:t>kang</a:t>
            </a:r>
            <a:r>
              <a:rPr lang="en-US" sz="2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@kangaroohe</a:t>
            </a:r>
            <a:r>
              <a:rPr lang="en-US" sz="27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alth.com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2438399" y="9496425"/>
            <a:ext cx="30765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953125" y="9496425"/>
            <a:ext cx="3981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p3"/>
          <p:cNvPicPr preferRelativeResize="0"/>
          <p:nvPr/>
        </p:nvPicPr>
        <p:blipFill rotWithShape="1">
          <a:blip r:embed="rId10">
            <a:alphaModFix/>
          </a:blip>
          <a:srcRect l="28337" r="3379"/>
          <a:stretch/>
        </p:blipFill>
        <p:spPr>
          <a:xfrm>
            <a:off x="9934575" y="588653"/>
            <a:ext cx="8756700" cy="8869800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90625"/>
            <a:ext cx="18287999" cy="909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25" y="93726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/>
          <p:nvPr/>
        </p:nvSpPr>
        <p:spPr>
          <a:xfrm>
            <a:off x="0" y="566825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Major 2024 CMS Changes Benefit RHCs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7478375" y="9058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16813793" y="94457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40" name="Google Shape;40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9450" y="1128713"/>
            <a:ext cx="10287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/>
        </p:nvSpPr>
        <p:spPr>
          <a:xfrm>
            <a:off x="2691000" y="4475275"/>
            <a:ext cx="15876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2691000" y="7167675"/>
            <a:ext cx="15876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2024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5673525" y="4475275"/>
            <a:ext cx="83901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$55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 per patient/month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13015050" y="7033475"/>
            <a:ext cx="53472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$616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 per patient/month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Google Shape;45;p4"/>
          <p:cNvSpPr txBox="1"/>
          <p:nvPr/>
        </p:nvSpPr>
        <p:spPr>
          <a:xfrm>
            <a:off x="3204325" y="2228375"/>
            <a:ext cx="122358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Medicare RPM Reimbursement for RHCs and FQHCs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6" name="Google Shape;46;p4"/>
          <p:cNvGrpSpPr/>
          <p:nvPr/>
        </p:nvGrpSpPr>
        <p:grpSpPr>
          <a:xfrm>
            <a:off x="4852975" y="9182100"/>
            <a:ext cx="8582025" cy="1104900"/>
            <a:chOff x="3293700" y="9179950"/>
            <a:chExt cx="8582025" cy="1104900"/>
          </a:xfrm>
        </p:grpSpPr>
        <p:pic>
          <p:nvPicPr>
            <p:cNvPr id="47" name="Google Shape;47;p4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293700" y="9179950"/>
              <a:ext cx="8582025" cy="1104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4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865200" y="960857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4" descr="preencoded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379925" y="960857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" name="Google Shape;50;p4"/>
            <p:cNvSpPr/>
            <p:nvPr/>
          </p:nvSpPr>
          <p:spPr>
            <a:xfrm>
              <a:off x="4303349" y="9494275"/>
              <a:ext cx="2943225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6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Montserrat Medium"/>
                <a:buNone/>
              </a:pPr>
              <a:r>
                <a:rPr lang="en-US" sz="2100" b="0" i="0" u="none" strike="noStrike" cap="none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kangaroohealth.com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7818075" y="9494275"/>
              <a:ext cx="388145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6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Montserrat Medium"/>
                <a:buNone/>
              </a:pPr>
              <a:r>
                <a:rPr lang="en-US" sz="2100" b="0" i="0" u="none" strike="noStrike" cap="none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hello@kangaroohealth.com</a:t>
              </a:r>
              <a:endParaRPr sz="2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63825"/>
            <a:ext cx="18287999" cy="909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25" y="93726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5"/>
          <p:cNvSpPr/>
          <p:nvPr/>
        </p:nvSpPr>
        <p:spPr>
          <a:xfrm>
            <a:off x="704775" y="701925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Today, We’ll Share Everything You Need to Know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7478375" y="9058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 txBox="1">
            <a:spLocks noGrp="1"/>
          </p:cNvSpPr>
          <p:nvPr>
            <p:ph type="sldNum" idx="12"/>
          </p:nvPr>
        </p:nvSpPr>
        <p:spPr>
          <a:xfrm>
            <a:off x="16813793" y="94457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62" name="Google Shape;62;p5"/>
          <p:cNvSpPr txBox="1"/>
          <p:nvPr/>
        </p:nvSpPr>
        <p:spPr>
          <a:xfrm>
            <a:off x="468950" y="2399325"/>
            <a:ext cx="69117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3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What exactly is RPM?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RPM benefits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CMS reimbursement changes 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A sample ROI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Key factors to ensure success 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C26"/>
              </a:buClr>
              <a:buSzPts val="3200"/>
              <a:buFont typeface="Montserrat"/>
              <a:buChar char="●"/>
            </a:pPr>
            <a:r>
              <a:rPr lang="en-US" sz="3200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Red flags to avoid</a:t>
            </a:r>
            <a:endParaRPr sz="3200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5"/>
          <p:cNvPicPr preferRelativeResize="0"/>
          <p:nvPr/>
        </p:nvPicPr>
        <p:blipFill rotWithShape="1">
          <a:blip r:embed="rId5">
            <a:alphaModFix/>
          </a:blip>
          <a:srcRect l="22982" b="5024"/>
          <a:stretch/>
        </p:blipFill>
        <p:spPr>
          <a:xfrm>
            <a:off x="7611650" y="1721025"/>
            <a:ext cx="10511700" cy="8639100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00" y="1190625"/>
            <a:ext cx="18287999" cy="909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25" y="94488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6"/>
          <p:cNvSpPr/>
          <p:nvPr/>
        </p:nvSpPr>
        <p:spPr>
          <a:xfrm>
            <a:off x="619125" y="628650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Chronic Care is Broken Everywhere, But Rural Healthcare Providers Face Even More Obstacles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74" name="Google Shape;74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25" y="94488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6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77" name="Google Shape;77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0100" y="9179950"/>
            <a:ext cx="8582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51600" y="960857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866325" y="96085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6"/>
          <p:cNvSpPr/>
          <p:nvPr/>
        </p:nvSpPr>
        <p:spPr>
          <a:xfrm>
            <a:off x="9789749" y="9494275"/>
            <a:ext cx="296565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13304475" y="9494275"/>
            <a:ext cx="382086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3775" y="-36575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6"/>
          <p:cNvSpPr txBox="1"/>
          <p:nvPr/>
        </p:nvSpPr>
        <p:spPr>
          <a:xfrm>
            <a:off x="619125" y="5342475"/>
            <a:ext cx="4379700" cy="22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Distance to care can be challenging and lead to no-shows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6"/>
          <p:cNvSpPr txBox="1"/>
          <p:nvPr/>
        </p:nvSpPr>
        <p:spPr>
          <a:xfrm>
            <a:off x="6827525" y="3520450"/>
            <a:ext cx="4791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Facilities face staff shortages and razor-thin margins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13171125" y="1882150"/>
            <a:ext cx="51624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Montserrat"/>
                <a:ea typeface="Montserrat"/>
                <a:cs typeface="Montserrat"/>
                <a:sym typeface="Montserrat"/>
              </a:rPr>
              <a:t>All this contributes to a higher rate of deaths from chronic conditions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425" y="1775225"/>
            <a:ext cx="15260974" cy="715361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/>
          <p:nvPr/>
        </p:nvSpPr>
        <p:spPr>
          <a:xfrm>
            <a:off x="671050" y="572725"/>
            <a:ext cx="18391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What is Remote Patient Monitoring</a:t>
            </a:r>
            <a:r>
              <a:rPr lang="en-US" sz="3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How Does it Work?</a:t>
            </a:r>
            <a:endParaRPr sz="36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0050" y="949657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4775" y="94965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7"/>
          <p:cNvSpPr/>
          <p:nvPr/>
        </p:nvSpPr>
        <p:spPr>
          <a:xfrm>
            <a:off x="3908200" y="9382275"/>
            <a:ext cx="2827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7422925" y="9382275"/>
            <a:ext cx="376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1108825" y="2193175"/>
            <a:ext cx="3663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Smart Medical Devices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7"/>
          <p:cNvSpPr txBox="1"/>
          <p:nvPr/>
        </p:nvSpPr>
        <p:spPr>
          <a:xfrm>
            <a:off x="5828350" y="2180125"/>
            <a:ext cx="3663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RPM Data Platform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10120900" y="6353750"/>
            <a:ext cx="25671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Monitoring Team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14412525" y="4106525"/>
            <a:ext cx="1810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Provider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7"/>
          <p:cNvSpPr txBox="1"/>
          <p:nvPr/>
        </p:nvSpPr>
        <p:spPr>
          <a:xfrm>
            <a:off x="14412525" y="9067950"/>
            <a:ext cx="1810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Patient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1440625" y="31689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(100+ connected devices)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6305025" y="27957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(HIPAA, SOC2 certified)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10642000" y="72982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(CMA, LPN, RN)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14387975" y="47013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(PCP, Specialists, MTDM, Case Management)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225" y="94488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8"/>
          <p:cNvSpPr/>
          <p:nvPr/>
        </p:nvSpPr>
        <p:spPr>
          <a:xfrm>
            <a:off x="642900" y="400200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Sounds Great…But We Don’t Have the Staff for That</a:t>
            </a:r>
            <a:endParaRPr sz="36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121" name="Google Shape;121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225" y="9448800"/>
            <a:ext cx="2567172" cy="5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8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124" name="Google Shape;124;p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Google Shape;125;p8"/>
          <p:cNvPicPr preferRelativeResize="0"/>
          <p:nvPr/>
        </p:nvPicPr>
        <p:blipFill rotWithShape="1">
          <a:blip r:embed="rId4">
            <a:alphaModFix/>
          </a:blip>
          <a:srcRect t="7046" b="27345"/>
          <a:stretch/>
        </p:blipFill>
        <p:spPr>
          <a:xfrm>
            <a:off x="-1736625" y="717700"/>
            <a:ext cx="17114877" cy="74858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8"/>
          <p:cNvSpPr/>
          <p:nvPr/>
        </p:nvSpPr>
        <p:spPr>
          <a:xfrm>
            <a:off x="5443900" y="5956225"/>
            <a:ext cx="12731400" cy="3089100"/>
          </a:xfrm>
          <a:prstGeom prst="roundRect">
            <a:avLst>
              <a:gd name="adj" fmla="val 16667"/>
            </a:avLst>
          </a:prstGeom>
          <a:solidFill>
            <a:srgbClr val="FFE3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5575800" y="6222025"/>
            <a:ext cx="13014600" cy="28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RPM enables RHCs to boost care outcomes and top-line revenue, without burdening your staff</a:t>
            </a:r>
            <a:endParaRPr sz="3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Monitoring can be done by an external nurse team that escalates cases to your staff </a:t>
            </a:r>
            <a:r>
              <a:rPr lang="en-US" sz="3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only when needed</a:t>
            </a:r>
            <a:endParaRPr sz="3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5200" y="960857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79925" y="96085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/>
          <p:nvPr/>
        </p:nvSpPr>
        <p:spPr>
          <a:xfrm>
            <a:off x="4303350" y="9494275"/>
            <a:ext cx="2827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7818075" y="9494275"/>
            <a:ext cx="376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3175" y="1986925"/>
            <a:ext cx="4617800" cy="631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2100" y="1951150"/>
            <a:ext cx="4617800" cy="638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8475" y="1951152"/>
            <a:ext cx="4617800" cy="638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9"/>
          <p:cNvSpPr/>
          <p:nvPr/>
        </p:nvSpPr>
        <p:spPr>
          <a:xfrm>
            <a:off x="1634025" y="5394475"/>
            <a:ext cx="3776100" cy="23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 sz="3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Visibility into patients’ health trends and data at home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endParaRPr sz="20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6940488" y="5394475"/>
            <a:ext cx="4407000" cy="27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r>
              <a:rPr lang="en-US" sz="3100">
                <a:latin typeface="Montserrat"/>
                <a:ea typeface="Montserrat"/>
                <a:cs typeface="Montserrat"/>
                <a:sym typeface="Montserrat"/>
              </a:rPr>
              <a:t>Identifying early warning signs to alert staff and allow timely intervention as needed</a:t>
            </a:r>
            <a:endParaRPr sz="3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12491025" y="5394475"/>
            <a:ext cx="4317300" cy="24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Providers can proactively adjust meds, follow up, or provide support</a:t>
            </a:r>
            <a:endParaRPr sz="33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619200" y="628650"/>
            <a:ext cx="172920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Benefits of Remote Patient Monitoring for RHC Providers and Patients 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17468850" y="9439275"/>
            <a:ext cx="238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147" name="Google Shape;147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2800" y="2388625"/>
            <a:ext cx="2931525" cy="29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78238" y="2388625"/>
            <a:ext cx="2931525" cy="29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82475" y="2415975"/>
            <a:ext cx="2931525" cy="29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9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53000" y="9125025"/>
            <a:ext cx="8582025" cy="11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9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9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9377362" y="9439350"/>
            <a:ext cx="39004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1133400" y="628650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What a Typical Hypertension Patient’s Experience Can Look Like 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975" y="1342950"/>
            <a:ext cx="16428037" cy="768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3000" y="9125025"/>
            <a:ext cx="8582025" cy="11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0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9377362" y="9439350"/>
            <a:ext cx="384333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10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/>
          <p:nvPr/>
        </p:nvSpPr>
        <p:spPr>
          <a:xfrm>
            <a:off x="619125" y="628650"/>
            <a:ext cx="174243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Recent CMS Changes Boosted RPM Reimbursements by 11X fold </a:t>
            </a:r>
            <a:endParaRPr sz="36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179" name="Google Shape;179;p1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"/>
          <p:cNvSpPr txBox="1"/>
          <p:nvPr/>
        </p:nvSpPr>
        <p:spPr>
          <a:xfrm>
            <a:off x="619000" y="1314225"/>
            <a:ext cx="170880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Medicare</a:t>
            </a:r>
            <a:r>
              <a:rPr lang="en-US" sz="2000" b="0" i="0" u="none" strike="noStrike" cap="none">
                <a:solidFill>
                  <a:srgbClr val="171C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all cover RPM. </a:t>
            </a:r>
            <a:endParaRPr sz="2000" b="0" i="0" u="none" strike="noStrike" cap="none">
              <a:solidFill>
                <a:srgbClr val="171C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Commercial Plans</a:t>
            </a:r>
            <a:r>
              <a:rPr lang="en-US" sz="2000" b="0" i="0" u="none" strike="noStrike" cap="none">
                <a:solidFill>
                  <a:srgbClr val="171C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many cover RPM, and their reimbursements rates are typically 50% higher than Medicare.</a:t>
            </a:r>
            <a:endParaRPr sz="2000" b="0" i="0" u="none" strike="noStrike" cap="none">
              <a:solidFill>
                <a:srgbClr val="171C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181" name="Google Shape;181;p11"/>
          <p:cNvGraphicFramePr/>
          <p:nvPr/>
        </p:nvGraphicFramePr>
        <p:xfrm>
          <a:off x="619125" y="2684114"/>
          <a:ext cx="17088000" cy="5609000"/>
        </p:xfrm>
        <a:graphic>
          <a:graphicData uri="http://schemas.openxmlformats.org/drawingml/2006/table">
            <a:tbl>
              <a:tblPr>
                <a:noFill/>
                <a:tableStyleId>{DE0B980E-101E-4B2B-A539-876FEB0094DA}</a:tableStyleId>
              </a:tblPr>
              <a:tblGrid>
                <a:gridCol w="56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Provider Billable CPT</a:t>
                      </a:r>
                      <a:endParaRPr sz="2000" u="none" strike="noStrike" cap="none">
                        <a:solidFill>
                          <a:srgbClr val="FFFFFF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4A2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Average Medicare Rates</a:t>
                      </a:r>
                      <a:endParaRPr sz="1400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4A2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Notes</a:t>
                      </a:r>
                      <a:endParaRPr sz="1400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4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G0511 (99453)</a:t>
                      </a:r>
                      <a:endParaRPr sz="1400" u="none" strike="noStrike" cap="none">
                        <a:solidFill>
                          <a:srgbClr val="171C26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$77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One-time (Enrollment)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G0511 (99454)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$77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Monthly Recurring Data Collection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G0511 (99457)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$77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Monthly Recurring PPPM</a:t>
                      </a:r>
                      <a:endParaRPr sz="2000" u="none" strike="noStrike" cap="none">
                        <a:solidFill>
                          <a:srgbClr val="171C26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99999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First 20 min. of monitoring</a:t>
                      </a:r>
                      <a:endParaRPr sz="2000" u="none" strike="noStrike" cap="none">
                        <a:solidFill>
                          <a:srgbClr val="999999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G0511 (99458)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$77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171C26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Monthly Recurring PPPM</a:t>
                      </a:r>
                      <a:endParaRPr sz="2000" u="none" strike="noStrike" cap="none">
                        <a:solidFill>
                          <a:srgbClr val="171C26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99999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Additional 20 min. of monitoring</a:t>
                      </a:r>
                      <a:endParaRPr sz="2000" u="none" strike="noStrike" cap="none">
                        <a:solidFill>
                          <a:srgbClr val="999999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999999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(up to 2 units)</a:t>
                      </a:r>
                      <a:endParaRPr sz="2000" u="none" strike="noStrike" cap="none">
                        <a:solidFill>
                          <a:srgbClr val="999999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2" name="Google Shape;182;p11"/>
          <p:cNvSpPr txBox="1"/>
          <p:nvPr/>
        </p:nvSpPr>
        <p:spPr>
          <a:xfrm>
            <a:off x="619125" y="8663213"/>
            <a:ext cx="17088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71C26"/>
                </a:solidFill>
                <a:latin typeface="Montserrat"/>
                <a:ea typeface="Montserrat"/>
                <a:cs typeface="Montserrat"/>
                <a:sym typeface="Montserrat"/>
              </a:rPr>
              <a:t>*KangarooHealth does not bill patients or payors</a:t>
            </a:r>
            <a:endParaRPr sz="1500" b="1" i="0" u="none" strike="noStrike" cap="none">
              <a:solidFill>
                <a:srgbClr val="171C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3" name="Google Shape;183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3000" y="9125025"/>
            <a:ext cx="8582025" cy="11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9377363" y="9439350"/>
            <a:ext cx="3910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4900" y="2676525"/>
            <a:ext cx="10877550" cy="62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/>
          <p:nvPr/>
        </p:nvSpPr>
        <p:spPr>
          <a:xfrm>
            <a:off x="766375" y="7429500"/>
            <a:ext cx="39789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219"/>
              </a:lnSpc>
              <a:spcBef>
                <a:spcPts val="0"/>
              </a:spcBef>
              <a:spcAft>
                <a:spcPts val="0"/>
              </a:spcAft>
              <a:buClr>
                <a:srgbClr val="FF6F34"/>
              </a:buClr>
              <a:buSzPts val="6150"/>
              <a:buFont typeface="Montserrat"/>
              <a:buNone/>
            </a:pPr>
            <a:r>
              <a:rPr lang="en-US" sz="6150" b="1" i="0" u="none" strike="noStrike" cap="none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r>
              <a:rPr lang="en-US" sz="6150" b="1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-US" sz="6150" b="1" i="0" u="none" strike="noStrike" cap="none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0,000+</a:t>
            </a:r>
            <a:endParaRPr sz="61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387500" y="8401050"/>
            <a:ext cx="4444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 every 10 participating </a:t>
            </a: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patients</a:t>
            </a: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</a:t>
            </a:r>
            <a:b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 year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12458699" y="5372100"/>
            <a:ext cx="5162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219"/>
              </a:lnSpc>
              <a:spcBef>
                <a:spcPts val="0"/>
              </a:spcBef>
              <a:spcAft>
                <a:spcPts val="0"/>
              </a:spcAft>
              <a:buClr>
                <a:srgbClr val="FF6F34"/>
              </a:buClr>
              <a:buSzPts val="6150"/>
              <a:buFont typeface="Montserrat"/>
              <a:buNone/>
            </a:pPr>
            <a:r>
              <a:rPr lang="en-US" sz="6150" b="1" i="0" u="none" strike="noStrike" cap="none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r>
              <a:rPr lang="en-US" sz="6150" b="1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-US" sz="6150" b="1" i="0" u="none" strike="noStrike" cap="none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rPr>
              <a:t>,000,000+</a:t>
            </a:r>
            <a:endParaRPr sz="61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12553025" y="6343650"/>
            <a:ext cx="4173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 1,000 participating </a:t>
            </a:r>
            <a:r>
              <a:rPr lang="en-US" sz="1800">
                <a:latin typeface="Montserrat Medium"/>
                <a:ea typeface="Montserrat Medium"/>
                <a:cs typeface="Montserrat Medium"/>
                <a:sym typeface="Montserrat Medium"/>
              </a:rPr>
              <a:t>patients</a:t>
            </a: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</a:t>
            </a:r>
            <a:b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 year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619125" y="628650"/>
            <a:ext cx="190905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Now, RHCs Can </a:t>
            </a:r>
            <a:r>
              <a:rPr lang="en-US" sz="3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Unlock Significant RPM Reimbursements 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642900" y="1533488"/>
            <a:ext cx="17002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None/>
            </a:pPr>
            <a:r>
              <a:rPr lang="en-US" sz="2200">
                <a:latin typeface="Montserrat Medium"/>
                <a:ea typeface="Montserrat Medium"/>
                <a:cs typeface="Montserrat Medium"/>
                <a:sym typeface="Montserrat Medium"/>
              </a:rPr>
              <a:t>These numbers will change based on if an RHC does their own monitoring or uses an external company. </a:t>
            </a:r>
            <a:r>
              <a:rPr lang="en-US" sz="2200" b="1">
                <a:latin typeface="Montserrat"/>
                <a:ea typeface="Montserrat"/>
                <a:cs typeface="Montserrat"/>
                <a:sym typeface="Montserrat"/>
              </a:rPr>
              <a:t>The below shows bottom lines for providers using KangarooHealth’s turn key RPM program, as an example.</a:t>
            </a:r>
            <a:endParaRPr sz="22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12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202" name="Google Shape;202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3000" y="9286900"/>
            <a:ext cx="8582025" cy="10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2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9377362" y="9439350"/>
            <a:ext cx="384333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"/>
          <p:cNvSpPr/>
          <p:nvPr/>
        </p:nvSpPr>
        <p:spPr>
          <a:xfrm>
            <a:off x="1771700" y="7586025"/>
            <a:ext cx="14744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45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Montserrat"/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can add hundreds of dollars per </a:t>
            </a:r>
            <a:r>
              <a:rPr lang="en-US" sz="2700" b="1">
                <a:latin typeface="Montserrat"/>
                <a:ea typeface="Montserrat"/>
                <a:cs typeface="Montserrat"/>
                <a:sym typeface="Montserrat"/>
              </a:rPr>
              <a:t>patient</a:t>
            </a:r>
            <a:r>
              <a:rPr lang="en-US" sz="27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to a provider’s bottom line</a:t>
            </a:r>
            <a:r>
              <a:rPr lang="en-US" sz="2700" b="1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7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245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Montserrat"/>
              <a:buNone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(The $ will depend on the set up of the RPM program, the above is using KH monitoring as an example)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642938" y="630575"/>
            <a:ext cx="170022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Combine RPM With CCM or PCM to Maximize Revenue Benefits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216" name="Google Shape;216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2750" y="2894275"/>
            <a:ext cx="3716621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05716" y="2894275"/>
            <a:ext cx="3729533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4175" y="2475175"/>
            <a:ext cx="4819650" cy="48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34375" y="1389325"/>
            <a:ext cx="4369914" cy="4369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839575" y="5589850"/>
            <a:ext cx="3000866" cy="95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88974" y="5589850"/>
            <a:ext cx="4304614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38525" y="5589850"/>
            <a:ext cx="3000866" cy="95250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3"/>
          <p:cNvSpPr/>
          <p:nvPr/>
        </p:nvSpPr>
        <p:spPr>
          <a:xfrm>
            <a:off x="7658100" y="3199075"/>
            <a:ext cx="2971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lang="en-US" sz="27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Remote Patient Monitoring</a:t>
            </a: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7962900" y="4865950"/>
            <a:ext cx="2362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ontserrat Medium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 PATIENT PER YEAR</a:t>
            </a: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7843625" y="4123000"/>
            <a:ext cx="28578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1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r>
              <a:rPr lang="en-US" sz="4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4,000</a:t>
            </a:r>
            <a:r>
              <a:rPr lang="en-US" sz="4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8382000" y="5901078"/>
            <a:ext cx="15240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166"/>
              </a:lnSpc>
              <a:spcBef>
                <a:spcPts val="0"/>
              </a:spcBef>
              <a:spcAft>
                <a:spcPts val="0"/>
              </a:spcAft>
              <a:buClr>
                <a:srgbClr val="BC4A24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RPM</a:t>
            </a: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3933825" y="4018225"/>
            <a:ext cx="2009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Princip</a:t>
            </a:r>
            <a:r>
              <a:rPr lang="en-US" sz="2100" b="1">
                <a:latin typeface="Montserrat"/>
                <a:ea typeface="Montserrat"/>
                <a:cs typeface="Montserrat"/>
                <a:sym typeface="Montserrat"/>
              </a:rPr>
              <a:t>al</a:t>
            </a: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Care</a:t>
            </a:r>
            <a:b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Management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4019550" y="4799275"/>
            <a:ext cx="1866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(for 1 chronic condition)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4467225" y="5875600"/>
            <a:ext cx="945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Ubuntu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PCM</a:t>
            </a:r>
            <a:endParaRPr sz="21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12382500" y="4018225"/>
            <a:ext cx="1924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Chronic Care</a:t>
            </a:r>
            <a:b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Management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12325350" y="4799275"/>
            <a:ext cx="20574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(for 2+ chronic conditions)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12992100" y="5866075"/>
            <a:ext cx="695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CCM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1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53000" y="9153575"/>
            <a:ext cx="8582025" cy="11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24500" y="9553625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3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939225" y="955362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3"/>
          <p:cNvSpPr/>
          <p:nvPr/>
        </p:nvSpPr>
        <p:spPr>
          <a:xfrm>
            <a:off x="5862649" y="9439325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9377374" y="9439325"/>
            <a:ext cx="39195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3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/>
          <p:nvPr/>
        </p:nvSpPr>
        <p:spPr>
          <a:xfrm>
            <a:off x="619125" y="628650"/>
            <a:ext cx="174927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Common Chronic Conditions That Can be Monitored with RPM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5" name="Google Shape;245;p14"/>
          <p:cNvGrpSpPr/>
          <p:nvPr/>
        </p:nvGrpSpPr>
        <p:grpSpPr>
          <a:xfrm>
            <a:off x="637097" y="1902595"/>
            <a:ext cx="4939700" cy="1149860"/>
            <a:chOff x="619125" y="1902595"/>
            <a:chExt cx="4939700" cy="1149860"/>
          </a:xfrm>
        </p:grpSpPr>
        <p:pic>
          <p:nvPicPr>
            <p:cNvPr id="246" name="Google Shape;246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125" y="1902595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14"/>
            <p:cNvSpPr/>
            <p:nvPr/>
          </p:nvSpPr>
          <p:spPr>
            <a:xfrm>
              <a:off x="2049125" y="22071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Cardiovascular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049125" y="254012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Congestive Heart Failure)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4"/>
          <p:cNvGrpSpPr/>
          <p:nvPr/>
        </p:nvGrpSpPr>
        <p:grpSpPr>
          <a:xfrm>
            <a:off x="637101" y="3635795"/>
            <a:ext cx="4939696" cy="1149860"/>
            <a:chOff x="619129" y="3635795"/>
            <a:chExt cx="4939696" cy="1149860"/>
          </a:xfrm>
        </p:grpSpPr>
        <p:pic>
          <p:nvPicPr>
            <p:cNvPr id="250" name="Google Shape;250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9129" y="3635795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4"/>
            <p:cNvSpPr/>
            <p:nvPr/>
          </p:nvSpPr>
          <p:spPr>
            <a:xfrm>
              <a:off x="2049125" y="40442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Hypertension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14"/>
          <p:cNvGrpSpPr/>
          <p:nvPr/>
        </p:nvGrpSpPr>
        <p:grpSpPr>
          <a:xfrm>
            <a:off x="637099" y="5369000"/>
            <a:ext cx="4939697" cy="1149860"/>
            <a:chOff x="619128" y="5369000"/>
            <a:chExt cx="4939697" cy="1149860"/>
          </a:xfrm>
        </p:grpSpPr>
        <p:pic>
          <p:nvPicPr>
            <p:cNvPr id="253" name="Google Shape;253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9128" y="536900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14"/>
            <p:cNvSpPr/>
            <p:nvPr/>
          </p:nvSpPr>
          <p:spPr>
            <a:xfrm>
              <a:off x="2049125" y="57774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Diabetes &amp; Pre-Diabetes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14"/>
          <p:cNvGrpSpPr/>
          <p:nvPr/>
        </p:nvGrpSpPr>
        <p:grpSpPr>
          <a:xfrm>
            <a:off x="637099" y="7102190"/>
            <a:ext cx="4939697" cy="1149860"/>
            <a:chOff x="619128" y="7102190"/>
            <a:chExt cx="4939697" cy="1149860"/>
          </a:xfrm>
        </p:grpSpPr>
        <p:pic>
          <p:nvPicPr>
            <p:cNvPr id="256" name="Google Shape;256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9128" y="710219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14"/>
            <p:cNvSpPr/>
            <p:nvPr/>
          </p:nvSpPr>
          <p:spPr>
            <a:xfrm>
              <a:off x="2049125" y="75106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Obesity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14"/>
          <p:cNvGrpSpPr/>
          <p:nvPr/>
        </p:nvGrpSpPr>
        <p:grpSpPr>
          <a:xfrm>
            <a:off x="6188760" y="1902600"/>
            <a:ext cx="4887361" cy="1149860"/>
            <a:chOff x="6170789" y="1902600"/>
            <a:chExt cx="4887361" cy="1149860"/>
          </a:xfrm>
        </p:grpSpPr>
        <p:pic>
          <p:nvPicPr>
            <p:cNvPr id="259" name="Google Shape;259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70789" y="190260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14"/>
            <p:cNvSpPr/>
            <p:nvPr/>
          </p:nvSpPr>
          <p:spPr>
            <a:xfrm>
              <a:off x="7548450" y="22071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Renal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7548450" y="254012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End-stage Renal Disease)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2" name="Google Shape;262;p14"/>
          <p:cNvGrpSpPr/>
          <p:nvPr/>
        </p:nvGrpSpPr>
        <p:grpSpPr>
          <a:xfrm>
            <a:off x="6188762" y="3635795"/>
            <a:ext cx="4887360" cy="1149860"/>
            <a:chOff x="6170790" y="3635795"/>
            <a:chExt cx="4887360" cy="1149860"/>
          </a:xfrm>
        </p:grpSpPr>
        <p:pic>
          <p:nvPicPr>
            <p:cNvPr id="263" name="Google Shape;263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70790" y="3635795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14"/>
            <p:cNvSpPr/>
            <p:nvPr/>
          </p:nvSpPr>
          <p:spPr>
            <a:xfrm>
              <a:off x="7548450" y="39167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Liver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7548450" y="424972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NASH / NAFLD / Liver Failure)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14"/>
          <p:cNvGrpSpPr/>
          <p:nvPr/>
        </p:nvGrpSpPr>
        <p:grpSpPr>
          <a:xfrm>
            <a:off x="6188759" y="5369000"/>
            <a:ext cx="4887363" cy="1149860"/>
            <a:chOff x="6170787" y="5369000"/>
            <a:chExt cx="4887363" cy="1149860"/>
          </a:xfrm>
        </p:grpSpPr>
        <p:pic>
          <p:nvPicPr>
            <p:cNvPr id="267" name="Google Shape;267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170787" y="536900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4"/>
            <p:cNvSpPr/>
            <p:nvPr/>
          </p:nvSpPr>
          <p:spPr>
            <a:xfrm>
              <a:off x="7548450" y="566827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Respiratory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7548450" y="600127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COPD, Respiratory Failure)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14"/>
          <p:cNvGrpSpPr/>
          <p:nvPr/>
        </p:nvGrpSpPr>
        <p:grpSpPr>
          <a:xfrm>
            <a:off x="6188759" y="7102200"/>
            <a:ext cx="4887363" cy="1149860"/>
            <a:chOff x="6170788" y="7102200"/>
            <a:chExt cx="4887363" cy="1149860"/>
          </a:xfrm>
        </p:grpSpPr>
        <p:pic>
          <p:nvPicPr>
            <p:cNvPr id="271" name="Google Shape;271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170788" y="710220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14"/>
            <p:cNvSpPr/>
            <p:nvPr/>
          </p:nvSpPr>
          <p:spPr>
            <a:xfrm>
              <a:off x="7548450" y="74198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Musculoskeletal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7548450" y="775282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Osteoporosis, Arthritis)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4" name="Google Shape;274;p14"/>
          <p:cNvGrpSpPr/>
          <p:nvPr/>
        </p:nvGrpSpPr>
        <p:grpSpPr>
          <a:xfrm>
            <a:off x="11813288" y="1902600"/>
            <a:ext cx="4887958" cy="1149860"/>
            <a:chOff x="11795317" y="1902600"/>
            <a:chExt cx="4887958" cy="1149860"/>
          </a:xfrm>
        </p:grpSpPr>
        <p:pic>
          <p:nvPicPr>
            <p:cNvPr id="275" name="Google Shape;275;p1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1795317" y="190260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14"/>
            <p:cNvSpPr/>
            <p:nvPr/>
          </p:nvSpPr>
          <p:spPr>
            <a:xfrm>
              <a:off x="13173575" y="23110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Oncology Side-Effects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14"/>
          <p:cNvGrpSpPr/>
          <p:nvPr/>
        </p:nvGrpSpPr>
        <p:grpSpPr>
          <a:xfrm>
            <a:off x="11813288" y="3635790"/>
            <a:ext cx="5026258" cy="1149860"/>
            <a:chOff x="11795317" y="3635790"/>
            <a:chExt cx="5026258" cy="1149860"/>
          </a:xfrm>
        </p:grpSpPr>
        <p:pic>
          <p:nvPicPr>
            <p:cNvPr id="278" name="Google Shape;278;p1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795317" y="3635790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" name="Google Shape;279;p14"/>
            <p:cNvSpPr/>
            <p:nvPr/>
          </p:nvSpPr>
          <p:spPr>
            <a:xfrm>
              <a:off x="13173575" y="39167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Neurological Diseases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13173575" y="4249725"/>
              <a:ext cx="3648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Stroke, Traumatic Brain Injury)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1" name="Google Shape;281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813285" y="5387345"/>
            <a:ext cx="1149863" cy="114986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4"/>
          <p:cNvSpPr/>
          <p:nvPr/>
        </p:nvSpPr>
        <p:spPr>
          <a:xfrm>
            <a:off x="13191547" y="5777425"/>
            <a:ext cx="35097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None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Mental Health Conditions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3" name="Google Shape;283;p14"/>
          <p:cNvGrpSpPr/>
          <p:nvPr/>
        </p:nvGrpSpPr>
        <p:grpSpPr>
          <a:xfrm>
            <a:off x="11813284" y="7102195"/>
            <a:ext cx="4887963" cy="1149860"/>
            <a:chOff x="11795312" y="7102195"/>
            <a:chExt cx="4887963" cy="1149860"/>
          </a:xfrm>
        </p:grpSpPr>
        <p:pic>
          <p:nvPicPr>
            <p:cNvPr id="284" name="Google Shape;284;p14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1795312" y="7102195"/>
              <a:ext cx="1149863" cy="11498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14"/>
            <p:cNvSpPr/>
            <p:nvPr/>
          </p:nvSpPr>
          <p:spPr>
            <a:xfrm>
              <a:off x="13173575" y="7419825"/>
              <a:ext cx="35097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800" b="1">
                  <a:latin typeface="Montserrat"/>
                  <a:ea typeface="Montserrat"/>
                  <a:cs typeface="Montserrat"/>
                  <a:sym typeface="Montserrat"/>
                </a:rPr>
                <a:t>Post-Acute Care Episodes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13173575" y="7752825"/>
              <a:ext cx="35097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45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Montserrat Medium"/>
                <a:buNone/>
              </a:pPr>
              <a:r>
                <a:rPr lang="en-US" sz="1600">
                  <a:latin typeface="Montserrat Medium"/>
                  <a:ea typeface="Montserrat Medium"/>
                  <a:cs typeface="Montserrat Medium"/>
                  <a:sym typeface="Montserrat Medium"/>
                </a:rPr>
                <a:t>(i.e., Post-Surgery Monitoring)</a:t>
              </a:r>
              <a:endParaRPr sz="16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14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12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id="288" name="Google Shape;288;p14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852975" y="9204575"/>
            <a:ext cx="8582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4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4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/>
          <p:nvPr/>
        </p:nvSpPr>
        <p:spPr>
          <a:xfrm>
            <a:off x="5862638" y="9439350"/>
            <a:ext cx="288766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9377362" y="9439350"/>
            <a:ext cx="3814183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14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"/>
          <p:cNvSpPr/>
          <p:nvPr/>
        </p:nvSpPr>
        <p:spPr>
          <a:xfrm>
            <a:off x="556275" y="636025"/>
            <a:ext cx="17392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Sample of the Devices That are Covered for Patients Through RPM</a:t>
            </a:r>
            <a:endParaRPr sz="3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FF6F34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4264013" y="5779561"/>
            <a:ext cx="2929800" cy="31737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sp>
        <p:nvSpPr>
          <p:cNvPr id="301" name="Google Shape;301;p15"/>
          <p:cNvSpPr txBox="1"/>
          <p:nvPr/>
        </p:nvSpPr>
        <p:spPr>
          <a:xfrm>
            <a:off x="4264013" y="8170861"/>
            <a:ext cx="2929800" cy="1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Smart Watch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679106" y="5723138"/>
            <a:ext cx="2929800" cy="31737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sp>
        <p:nvSpPr>
          <p:cNvPr id="303" name="Google Shape;303;p15"/>
          <p:cNvSpPr txBox="1"/>
          <p:nvPr/>
        </p:nvSpPr>
        <p:spPr>
          <a:xfrm>
            <a:off x="7679106" y="8114423"/>
            <a:ext cx="2929800" cy="11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Peak Flow Meter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11153388" y="5747238"/>
            <a:ext cx="2929800" cy="31737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pic>
        <p:nvPicPr>
          <p:cNvPr id="305" name="Google Shape;3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5513" y="5968475"/>
            <a:ext cx="625620" cy="19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5"/>
          <p:cNvSpPr txBox="1"/>
          <p:nvPr/>
        </p:nvSpPr>
        <p:spPr>
          <a:xfrm>
            <a:off x="11153388" y="8138523"/>
            <a:ext cx="29298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Thermometer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14566050" y="5822563"/>
            <a:ext cx="2929800" cy="31737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sp>
        <p:nvSpPr>
          <p:cNvPr id="308" name="Google Shape;308;p15"/>
          <p:cNvSpPr txBox="1"/>
          <p:nvPr/>
        </p:nvSpPr>
        <p:spPr>
          <a:xfrm>
            <a:off x="14565975" y="8213848"/>
            <a:ext cx="2929800" cy="11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Fitness Tracker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7679113" y="2288299"/>
            <a:ext cx="2929800" cy="31740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sp>
        <p:nvSpPr>
          <p:cNvPr id="310" name="Google Shape;310;p15"/>
          <p:cNvSpPr txBox="1"/>
          <p:nvPr/>
        </p:nvSpPr>
        <p:spPr>
          <a:xfrm>
            <a:off x="7679163" y="4690638"/>
            <a:ext cx="2929800" cy="1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Pulse Oximeter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11122575" y="2288299"/>
            <a:ext cx="2929800" cy="31740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pic>
        <p:nvPicPr>
          <p:cNvPr id="312" name="Google Shape;312;p15"/>
          <p:cNvPicPr preferRelativeResize="0"/>
          <p:nvPr/>
        </p:nvPicPr>
        <p:blipFill rotWithShape="1">
          <a:blip r:embed="rId4">
            <a:alphaModFix/>
          </a:blip>
          <a:srcRect t="8051" r="10" b="3272"/>
          <a:stretch/>
        </p:blipFill>
        <p:spPr>
          <a:xfrm>
            <a:off x="11941359" y="2723760"/>
            <a:ext cx="1292195" cy="171888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5"/>
          <p:cNvSpPr txBox="1"/>
          <p:nvPr/>
        </p:nvSpPr>
        <p:spPr>
          <a:xfrm>
            <a:off x="11122575" y="4661963"/>
            <a:ext cx="2929800" cy="1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Glucometer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14565938" y="2288299"/>
            <a:ext cx="2929800" cy="31740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pic>
        <p:nvPicPr>
          <p:cNvPr id="315" name="Google Shape;31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83321" y="2682871"/>
            <a:ext cx="1695042" cy="153965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5"/>
          <p:cNvSpPr txBox="1"/>
          <p:nvPr/>
        </p:nvSpPr>
        <p:spPr>
          <a:xfrm>
            <a:off x="14565963" y="4317638"/>
            <a:ext cx="2929800" cy="1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Dexcom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(Continuous Glucose Monitoring)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17" name="Google Shape;317;p15"/>
          <p:cNvGrpSpPr/>
          <p:nvPr/>
        </p:nvGrpSpPr>
        <p:grpSpPr>
          <a:xfrm>
            <a:off x="792225" y="2288360"/>
            <a:ext cx="2929950" cy="3173878"/>
            <a:chOff x="618975" y="2238600"/>
            <a:chExt cx="2929950" cy="3188225"/>
          </a:xfrm>
        </p:grpSpPr>
        <p:pic>
          <p:nvPicPr>
            <p:cNvPr id="318" name="Google Shape;318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408125" y="2493169"/>
              <a:ext cx="1351800" cy="1547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5"/>
            <p:cNvSpPr txBox="1"/>
            <p:nvPr/>
          </p:nvSpPr>
          <p:spPr>
            <a:xfrm>
              <a:off x="618975" y="4146425"/>
              <a:ext cx="2929800" cy="12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FF6F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Blood Pressure Monitor</a:t>
              </a:r>
              <a:endParaRPr sz="1600" b="1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Supported brand examples:</a:t>
              </a:r>
              <a:endParaRPr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Tenovi, SmartMeter, Withings, Omron, iHealth</a:t>
              </a:r>
              <a:endPara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619125" y="2238600"/>
              <a:ext cx="2929800" cy="3188100"/>
            </a:xfrm>
            <a:prstGeom prst="roundRect">
              <a:avLst>
                <a:gd name="adj" fmla="val 16667"/>
              </a:avLst>
            </a:pr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BBBBB"/>
                </a:solidFill>
              </a:endParaRPr>
            </a:p>
          </p:txBody>
        </p:sp>
      </p:grpSp>
      <p:sp>
        <p:nvSpPr>
          <p:cNvPr id="321" name="Google Shape;321;p15"/>
          <p:cNvSpPr/>
          <p:nvPr/>
        </p:nvSpPr>
        <p:spPr>
          <a:xfrm>
            <a:off x="4235738" y="2288299"/>
            <a:ext cx="2929800" cy="3174000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BBBBB"/>
              </a:solidFill>
            </a:endParaRPr>
          </a:p>
        </p:txBody>
      </p:sp>
      <p:sp>
        <p:nvSpPr>
          <p:cNvPr id="322" name="Google Shape;322;p15"/>
          <p:cNvSpPr txBox="1"/>
          <p:nvPr/>
        </p:nvSpPr>
        <p:spPr>
          <a:xfrm>
            <a:off x="4235775" y="4633688"/>
            <a:ext cx="29298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Weight Scale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15"/>
          <p:cNvSpPr txBox="1"/>
          <p:nvPr/>
        </p:nvSpPr>
        <p:spPr>
          <a:xfrm>
            <a:off x="792375" y="4533730"/>
            <a:ext cx="29298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Blood Pressure Monitor</a:t>
            </a:r>
            <a:endParaRPr sz="2000" b="1">
              <a:solidFill>
                <a:srgbClr val="BC4A2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73911" y="6113188"/>
            <a:ext cx="1710025" cy="193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07527" y="6060325"/>
            <a:ext cx="672785" cy="19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51825" y="2813374"/>
            <a:ext cx="2425001" cy="153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5"/>
          <p:cNvPicPr preferRelativeResize="0"/>
          <p:nvPr/>
        </p:nvPicPr>
        <p:blipFill rotWithShape="1">
          <a:blip r:embed="rId10">
            <a:alphaModFix/>
          </a:blip>
          <a:srcRect l="27079" t="17082" r="26844" b="20732"/>
          <a:stretch/>
        </p:blipFill>
        <p:spPr>
          <a:xfrm>
            <a:off x="15312812" y="6159750"/>
            <a:ext cx="1436148" cy="19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09609" y="2666392"/>
            <a:ext cx="1868901" cy="183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98454" y="2614088"/>
            <a:ext cx="1613328" cy="19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5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>
              <a:solidFill>
                <a:schemeClr val="lt2"/>
              </a:solidFill>
            </a:endParaRPr>
          </a:p>
        </p:txBody>
      </p:sp>
      <p:grpSp>
        <p:nvGrpSpPr>
          <p:cNvPr id="331" name="Google Shape;331;p15"/>
          <p:cNvGrpSpPr/>
          <p:nvPr/>
        </p:nvGrpSpPr>
        <p:grpSpPr>
          <a:xfrm>
            <a:off x="848800" y="5868585"/>
            <a:ext cx="2929950" cy="3173878"/>
            <a:chOff x="618975" y="2238600"/>
            <a:chExt cx="2929950" cy="3188225"/>
          </a:xfrm>
        </p:grpSpPr>
        <p:pic>
          <p:nvPicPr>
            <p:cNvPr id="332" name="Google Shape;332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408125" y="2493169"/>
              <a:ext cx="1351800" cy="1547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3" name="Google Shape;333;p15"/>
            <p:cNvSpPr txBox="1"/>
            <p:nvPr/>
          </p:nvSpPr>
          <p:spPr>
            <a:xfrm>
              <a:off x="618975" y="4146425"/>
              <a:ext cx="2929800" cy="12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FF6F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Blood Pressure Monitor</a:t>
              </a:r>
              <a:endParaRPr sz="1600" b="1">
                <a:solidFill>
                  <a:srgbClr val="FF6F3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Supported brand examples:</a:t>
              </a:r>
              <a:endParaRPr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Tenovi, SmartMeter, Withings, Omron, iHealth</a:t>
              </a:r>
              <a:endPara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619125" y="2238600"/>
              <a:ext cx="2929800" cy="3188100"/>
            </a:xfrm>
            <a:prstGeom prst="roundRect">
              <a:avLst>
                <a:gd name="adj" fmla="val 16667"/>
              </a:avLst>
            </a:pr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BBBBB"/>
                </a:solidFill>
              </a:endParaRPr>
            </a:p>
          </p:txBody>
        </p:sp>
      </p:grpSp>
      <p:sp>
        <p:nvSpPr>
          <p:cNvPr id="335" name="Google Shape;335;p15"/>
          <p:cNvSpPr txBox="1"/>
          <p:nvPr/>
        </p:nvSpPr>
        <p:spPr>
          <a:xfrm>
            <a:off x="1240200" y="8114425"/>
            <a:ext cx="18690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C4A24"/>
                </a:solidFill>
                <a:latin typeface="Montserrat"/>
                <a:ea typeface="Montserrat"/>
                <a:cs typeface="Montserrat"/>
                <a:sym typeface="Montserrat"/>
              </a:rPr>
              <a:t>Pill Box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6" name="Google Shape;336;p15"/>
          <p:cNvPicPr preferRelativeResize="0"/>
          <p:nvPr/>
        </p:nvPicPr>
        <p:blipFill rotWithShape="1">
          <a:blip r:embed="rId13">
            <a:alphaModFix/>
          </a:blip>
          <a:srcRect l="28634" t="24141" r="27339" b="24764"/>
          <a:stretch/>
        </p:blipFill>
        <p:spPr>
          <a:xfrm>
            <a:off x="1101272" y="6310414"/>
            <a:ext cx="2424998" cy="158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5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852975" y="9205900"/>
            <a:ext cx="8582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5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5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5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5"/>
          <p:cNvSpPr/>
          <p:nvPr/>
        </p:nvSpPr>
        <p:spPr>
          <a:xfrm>
            <a:off x="9377362" y="9439350"/>
            <a:ext cx="3856191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15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13" y="1986925"/>
            <a:ext cx="4617800" cy="631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100" y="1951150"/>
            <a:ext cx="4617800" cy="6384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02188" y="1951152"/>
            <a:ext cx="4617800" cy="6384704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6"/>
          <p:cNvSpPr/>
          <p:nvPr/>
        </p:nvSpPr>
        <p:spPr>
          <a:xfrm>
            <a:off x="1448025" y="5277200"/>
            <a:ext cx="4057800" cy="2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3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mproves patient engagement in care, boosting retention for RHCs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16"/>
          <p:cNvSpPr/>
          <p:nvPr/>
        </p:nvSpPr>
        <p:spPr>
          <a:xfrm>
            <a:off x="7268238" y="5277175"/>
            <a:ext cx="3751500" cy="25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r>
              <a:rPr lang="en-US" sz="3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Reduces the risk of patients going to urgent care or the ER</a:t>
            </a:r>
            <a:endParaRPr sz="31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6"/>
          <p:cNvSpPr/>
          <p:nvPr/>
        </p:nvSpPr>
        <p:spPr>
          <a:xfrm>
            <a:off x="12668175" y="5277200"/>
            <a:ext cx="4285800" cy="2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2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"/>
              <a:buNone/>
            </a:pPr>
            <a:r>
              <a:rPr lang="en-US" sz="3100">
                <a:latin typeface="Montserrat"/>
                <a:ea typeface="Montserrat"/>
                <a:cs typeface="Montserrat"/>
                <a:sym typeface="Montserrat"/>
              </a:rPr>
              <a:t>Saves patients money on unplanned expenses, while boosting RHC revenue</a:t>
            </a:r>
            <a:endParaRPr sz="31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16"/>
          <p:cNvSpPr/>
          <p:nvPr/>
        </p:nvSpPr>
        <p:spPr>
          <a:xfrm>
            <a:off x="619200" y="719050"/>
            <a:ext cx="172920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More Reasons You and Your Patients Will Love RPM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6"/>
          <p:cNvSpPr/>
          <p:nvPr/>
        </p:nvSpPr>
        <p:spPr>
          <a:xfrm>
            <a:off x="17468850" y="9439275"/>
            <a:ext cx="238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6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357" name="Google Shape;357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3336" y="2547312"/>
            <a:ext cx="2567175" cy="2567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0412" y="2547297"/>
            <a:ext cx="2567175" cy="256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27499" y="2547278"/>
            <a:ext cx="2567175" cy="2567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75" y="9153600"/>
            <a:ext cx="8582025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6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6"/>
          <p:cNvSpPr/>
          <p:nvPr/>
        </p:nvSpPr>
        <p:spPr>
          <a:xfrm>
            <a:off x="9377363" y="9439350"/>
            <a:ext cx="3900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7"/>
          <p:cNvSpPr/>
          <p:nvPr/>
        </p:nvSpPr>
        <p:spPr>
          <a:xfrm>
            <a:off x="0" y="-111075"/>
            <a:ext cx="18492900" cy="10420500"/>
          </a:xfrm>
          <a:prstGeom prst="rect">
            <a:avLst/>
          </a:prstGeom>
          <a:solidFill>
            <a:srgbClr val="FFE3BA"/>
          </a:solidFill>
          <a:ln w="9525" cap="flat" cmpd="sng">
            <a:solidFill>
              <a:srgbClr val="FFE3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7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7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374" name="Google Shape;374;p17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7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376" name="Google Shape;376;p17"/>
          <p:cNvSpPr/>
          <p:nvPr/>
        </p:nvSpPr>
        <p:spPr>
          <a:xfrm>
            <a:off x="1493550" y="408800"/>
            <a:ext cx="153009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Key Components of a Successful RPM Program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7"/>
          <p:cNvSpPr/>
          <p:nvPr/>
        </p:nvSpPr>
        <p:spPr>
          <a:xfrm>
            <a:off x="1702475" y="1432350"/>
            <a:ext cx="4830000" cy="742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7"/>
          <p:cNvSpPr/>
          <p:nvPr/>
        </p:nvSpPr>
        <p:spPr>
          <a:xfrm>
            <a:off x="1711125" y="1432350"/>
            <a:ext cx="4872000" cy="3088550"/>
          </a:xfrm>
          <a:prstGeom prst="flowChartOffpageConnector">
            <a:avLst/>
          </a:prstGeom>
          <a:solidFill>
            <a:srgbClr val="FF914D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C4A24"/>
              </a:solidFill>
            </a:endParaRPr>
          </a:p>
        </p:txBody>
      </p:sp>
      <p:sp>
        <p:nvSpPr>
          <p:cNvPr id="379" name="Google Shape;379;p17"/>
          <p:cNvSpPr/>
          <p:nvPr/>
        </p:nvSpPr>
        <p:spPr>
          <a:xfrm>
            <a:off x="1965077" y="1954713"/>
            <a:ext cx="43176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 patient compliance</a:t>
            </a:r>
            <a:endParaRPr sz="8400">
              <a:solidFill>
                <a:schemeClr val="dk1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80" name="Google Shape;380;p17"/>
          <p:cNvSpPr/>
          <p:nvPr/>
        </p:nvSpPr>
        <p:spPr>
          <a:xfrm>
            <a:off x="1593850" y="4528925"/>
            <a:ext cx="4938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914400" lvl="0" indent="-647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Devices that are senior friendly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647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Device coverage with multiple cellular networks to cover all areas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647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Dedicated monitor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17"/>
          <p:cNvSpPr/>
          <p:nvPr/>
        </p:nvSpPr>
        <p:spPr>
          <a:xfrm>
            <a:off x="11899342" y="1432351"/>
            <a:ext cx="4829916" cy="74223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7"/>
          <p:cNvSpPr/>
          <p:nvPr/>
        </p:nvSpPr>
        <p:spPr>
          <a:xfrm>
            <a:off x="6800900" y="1474150"/>
            <a:ext cx="4872000" cy="742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7"/>
          <p:cNvSpPr/>
          <p:nvPr/>
        </p:nvSpPr>
        <p:spPr>
          <a:xfrm>
            <a:off x="6932388" y="4319866"/>
            <a:ext cx="4317522" cy="1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1D7E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17"/>
          <p:cNvSpPr/>
          <p:nvPr/>
        </p:nvSpPr>
        <p:spPr>
          <a:xfrm>
            <a:off x="6932215" y="1814400"/>
            <a:ext cx="4317522" cy="122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Flexible partner that can protect your staff’s time</a:t>
            </a:r>
            <a:endParaRPr sz="8000" b="1">
              <a:solidFill>
                <a:srgbClr val="1D7E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7100625" y="4534025"/>
            <a:ext cx="44820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457200" lvl="0" indent="-419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Provides insurance verification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Offers monitoring nurses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Offer billing services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Patient consent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17"/>
          <p:cNvSpPr/>
          <p:nvPr/>
        </p:nvSpPr>
        <p:spPr>
          <a:xfrm>
            <a:off x="6734250" y="1432350"/>
            <a:ext cx="4938650" cy="3088550"/>
          </a:xfrm>
          <a:prstGeom prst="flowChartOffpageConnector">
            <a:avLst/>
          </a:prstGeom>
          <a:solidFill>
            <a:srgbClr val="FF914D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7"/>
          <p:cNvSpPr/>
          <p:nvPr/>
        </p:nvSpPr>
        <p:spPr>
          <a:xfrm>
            <a:off x="7024227" y="1814363"/>
            <a:ext cx="43176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Flexible partner that can protect your staff’s time</a:t>
            </a:r>
            <a:r>
              <a:rPr lang="en-US" sz="3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8400">
              <a:solidFill>
                <a:schemeClr val="lt1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88" name="Google Shape;388;p17"/>
          <p:cNvSpPr/>
          <p:nvPr/>
        </p:nvSpPr>
        <p:spPr>
          <a:xfrm>
            <a:off x="11833574" y="1432299"/>
            <a:ext cx="4938649" cy="3088601"/>
          </a:xfrm>
          <a:prstGeom prst="flowChartOffpageConnector">
            <a:avLst/>
          </a:prstGeom>
          <a:solidFill>
            <a:srgbClr val="FF914D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7"/>
          <p:cNvSpPr/>
          <p:nvPr/>
        </p:nvSpPr>
        <p:spPr>
          <a:xfrm>
            <a:off x="12083365" y="1814363"/>
            <a:ext cx="4317600" cy="1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Communication and tech options for patients</a:t>
            </a:r>
            <a:endParaRPr sz="8300" dirty="0">
              <a:solidFill>
                <a:schemeClr val="dk1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90" name="Google Shape;390;p17"/>
          <p:cNvSpPr/>
          <p:nvPr/>
        </p:nvSpPr>
        <p:spPr>
          <a:xfrm>
            <a:off x="12150750" y="4693800"/>
            <a:ext cx="4482000" cy="1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457200" lvl="0" indent="-419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Phone, SMS or app options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Meet patients at own tech level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➔"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Easy set up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1" name="Google Shape;391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2975" y="9153600"/>
            <a:ext cx="8582025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7"/>
          <p:cNvSpPr/>
          <p:nvPr/>
        </p:nvSpPr>
        <p:spPr>
          <a:xfrm>
            <a:off x="5862638" y="9439350"/>
            <a:ext cx="293301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7"/>
          <p:cNvSpPr/>
          <p:nvPr/>
        </p:nvSpPr>
        <p:spPr>
          <a:xfrm>
            <a:off x="9377362" y="9439350"/>
            <a:ext cx="39100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8"/>
          <p:cNvSpPr/>
          <p:nvPr/>
        </p:nvSpPr>
        <p:spPr>
          <a:xfrm>
            <a:off x="0" y="-111075"/>
            <a:ext cx="18492900" cy="10420500"/>
          </a:xfrm>
          <a:prstGeom prst="rect">
            <a:avLst/>
          </a:prstGeom>
          <a:solidFill>
            <a:srgbClr val="FFE3BA"/>
          </a:solidFill>
          <a:ln w="9525" cap="flat" cmpd="sng">
            <a:solidFill>
              <a:srgbClr val="FFE3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8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8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06" name="Google Shape;406;p18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8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08" name="Google Shape;408;p18"/>
          <p:cNvSpPr/>
          <p:nvPr/>
        </p:nvSpPr>
        <p:spPr>
          <a:xfrm>
            <a:off x="1179125" y="628725"/>
            <a:ext cx="14130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Common Mistakes to Avoid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8"/>
          <p:cNvSpPr txBox="1"/>
          <p:nvPr/>
        </p:nvSpPr>
        <p:spPr>
          <a:xfrm>
            <a:off x="2290487" y="2014266"/>
            <a:ext cx="15451800" cy="1379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Using medical devices that depend on Wi-fi to function</a:t>
            </a:r>
            <a:endParaRPr sz="3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18"/>
          <p:cNvSpPr/>
          <p:nvPr/>
        </p:nvSpPr>
        <p:spPr>
          <a:xfrm>
            <a:off x="1072975" y="2363595"/>
            <a:ext cx="720900" cy="681300"/>
          </a:xfrm>
          <a:prstGeom prst="octagon">
            <a:avLst>
              <a:gd name="adj" fmla="val 29289"/>
            </a:avLst>
          </a:prstGeom>
          <a:solidFill>
            <a:srgbClr val="CC000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8"/>
          <p:cNvSpPr/>
          <p:nvPr/>
        </p:nvSpPr>
        <p:spPr>
          <a:xfrm>
            <a:off x="1072975" y="3765866"/>
            <a:ext cx="720900" cy="681300"/>
          </a:xfrm>
          <a:prstGeom prst="octagon">
            <a:avLst>
              <a:gd name="adj" fmla="val 29289"/>
            </a:avLst>
          </a:prstGeom>
          <a:solidFill>
            <a:srgbClr val="CC000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8"/>
          <p:cNvSpPr/>
          <p:nvPr/>
        </p:nvSpPr>
        <p:spPr>
          <a:xfrm>
            <a:off x="1072975" y="5321555"/>
            <a:ext cx="720900" cy="681300"/>
          </a:xfrm>
          <a:prstGeom prst="octagon">
            <a:avLst>
              <a:gd name="adj" fmla="val 29289"/>
            </a:avLst>
          </a:prstGeom>
          <a:solidFill>
            <a:srgbClr val="CC000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3" name="Google Shape;413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2975" y="9179975"/>
            <a:ext cx="8582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8"/>
          <p:cNvSpPr/>
          <p:nvPr/>
        </p:nvSpPr>
        <p:spPr>
          <a:xfrm>
            <a:off x="5862637" y="9439350"/>
            <a:ext cx="2924101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8"/>
          <p:cNvSpPr/>
          <p:nvPr/>
        </p:nvSpPr>
        <p:spPr>
          <a:xfrm>
            <a:off x="9377362" y="9439350"/>
            <a:ext cx="39100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34D8B3-1DC0-5A27-4925-5FAD08B33A2D}"/>
              </a:ext>
            </a:extLst>
          </p:cNvPr>
          <p:cNvSpPr txBox="1"/>
          <p:nvPr/>
        </p:nvSpPr>
        <p:spPr>
          <a:xfrm>
            <a:off x="2290486" y="5270633"/>
            <a:ext cx="125267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Programs that require the patient must use an app or log into a website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1B355-F5E9-782A-7249-6E1062A81316}"/>
              </a:ext>
            </a:extLst>
          </p:cNvPr>
          <p:cNvSpPr txBox="1"/>
          <p:nvPr/>
        </p:nvSpPr>
        <p:spPr>
          <a:xfrm>
            <a:off x="2290487" y="3629633"/>
            <a:ext cx="125267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Choosing an RPM partner that requires costly device investment upfront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90625"/>
            <a:ext cx="18287999" cy="9096376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9"/>
          <p:cNvSpPr/>
          <p:nvPr/>
        </p:nvSpPr>
        <p:spPr>
          <a:xfrm>
            <a:off x="1045200" y="642875"/>
            <a:ext cx="157686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Upcoming CMS Changes Proposed for 2025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17478375" y="105060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9"/>
          <p:cNvSpPr txBox="1">
            <a:spLocks noGrp="1"/>
          </p:cNvSpPr>
          <p:nvPr>
            <p:ph type="sldNum" idx="12"/>
          </p:nvPr>
        </p:nvSpPr>
        <p:spPr>
          <a:xfrm>
            <a:off x="16813793" y="108935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28" name="Google Shape;428;p19"/>
          <p:cNvSpPr txBox="1"/>
          <p:nvPr/>
        </p:nvSpPr>
        <p:spPr>
          <a:xfrm>
            <a:off x="1490175" y="2298450"/>
            <a:ext cx="16216800" cy="6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RHCs and FQHCs may begin reporting individual codes for care coordination services, rather than under the single G0511 code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CMS proposes to permit billing of the add-on codes associated with these services. This will improve payment accuracy.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RHCs and FQHCs may provide APC services, paid the non-facility MPFS rate when the individual code is on an RHC or FQHC claim. 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19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>
              <a:solidFill>
                <a:schemeClr val="lt2"/>
              </a:solidFill>
            </a:endParaRPr>
          </a:p>
        </p:txBody>
      </p:sp>
      <p:pic>
        <p:nvPicPr>
          <p:cNvPr id="430" name="Google Shape;430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2975" y="9153600"/>
            <a:ext cx="8582025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19"/>
          <p:cNvSpPr/>
          <p:nvPr/>
        </p:nvSpPr>
        <p:spPr>
          <a:xfrm>
            <a:off x="5862638" y="9439350"/>
            <a:ext cx="292576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9377362" y="9439350"/>
            <a:ext cx="389413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1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0"/>
          <p:cNvSpPr/>
          <p:nvPr/>
        </p:nvSpPr>
        <p:spPr>
          <a:xfrm>
            <a:off x="0" y="-111075"/>
            <a:ext cx="18492900" cy="10420500"/>
          </a:xfrm>
          <a:prstGeom prst="rect">
            <a:avLst/>
          </a:prstGeom>
          <a:solidFill>
            <a:srgbClr val="FFE3BA"/>
          </a:solidFill>
          <a:ln w="9525" cap="flat" cmpd="sng">
            <a:solidFill>
              <a:srgbClr val="FFE3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2" name="Google Shape;442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00" y="1190625"/>
            <a:ext cx="18287999" cy="909637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0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0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45" name="Google Shape;445;p20"/>
          <p:cNvSpPr/>
          <p:nvPr/>
        </p:nvSpPr>
        <p:spPr>
          <a:xfrm>
            <a:off x="17478375" y="94392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0"/>
          <p:cNvSpPr txBox="1">
            <a:spLocks noGrp="1"/>
          </p:cNvSpPr>
          <p:nvPr>
            <p:ph type="sldNum" idx="12"/>
          </p:nvPr>
        </p:nvSpPr>
        <p:spPr>
          <a:xfrm>
            <a:off x="16813793" y="95219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47" name="Google Shape;447;p20"/>
          <p:cNvSpPr/>
          <p:nvPr/>
        </p:nvSpPr>
        <p:spPr>
          <a:xfrm>
            <a:off x="2181150" y="657600"/>
            <a:ext cx="14130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3600" b="1">
                <a:latin typeface="Montserrat"/>
                <a:ea typeface="Montserrat"/>
                <a:cs typeface="Montserrat"/>
                <a:sym typeface="Montserrat"/>
              </a:rPr>
              <a:t>Top Takeaways from Today’s Session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0"/>
          <p:cNvSpPr txBox="1"/>
          <p:nvPr/>
        </p:nvSpPr>
        <p:spPr>
          <a:xfrm>
            <a:off x="1592375" y="1817075"/>
            <a:ext cx="15337800" cy="6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 SemiBold"/>
                <a:ea typeface="Montserrat SemiBold"/>
                <a:cs typeface="Montserrat SemiBold"/>
                <a:sym typeface="Montserrat SemiBold"/>
              </a:rPr>
              <a:t>New CMS changes are a tremendous revenue opportunity</a:t>
            </a:r>
            <a:endParaRPr sz="36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 SemiBold"/>
                <a:ea typeface="Montserrat SemiBold"/>
                <a:cs typeface="Montserrat SemiBold"/>
                <a:sym typeface="Montserrat SemiBold"/>
              </a:rPr>
              <a:t>RPM gives RHC patients a partner 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in managing their condition at home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 SemiBold"/>
                <a:ea typeface="Montserrat SemiBold"/>
                <a:cs typeface="Montserrat SemiBold"/>
                <a:sym typeface="Montserrat SemiBold"/>
              </a:rPr>
              <a:t>RHCs do not need to add staff or burden current staff 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to implement an RPM program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Char char="●"/>
            </a:pPr>
            <a:r>
              <a:rPr lang="en-US" sz="3600">
                <a:latin typeface="Montserrat SemiBold"/>
                <a:ea typeface="Montserrat SemiBold"/>
                <a:cs typeface="Montserrat SemiBold"/>
                <a:sym typeface="Montserrat SemiBold"/>
              </a:rPr>
              <a:t>Set yourself up for success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 by choosing the right RPM partner for your needs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9" name="Google Shape;449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2975" y="9153600"/>
            <a:ext cx="8582025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0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0"/>
          <p:cNvSpPr/>
          <p:nvPr/>
        </p:nvSpPr>
        <p:spPr>
          <a:xfrm>
            <a:off x="9377362" y="9439350"/>
            <a:ext cx="39100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p20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21" descr="preencoded.png"/>
          <p:cNvPicPr preferRelativeResize="0"/>
          <p:nvPr/>
        </p:nvPicPr>
        <p:blipFill rotWithShape="1">
          <a:blip r:embed="rId3">
            <a:alphaModFix/>
          </a:blip>
          <a:srcRect t="-19180" b="19180"/>
          <a:stretch/>
        </p:blipFill>
        <p:spPr>
          <a:xfrm>
            <a:off x="0" y="1670288"/>
            <a:ext cx="18287999" cy="9096376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1"/>
          <p:cNvSpPr/>
          <p:nvPr/>
        </p:nvSpPr>
        <p:spPr>
          <a:xfrm>
            <a:off x="5986038" y="588650"/>
            <a:ext cx="6315900" cy="15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20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</a:pPr>
            <a:r>
              <a:rPr lang="en-US" sz="7900" b="1"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sz="7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1"/>
          <p:cNvSpPr/>
          <p:nvPr/>
        </p:nvSpPr>
        <p:spPr>
          <a:xfrm>
            <a:off x="17478375" y="10506075"/>
            <a:ext cx="228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9708"/>
              </a:lnSpc>
              <a:spcBef>
                <a:spcPts val="0"/>
              </a:spcBef>
              <a:spcAft>
                <a:spcPts val="0"/>
              </a:spcAft>
              <a:buClr>
                <a:srgbClr val="BBBBBB"/>
              </a:buClr>
              <a:buSzPts val="2400"/>
              <a:buFont typeface="Montserrat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1"/>
          <p:cNvSpPr txBox="1">
            <a:spLocks noGrp="1"/>
          </p:cNvSpPr>
          <p:nvPr>
            <p:ph type="sldNum" idx="12"/>
          </p:nvPr>
        </p:nvSpPr>
        <p:spPr>
          <a:xfrm>
            <a:off x="16813793" y="9598177"/>
            <a:ext cx="1097400" cy="7875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464" name="Google Shape;464;p21"/>
          <p:cNvSpPr txBox="1"/>
          <p:nvPr/>
        </p:nvSpPr>
        <p:spPr>
          <a:xfrm>
            <a:off x="3962250" y="7979477"/>
            <a:ext cx="10363500" cy="30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 US:</a:t>
            </a:r>
            <a:endParaRPr sz="5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5" name="Google Shape;4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4588" y="2584697"/>
            <a:ext cx="4258826" cy="425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2975" y="9153600"/>
            <a:ext cx="8582025" cy="11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24488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39213" y="95536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1"/>
          <p:cNvSpPr/>
          <p:nvPr/>
        </p:nvSpPr>
        <p:spPr>
          <a:xfrm>
            <a:off x="5862637" y="9439350"/>
            <a:ext cx="294322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1"/>
          <p:cNvSpPr/>
          <p:nvPr/>
        </p:nvSpPr>
        <p:spPr>
          <a:xfrm>
            <a:off x="9377363" y="9439350"/>
            <a:ext cx="38289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 Medium"/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hello@kangaroohealth.com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1" name="Google Shape;471;p2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9200" y="9393875"/>
            <a:ext cx="2567172" cy="5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1292</Words>
  <Application>Microsoft Office PowerPoint</Application>
  <PresentationFormat>Custom</PresentationFormat>
  <Paragraphs>251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Calibri</vt:lpstr>
      <vt:lpstr>Montserrat SemiBold</vt:lpstr>
      <vt:lpstr>Ubuntu</vt:lpstr>
      <vt:lpstr>Montserrat Medium</vt:lpstr>
      <vt:lpstr>Roboto</vt:lpstr>
      <vt:lpstr>Montserrat</vt:lpstr>
      <vt:lpstr>Roboto Thin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Sesily Maness</cp:lastModifiedBy>
  <cp:revision>1</cp:revision>
  <dcterms:modified xsi:type="dcterms:W3CDTF">2024-10-22T17:51:16Z</dcterms:modified>
</cp:coreProperties>
</file>