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sldIdLst>
    <p:sldId id="256" r:id="rId2"/>
    <p:sldId id="257" r:id="rId3"/>
    <p:sldId id="259" r:id="rId4"/>
    <p:sldId id="260" r:id="rId5"/>
    <p:sldId id="273" r:id="rId6"/>
    <p:sldId id="265" r:id="rId7"/>
    <p:sldId id="303" r:id="rId8"/>
    <p:sldId id="261" r:id="rId9"/>
    <p:sldId id="262" r:id="rId10"/>
    <p:sldId id="267" r:id="rId11"/>
    <p:sldId id="266" r:id="rId12"/>
    <p:sldId id="272" r:id="rId13"/>
    <p:sldId id="271" r:id="rId14"/>
    <p:sldId id="270" r:id="rId15"/>
    <p:sldId id="268" r:id="rId16"/>
    <p:sldId id="275" r:id="rId17"/>
    <p:sldId id="269" r:id="rId18"/>
    <p:sldId id="276" r:id="rId19"/>
    <p:sldId id="277" r:id="rId20"/>
    <p:sldId id="278" r:id="rId21"/>
    <p:sldId id="279" r:id="rId22"/>
    <p:sldId id="282" r:id="rId23"/>
    <p:sldId id="285" r:id="rId24"/>
    <p:sldId id="286" r:id="rId25"/>
    <p:sldId id="280" r:id="rId26"/>
    <p:sldId id="281" r:id="rId27"/>
    <p:sldId id="283" r:id="rId28"/>
    <p:sldId id="30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4" r:id="rId45"/>
    <p:sldId id="306" r:id="rId46"/>
    <p:sldId id="264" r:id="rId47"/>
  </p:sldIdLst>
  <p:sldSz cx="9144000" cy="6858000" type="screen4x3"/>
  <p:notesSz cx="7010400" cy="92964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D8E2"/>
          </a:solidFill>
        </a:fill>
      </a:tcStyle>
    </a:wholeTbl>
    <a:band2H>
      <a:tcTxStyle/>
      <a:tcStyle>
        <a:tcBdr/>
        <a:fill>
          <a:solidFill>
            <a:srgbClr val="E7EDF1"/>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4D5CB"/>
          </a:solidFill>
        </a:fill>
      </a:tcStyle>
    </a:wholeTbl>
    <a:band2H>
      <a:tcTxStyle/>
      <a:tcStyle>
        <a:tcBdr/>
        <a:fill>
          <a:solidFill>
            <a:srgbClr val="FAEBE7"/>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8CACA"/>
          </a:solidFill>
        </a:fill>
      </a:tcStyle>
    </a:wholeTbl>
    <a:band2H>
      <a:tcTxStyle/>
      <a:tcStyle>
        <a:tcBdr/>
        <a:fill>
          <a:solidFill>
            <a:srgbClr val="F4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snapToGrid="0">
      <p:cViewPr varScale="1">
        <p:scale>
          <a:sx n="109" d="100"/>
          <a:sy n="109" d="100"/>
        </p:scale>
        <p:origin x="978" y="102"/>
      </p:cViewPr>
      <p:guideLst/>
    </p:cSldViewPr>
  </p:slideViewPr>
  <p:notesTextViewPr>
    <p:cViewPr>
      <p:scale>
        <a:sx n="1" d="1"/>
        <a:sy n="1" d="1"/>
      </p:scale>
      <p:origin x="0" y="0"/>
    </p:cViewPr>
  </p:notesTextViewPr>
  <p:notesViewPr>
    <p:cSldViewPr snapToGrid="0">
      <p:cViewPr varScale="1">
        <p:scale>
          <a:sx n="86" d="100"/>
          <a:sy n="86" d="100"/>
        </p:scale>
        <p:origin x="382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8" name="Shape 78"/>
          <p:cNvSpPr>
            <a:spLocks noGrp="1" noRot="1" noChangeAspect="1"/>
          </p:cNvSpPr>
          <p:nvPr>
            <p:ph type="sldImg"/>
          </p:nvPr>
        </p:nvSpPr>
        <p:spPr>
          <a:xfrm>
            <a:off x="1181100" y="696913"/>
            <a:ext cx="4648200" cy="3486150"/>
          </a:xfrm>
          <a:prstGeom prst="rect">
            <a:avLst/>
          </a:prstGeom>
        </p:spPr>
        <p:txBody>
          <a:bodyPr lIns="93177" tIns="46589" rIns="93177" bIns="46589"/>
          <a:lstStyle/>
          <a:p>
            <a:endParaRPr/>
          </a:p>
        </p:txBody>
      </p:sp>
      <p:sp>
        <p:nvSpPr>
          <p:cNvPr id="79" name="Shape 79"/>
          <p:cNvSpPr>
            <a:spLocks noGrp="1"/>
          </p:cNvSpPr>
          <p:nvPr>
            <p:ph type="body" sz="quarter" idx="1"/>
          </p:nvPr>
        </p:nvSpPr>
        <p:spPr>
          <a:xfrm>
            <a:off x="934720" y="4415790"/>
            <a:ext cx="5140960" cy="4183380"/>
          </a:xfrm>
          <a:prstGeom prst="rect">
            <a:avLst/>
          </a:prstGeom>
        </p:spPr>
        <p:txBody>
          <a:bodyPr lIns="93177" tIns="46589" rIns="93177" bIns="46589"/>
          <a:lstStyle/>
          <a:p>
            <a:endParaRPr/>
          </a:p>
        </p:txBody>
      </p:sp>
    </p:spTree>
  </p:cSld>
  <p:clrMap bg1="lt1" tx1="dk1" bg2="lt2" tx2="dk2" accent1="accent1" accent2="accent2" accent3="accent3" accent4="accent4" accent5="accent5" accent6="accent6" hlink="hlink" folHlink="folHlink"/>
  <p:notesStyle>
    <a:lvl1pPr defTabSz="457200" latinLnBrk="0">
      <a:spcBef>
        <a:spcPts val="400"/>
      </a:spcBef>
      <a:defRPr sz="1200">
        <a:latin typeface="+mj-lt"/>
        <a:ea typeface="+mj-ea"/>
        <a:cs typeface="+mj-cs"/>
        <a:sym typeface="Calibri"/>
      </a:defRPr>
    </a:lvl1pPr>
    <a:lvl2pPr indent="228600" defTabSz="457200" latinLnBrk="0">
      <a:spcBef>
        <a:spcPts val="400"/>
      </a:spcBef>
      <a:defRPr sz="1200">
        <a:latin typeface="+mj-lt"/>
        <a:ea typeface="+mj-ea"/>
        <a:cs typeface="+mj-cs"/>
        <a:sym typeface="Calibri"/>
      </a:defRPr>
    </a:lvl2pPr>
    <a:lvl3pPr indent="457200" defTabSz="457200" latinLnBrk="0">
      <a:spcBef>
        <a:spcPts val="400"/>
      </a:spcBef>
      <a:defRPr sz="1200">
        <a:latin typeface="+mj-lt"/>
        <a:ea typeface="+mj-ea"/>
        <a:cs typeface="+mj-cs"/>
        <a:sym typeface="Calibri"/>
      </a:defRPr>
    </a:lvl3pPr>
    <a:lvl4pPr indent="685800" defTabSz="457200" latinLnBrk="0">
      <a:spcBef>
        <a:spcPts val="400"/>
      </a:spcBef>
      <a:defRPr sz="1200">
        <a:latin typeface="+mj-lt"/>
        <a:ea typeface="+mj-ea"/>
        <a:cs typeface="+mj-cs"/>
        <a:sym typeface="Calibri"/>
      </a:defRPr>
    </a:lvl4pPr>
    <a:lvl5pPr indent="914400" defTabSz="457200" latinLnBrk="0">
      <a:spcBef>
        <a:spcPts val="400"/>
      </a:spcBef>
      <a:defRPr sz="1200">
        <a:latin typeface="+mj-lt"/>
        <a:ea typeface="+mj-ea"/>
        <a:cs typeface="+mj-cs"/>
        <a:sym typeface="Calibri"/>
      </a:defRPr>
    </a:lvl5pPr>
    <a:lvl6pPr indent="1143000" defTabSz="457200" latinLnBrk="0">
      <a:spcBef>
        <a:spcPts val="400"/>
      </a:spcBef>
      <a:defRPr sz="1200">
        <a:latin typeface="+mj-lt"/>
        <a:ea typeface="+mj-ea"/>
        <a:cs typeface="+mj-cs"/>
        <a:sym typeface="Calibri"/>
      </a:defRPr>
    </a:lvl6pPr>
    <a:lvl7pPr indent="1371600" defTabSz="457200" latinLnBrk="0">
      <a:spcBef>
        <a:spcPts val="400"/>
      </a:spcBef>
      <a:defRPr sz="1200">
        <a:latin typeface="+mj-lt"/>
        <a:ea typeface="+mj-ea"/>
        <a:cs typeface="+mj-cs"/>
        <a:sym typeface="Calibri"/>
      </a:defRPr>
    </a:lvl7pPr>
    <a:lvl8pPr indent="1600200" defTabSz="457200" latinLnBrk="0">
      <a:spcBef>
        <a:spcPts val="400"/>
      </a:spcBef>
      <a:defRPr sz="1200">
        <a:latin typeface="+mj-lt"/>
        <a:ea typeface="+mj-ea"/>
        <a:cs typeface="+mj-cs"/>
        <a:sym typeface="Calibri"/>
      </a:defRPr>
    </a:lvl8pPr>
    <a:lvl9pPr indent="1828800" defTabSz="457200" latinLnBrk="0">
      <a:spcBef>
        <a:spcPts val="400"/>
      </a:spcBef>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Morning</a:t>
            </a:r>
            <a:r>
              <a:rPr lang="en-US" baseline="0" dirty="0" smtClean="0"/>
              <a:t> – I want to Thank the Mississippi Rural Health Association for this opportunity.   As was mentioned, our company – The Solutions Team is focused on Healthcare.  We have clients in 38 states and have been doing healthcare since 2010.  </a:t>
            </a:r>
            <a:r>
              <a:rPr lang="en-US" baseline="0" dirty="0" smtClean="0"/>
              <a:t>Our goal is to impact Patients Lives – If we can provide Solid IT Systems that are secure and work – then our clients can better provide patient care – BUT Today we are talking about Keeping your Practice IT Secure</a:t>
            </a:r>
            <a:endParaRPr lang="en-US" dirty="0"/>
          </a:p>
        </p:txBody>
      </p:sp>
    </p:spTree>
    <p:extLst>
      <p:ext uri="{BB962C8B-B14F-4D97-AF65-F5344CB8AC3E}">
        <p14:creationId xmlns:p14="http://schemas.microsoft.com/office/powerpoint/2010/main" val="3650115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4 Major Threats that I want to key in on, but a lot more threats than just 4</a:t>
            </a:r>
            <a:r>
              <a:rPr lang="en-US" baseline="0" dirty="0" smtClean="0"/>
              <a:t> exist.</a:t>
            </a:r>
            <a:r>
              <a:rPr lang="en-US" dirty="0" smtClean="0"/>
              <a:t>  We will discuss some examples</a:t>
            </a:r>
            <a:r>
              <a:rPr lang="en-US" baseline="0" dirty="0" smtClean="0"/>
              <a:t> of PHI Violations.  Some potential fines if a violation happens.  What an attack might look like.  Ways to protect and prevent these attacks from happening</a:t>
            </a:r>
            <a:endParaRPr lang="en-US" dirty="0"/>
          </a:p>
        </p:txBody>
      </p:sp>
    </p:spTree>
    <p:extLst>
      <p:ext uri="{BB962C8B-B14F-4D97-AF65-F5344CB8AC3E}">
        <p14:creationId xmlns:p14="http://schemas.microsoft.com/office/powerpoint/2010/main" val="2836921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 provide you with some value for your time.  At the end, I have some gifts to those of you who can answer some key questions – I will give you the answers during this presentation, so listen</a:t>
            </a:r>
            <a:r>
              <a:rPr lang="en-US" baseline="0" dirty="0" smtClean="0"/>
              <a:t> and make notes.</a:t>
            </a:r>
          </a:p>
          <a:p>
            <a:r>
              <a:rPr lang="en-US" baseline="0" dirty="0" smtClean="0"/>
              <a:t>We will discuss the threats you face – Ways to avoid PHI Breaches – How to Recognize an attack and what to do if you are attacked or hacked</a:t>
            </a:r>
            <a:endParaRPr lang="en-US" dirty="0"/>
          </a:p>
        </p:txBody>
      </p:sp>
    </p:spTree>
    <p:extLst>
      <p:ext uri="{BB962C8B-B14F-4D97-AF65-F5344CB8AC3E}">
        <p14:creationId xmlns:p14="http://schemas.microsoft.com/office/powerpoint/2010/main" val="899506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no 100% way to guarantee</a:t>
            </a:r>
            <a:r>
              <a:rPr lang="en-US" baseline="0" dirty="0" smtClean="0"/>
              <a:t> you never get hacked.  Anyone that tells you that they can Guarantee is not being truthful.  If someone wants in, they will get it.  </a:t>
            </a:r>
          </a:p>
          <a:p>
            <a:r>
              <a:rPr lang="en-US" baseline="0" dirty="0" smtClean="0"/>
              <a:t>Its like the story of the bear and the guys in the woods</a:t>
            </a:r>
            <a:endParaRPr lang="en-US" dirty="0"/>
          </a:p>
        </p:txBody>
      </p:sp>
    </p:spTree>
    <p:extLst>
      <p:ext uri="{BB962C8B-B14F-4D97-AF65-F5344CB8AC3E}">
        <p14:creationId xmlns:p14="http://schemas.microsoft.com/office/powerpoint/2010/main" val="2660527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 goal is to not out run the bear, but to outrun the other</a:t>
            </a:r>
            <a:r>
              <a:rPr lang="en-US" baseline="0" dirty="0" smtClean="0"/>
              <a:t> guys.  Think of it this way, if you have an ADT sign in your yard, burglar bars on your doors and window – the odds are the thief will go on to the next house.  That’s what we want for our Cyber Security in Healthcare</a:t>
            </a:r>
            <a:endParaRPr lang="en-US" dirty="0"/>
          </a:p>
        </p:txBody>
      </p:sp>
    </p:spTree>
    <p:extLst>
      <p:ext uri="{BB962C8B-B14F-4D97-AF65-F5344CB8AC3E}">
        <p14:creationId xmlns:p14="http://schemas.microsoft.com/office/powerpoint/2010/main" val="95952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healthcare, we all work with providers and  Doctors are some very smart people for what they went to school to do.  But sometimes, we over simplify others career paths because they are not doctors.  We see this all the time.  Like I played golf last year with a doctor and he said “yea, I don’t use IT folks because I don’t trust them and besides, I have “Google”.  I responded and said, oh yea.  Well I don’t go to doctors because I have WebMD.  JOKE</a:t>
            </a:r>
            <a:endParaRPr lang="en-US" dirty="0"/>
          </a:p>
        </p:txBody>
      </p:sp>
    </p:spTree>
    <p:extLst>
      <p:ext uri="{BB962C8B-B14F-4D97-AF65-F5344CB8AC3E}">
        <p14:creationId xmlns:p14="http://schemas.microsoft.com/office/powerpoint/2010/main" val="2436587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spcBef>
                <a:spcPts val="408"/>
              </a:spcBef>
              <a:defRPr/>
            </a:pPr>
            <a:r>
              <a:rPr lang="en-US" baseline="0" dirty="0" smtClean="0"/>
              <a:t>!  Point is that too many times we see where Practices simply don’t know what they don’t know – this is very dangerous</a:t>
            </a:r>
            <a:endParaRPr lang="en-US" dirty="0" smtClean="0"/>
          </a:p>
          <a:p>
            <a:r>
              <a:rPr lang="en-US" dirty="0" smtClean="0"/>
              <a:t>Hopefully</a:t>
            </a:r>
            <a:r>
              <a:rPr lang="en-US" baseline="0" dirty="0" smtClean="0"/>
              <a:t> this is not your providers or administrators.  You need to educate your entire team and don’t believe that just because its on the Internet – Its True!   Just because you ignore a problem doesn’t mean the problem isn’t real</a:t>
            </a:r>
            <a:endParaRPr lang="en-US" dirty="0"/>
          </a:p>
        </p:txBody>
      </p:sp>
    </p:spTree>
    <p:extLst>
      <p:ext uri="{BB962C8B-B14F-4D97-AF65-F5344CB8AC3E}">
        <p14:creationId xmlns:p14="http://schemas.microsoft.com/office/powerpoint/2010/main" val="1917608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Anyone in the Room have an</a:t>
            </a:r>
            <a:r>
              <a:rPr lang="en-US" baseline="0" dirty="0" smtClean="0"/>
              <a:t> email that looks similar in format to the ones here?  Anyone use these types of emails to do Practice Business?  See it all the time.</a:t>
            </a:r>
          </a:p>
          <a:p>
            <a:r>
              <a:rPr lang="en-US" baseline="0" dirty="0" smtClean="0"/>
              <a:t>Story of </a:t>
            </a:r>
            <a:r>
              <a:rPr lang="en-US" baseline="0" dirty="0" err="1" smtClean="0"/>
              <a:t>LowCountry</a:t>
            </a:r>
            <a:r>
              <a:rPr lang="en-US" baseline="0" dirty="0" smtClean="0"/>
              <a:t>  / Brain &amp; Spine</a:t>
            </a:r>
          </a:p>
        </p:txBody>
      </p:sp>
    </p:spTree>
    <p:extLst>
      <p:ext uri="{BB962C8B-B14F-4D97-AF65-F5344CB8AC3E}">
        <p14:creationId xmlns:p14="http://schemas.microsoft.com/office/powerpoint/2010/main" val="1788061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Hear it everyday… We</a:t>
            </a:r>
            <a:r>
              <a:rPr lang="en-US" baseline="0" dirty="0" smtClean="0"/>
              <a:t> are a small </a:t>
            </a:r>
            <a:r>
              <a:rPr lang="en-US" baseline="0" dirty="0" smtClean="0"/>
              <a:t>practice – who would want to hack us?  This happened years ago and people still talk about it.  </a:t>
            </a:r>
          </a:p>
          <a:p>
            <a:r>
              <a:rPr lang="en-US" baseline="0" dirty="0" smtClean="0"/>
              <a:t>Reputation isn’t something that’s easily fixed</a:t>
            </a:r>
            <a:endParaRPr lang="en-US" dirty="0"/>
          </a:p>
        </p:txBody>
      </p:sp>
    </p:spTree>
    <p:extLst>
      <p:ext uri="{BB962C8B-B14F-4D97-AF65-F5344CB8AC3E}">
        <p14:creationId xmlns:p14="http://schemas.microsoft.com/office/powerpoint/2010/main" val="2542787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Phishing</a:t>
            </a:r>
            <a:r>
              <a:rPr lang="en-US" baseline="0" dirty="0" smtClean="0"/>
              <a:t> is becoming more and more sophisticated – its become a huge threat to all organizations – especially healthcare</a:t>
            </a:r>
          </a:p>
          <a:p>
            <a:r>
              <a:rPr lang="en-US" baseline="0" dirty="0" smtClean="0"/>
              <a:t>Until 2010 – I thought all doctors made a lot of money – average person does – great target to try and get money from</a:t>
            </a:r>
            <a:endParaRPr lang="en-US" dirty="0"/>
          </a:p>
        </p:txBody>
      </p:sp>
    </p:spTree>
    <p:extLst>
      <p:ext uri="{BB962C8B-B14F-4D97-AF65-F5344CB8AC3E}">
        <p14:creationId xmlns:p14="http://schemas.microsoft.com/office/powerpoint/2010/main" val="1035541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isn’t the kind of fishing</a:t>
            </a:r>
            <a:r>
              <a:rPr lang="en-US" baseline="0" dirty="0" smtClean="0"/>
              <a:t> I am talking about </a:t>
            </a:r>
            <a:endParaRPr lang="en-US" dirty="0"/>
          </a:p>
        </p:txBody>
      </p:sp>
    </p:spTree>
    <p:extLst>
      <p:ext uri="{BB962C8B-B14F-4D97-AF65-F5344CB8AC3E}">
        <p14:creationId xmlns:p14="http://schemas.microsoft.com/office/powerpoint/2010/main" val="208105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Phishing</a:t>
            </a:r>
            <a:r>
              <a:rPr lang="en-US" baseline="0" dirty="0" smtClean="0"/>
              <a:t> attacks are getting very sophisticated – Notice the Display name – Now notice the actual Email address</a:t>
            </a:r>
          </a:p>
          <a:p>
            <a:r>
              <a:rPr lang="en-US" baseline="0" dirty="0" smtClean="0"/>
              <a:t>Group in LA Story</a:t>
            </a:r>
            <a:endParaRPr lang="en-US" dirty="0"/>
          </a:p>
        </p:txBody>
      </p:sp>
    </p:spTree>
    <p:extLst>
      <p:ext uri="{BB962C8B-B14F-4D97-AF65-F5344CB8AC3E}">
        <p14:creationId xmlns:p14="http://schemas.microsoft.com/office/powerpoint/2010/main" val="40763112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Hackers have plenty of time to get creative</a:t>
            </a:r>
            <a:r>
              <a:rPr lang="en-US" baseline="0" dirty="0" smtClean="0"/>
              <a:t> with their graphics, </a:t>
            </a:r>
            <a:r>
              <a:rPr lang="en-US" baseline="0" dirty="0" err="1" smtClean="0"/>
              <a:t>etc</a:t>
            </a:r>
            <a:r>
              <a:rPr lang="en-US" baseline="0" dirty="0" smtClean="0"/>
              <a:t> to make it look real</a:t>
            </a:r>
            <a:endParaRPr lang="en-US" dirty="0"/>
          </a:p>
        </p:txBody>
      </p:sp>
    </p:spTree>
    <p:extLst>
      <p:ext uri="{BB962C8B-B14F-4D97-AF65-F5344CB8AC3E}">
        <p14:creationId xmlns:p14="http://schemas.microsoft.com/office/powerpoint/2010/main" val="3692538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site looks</a:t>
            </a:r>
            <a:r>
              <a:rPr lang="en-US" baseline="0" dirty="0" smtClean="0"/>
              <a:t> real – but notice the URL – at first glance you will think this is legit.</a:t>
            </a:r>
          </a:p>
          <a:p>
            <a:r>
              <a:rPr lang="en-US" baseline="0" dirty="0" err="1" smtClean="0"/>
              <a:t>Whats</a:t>
            </a:r>
            <a:r>
              <a:rPr lang="en-US" baseline="0" dirty="0" smtClean="0"/>
              <a:t> a SSN Worth?  </a:t>
            </a:r>
            <a:r>
              <a:rPr lang="en-US" baseline="0" dirty="0" err="1" smtClean="0"/>
              <a:t>Whats</a:t>
            </a:r>
            <a:r>
              <a:rPr lang="en-US" baseline="0" dirty="0" smtClean="0"/>
              <a:t> a Patient Record worth?</a:t>
            </a:r>
            <a:endParaRPr lang="en-US" dirty="0"/>
          </a:p>
        </p:txBody>
      </p:sp>
    </p:spTree>
    <p:extLst>
      <p:ext uri="{BB962C8B-B14F-4D97-AF65-F5344CB8AC3E}">
        <p14:creationId xmlns:p14="http://schemas.microsoft.com/office/powerpoint/2010/main" val="3961466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3</a:t>
            </a:r>
            <a:r>
              <a:rPr lang="en-US" baseline="30000" dirty="0" smtClean="0"/>
              <a:t>rd</a:t>
            </a:r>
            <a:r>
              <a:rPr lang="en-US" dirty="0" smtClean="0"/>
              <a:t> biggest threat is Ransomware</a:t>
            </a:r>
            <a:r>
              <a:rPr lang="en-US" baseline="0" dirty="0" smtClean="0"/>
              <a:t> – Greenway Health’s Hosted EMR </a:t>
            </a:r>
            <a:r>
              <a:rPr lang="en-US" baseline="0" dirty="0" err="1" smtClean="0"/>
              <a:t>Intergy</a:t>
            </a:r>
            <a:r>
              <a:rPr lang="en-US" baseline="0" dirty="0" smtClean="0"/>
              <a:t> got a ransomware in 2017 – Affected 400+ Practices</a:t>
            </a:r>
          </a:p>
          <a:p>
            <a:r>
              <a:rPr lang="en-US" baseline="0" dirty="0" smtClean="0"/>
              <a:t>Tell Story about how it happened</a:t>
            </a:r>
            <a:endParaRPr lang="en-US" dirty="0"/>
          </a:p>
        </p:txBody>
      </p:sp>
    </p:spTree>
    <p:extLst>
      <p:ext uri="{BB962C8B-B14F-4D97-AF65-F5344CB8AC3E}">
        <p14:creationId xmlns:p14="http://schemas.microsoft.com/office/powerpoint/2010/main" val="3400463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Anyone know what </a:t>
            </a:r>
            <a:r>
              <a:rPr lang="en-US" dirty="0" err="1" smtClean="0"/>
              <a:t>BitCoin</a:t>
            </a:r>
            <a:r>
              <a:rPr lang="en-US" dirty="0" smtClean="0"/>
              <a:t> is?  Do you know how to buy it?  3 Key ways to prevent</a:t>
            </a:r>
            <a:r>
              <a:rPr lang="en-US" baseline="0" dirty="0" smtClean="0"/>
              <a:t> ever having to find out</a:t>
            </a:r>
          </a:p>
          <a:p>
            <a:r>
              <a:rPr lang="en-US" baseline="0" dirty="0" smtClean="0"/>
              <a:t>1.  Maintenance of your systems – Patch Updates – Not Just turning on Auto Update – 2.  Good AV  - Behavioral Based   3.  Disconnected Backup</a:t>
            </a:r>
            <a:endParaRPr lang="en-US" dirty="0"/>
          </a:p>
        </p:txBody>
      </p:sp>
    </p:spTree>
    <p:extLst>
      <p:ext uri="{BB962C8B-B14F-4D97-AF65-F5344CB8AC3E}">
        <p14:creationId xmlns:p14="http://schemas.microsoft.com/office/powerpoint/2010/main" val="1683047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a:t>
            </a:r>
            <a:r>
              <a:rPr lang="en-US" baseline="30000" dirty="0" smtClean="0"/>
              <a:t>th</a:t>
            </a:r>
            <a:r>
              <a:rPr lang="en-US" dirty="0" smtClean="0"/>
              <a:t> biggest threat – Nephew, son,</a:t>
            </a:r>
            <a:r>
              <a:rPr lang="en-US" baseline="0" dirty="0" smtClean="0"/>
              <a:t> buddy – an IT company that doesn’t focus on Healthcare IT.</a:t>
            </a:r>
          </a:p>
          <a:p>
            <a:r>
              <a:rPr lang="en-US" baseline="0" dirty="0" smtClean="0"/>
              <a:t>Healthcare is the only industry with Fed oversite that can levy fines – Hire someone that does Healthcare IT</a:t>
            </a:r>
            <a:endParaRPr lang="en-US" dirty="0"/>
          </a:p>
        </p:txBody>
      </p:sp>
    </p:spTree>
    <p:extLst>
      <p:ext uri="{BB962C8B-B14F-4D97-AF65-F5344CB8AC3E}">
        <p14:creationId xmlns:p14="http://schemas.microsoft.com/office/powerpoint/2010/main" val="1329973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remember back in 2002 when I</a:t>
            </a:r>
            <a:r>
              <a:rPr lang="en-US" baseline="0" dirty="0" smtClean="0"/>
              <a:t> would be asked – Who is the HIPAA Police?  Well for years there wasn’t a </a:t>
            </a:r>
            <a:r>
              <a:rPr lang="en-US" baseline="0" dirty="0" err="1" smtClean="0"/>
              <a:t>Hippa</a:t>
            </a:r>
            <a:r>
              <a:rPr lang="en-US" baseline="0" dirty="0" smtClean="0"/>
              <a:t> Police – Now there is.</a:t>
            </a:r>
          </a:p>
          <a:p>
            <a:r>
              <a:rPr lang="en-US" baseline="0" dirty="0" smtClean="0"/>
              <a:t>Recent healthcare conference in Colorado where one of the OCR enforcement Officers Bragged about the amount of fines</a:t>
            </a:r>
            <a:endParaRPr lang="en-US" dirty="0"/>
          </a:p>
        </p:txBody>
      </p:sp>
    </p:spTree>
    <p:extLst>
      <p:ext uri="{BB962C8B-B14F-4D97-AF65-F5344CB8AC3E}">
        <p14:creationId xmlns:p14="http://schemas.microsoft.com/office/powerpoint/2010/main" val="3631572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a:t>
            </a:r>
            <a:r>
              <a:rPr lang="en-US" baseline="0" dirty="0" smtClean="0"/>
              <a:t> it a Violation?  IF a tree falls and no one is around to hear it – does it make a noise?  </a:t>
            </a:r>
          </a:p>
          <a:p>
            <a:r>
              <a:rPr lang="en-US" baseline="0" dirty="0" smtClean="0"/>
              <a:t>Drive 50 mph in a 30 mph zone – is a violation if you don’t get caught?</a:t>
            </a:r>
            <a:endParaRPr lang="en-US" dirty="0"/>
          </a:p>
        </p:txBody>
      </p:sp>
    </p:spTree>
    <p:extLst>
      <p:ext uri="{BB962C8B-B14F-4D97-AF65-F5344CB8AC3E}">
        <p14:creationId xmlns:p14="http://schemas.microsoft.com/office/powerpoint/2010/main" val="11093740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Please don’t make this list – but this a</a:t>
            </a:r>
            <a:r>
              <a:rPr lang="en-US" baseline="0" dirty="0" smtClean="0"/>
              <a:t> good link to go and check out from time to time</a:t>
            </a:r>
            <a:endParaRPr lang="en-US" dirty="0"/>
          </a:p>
        </p:txBody>
      </p:sp>
    </p:spTree>
    <p:extLst>
      <p:ext uri="{BB962C8B-B14F-4D97-AF65-F5344CB8AC3E}">
        <p14:creationId xmlns:p14="http://schemas.microsoft.com/office/powerpoint/2010/main" val="3076993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a:t>
            </a:r>
            <a:r>
              <a:rPr lang="en-US" baseline="0" dirty="0" smtClean="0"/>
              <a:t> can see – from Jan 2018 – Jan 2019 – There were 283 identified cases with over 12 million records exposed</a:t>
            </a:r>
          </a:p>
          <a:p>
            <a:r>
              <a:rPr lang="en-US" baseline="0" dirty="0" smtClean="0"/>
              <a:t>Identity Theft – Brandi’s story – Average fine is $403 per Patient Record</a:t>
            </a:r>
            <a:endParaRPr lang="en-US" dirty="0"/>
          </a:p>
        </p:txBody>
      </p:sp>
    </p:spTree>
    <p:extLst>
      <p:ext uri="{BB962C8B-B14F-4D97-AF65-F5344CB8AC3E}">
        <p14:creationId xmlns:p14="http://schemas.microsoft.com/office/powerpoint/2010/main" val="1213382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examples of Hacks – 3</a:t>
            </a:r>
            <a:r>
              <a:rPr lang="en-US" baseline="30000" dirty="0" smtClean="0"/>
              <a:t>rd</a:t>
            </a:r>
            <a:r>
              <a:rPr lang="en-US" dirty="0" smtClean="0"/>
              <a:t> Party Vendor – Phone System – Old – Not Supported – But potential</a:t>
            </a:r>
            <a:r>
              <a:rPr lang="en-US" baseline="0" dirty="0" smtClean="0"/>
              <a:t> area to get hacked</a:t>
            </a:r>
          </a:p>
          <a:p>
            <a:r>
              <a:rPr lang="en-US" baseline="0" dirty="0" smtClean="0"/>
              <a:t>Casino Aquarium Story</a:t>
            </a:r>
            <a:endParaRPr lang="en-US" dirty="0"/>
          </a:p>
        </p:txBody>
      </p:sp>
    </p:spTree>
    <p:extLst>
      <p:ext uri="{BB962C8B-B14F-4D97-AF65-F5344CB8AC3E}">
        <p14:creationId xmlns:p14="http://schemas.microsoft.com/office/powerpoint/2010/main" val="18918329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Athens</a:t>
            </a:r>
            <a:r>
              <a:rPr lang="en-US" baseline="0" dirty="0" smtClean="0"/>
              <a:t> Ortho Story</a:t>
            </a:r>
            <a:endParaRPr lang="en-US" dirty="0"/>
          </a:p>
        </p:txBody>
      </p:sp>
    </p:spTree>
    <p:extLst>
      <p:ext uri="{BB962C8B-B14F-4D97-AF65-F5344CB8AC3E}">
        <p14:creationId xmlns:p14="http://schemas.microsoft.com/office/powerpoint/2010/main" val="4257275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 Tiers of types of violations – From “I had no clue”</a:t>
            </a:r>
            <a:r>
              <a:rPr lang="en-US" baseline="0" dirty="0" smtClean="0"/>
              <a:t> to “I knew but the doctors didn’t want to spend the money”</a:t>
            </a:r>
          </a:p>
          <a:p>
            <a:r>
              <a:rPr lang="en-US" dirty="0" smtClean="0"/>
              <a:t>Cyber Insurance doesn’t likely cover the fine – WHO HAS CYBER INSURANCE?  Did you actually read the policy?</a:t>
            </a:r>
            <a:r>
              <a:rPr lang="en-US" baseline="0" dirty="0" smtClean="0"/>
              <a:t>  Did you have an attorney read the Policy?</a:t>
            </a:r>
            <a:endParaRPr lang="en-US" dirty="0"/>
          </a:p>
        </p:txBody>
      </p:sp>
    </p:spTree>
    <p:extLst>
      <p:ext uri="{BB962C8B-B14F-4D97-AF65-F5344CB8AC3E}">
        <p14:creationId xmlns:p14="http://schemas.microsoft.com/office/powerpoint/2010/main" val="11286611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Brief</a:t>
            </a:r>
            <a:r>
              <a:rPr lang="en-US" baseline="0" dirty="0" smtClean="0"/>
              <a:t> about each story</a:t>
            </a:r>
            <a:endParaRPr lang="en-US" dirty="0"/>
          </a:p>
        </p:txBody>
      </p:sp>
    </p:spTree>
    <p:extLst>
      <p:ext uri="{BB962C8B-B14F-4D97-AF65-F5344CB8AC3E}">
        <p14:creationId xmlns:p14="http://schemas.microsoft.com/office/powerpoint/2010/main" val="7598891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Notes</a:t>
            </a:r>
            <a:endParaRPr lang="en-US" dirty="0"/>
          </a:p>
        </p:txBody>
      </p:sp>
    </p:spTree>
    <p:extLst>
      <p:ext uri="{BB962C8B-B14F-4D97-AF65-F5344CB8AC3E}">
        <p14:creationId xmlns:p14="http://schemas.microsoft.com/office/powerpoint/2010/main" val="18368729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Notes</a:t>
            </a:r>
            <a:endParaRPr lang="en-US" dirty="0"/>
          </a:p>
        </p:txBody>
      </p:sp>
    </p:spTree>
    <p:extLst>
      <p:ext uri="{BB962C8B-B14F-4D97-AF65-F5344CB8AC3E}">
        <p14:creationId xmlns:p14="http://schemas.microsoft.com/office/powerpoint/2010/main" val="4620175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a:t>
            </a:r>
            <a:r>
              <a:rPr lang="en-US" dirty="0" err="1" smtClean="0"/>
              <a:t>NOtes</a:t>
            </a:r>
            <a:endParaRPr lang="en-US" dirty="0"/>
          </a:p>
        </p:txBody>
      </p:sp>
    </p:spTree>
    <p:extLst>
      <p:ext uri="{BB962C8B-B14F-4D97-AF65-F5344CB8AC3E}">
        <p14:creationId xmlns:p14="http://schemas.microsoft.com/office/powerpoint/2010/main" val="36856541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last 2 years – Over</a:t>
            </a:r>
            <a:r>
              <a:rPr lang="en-US" baseline="0" dirty="0" smtClean="0"/>
              <a:t> $45 Million in Fines – with Reduced Reimbursements facing all healthcare – this isn’t something you want to pay</a:t>
            </a:r>
            <a:endParaRPr lang="en-US" dirty="0"/>
          </a:p>
        </p:txBody>
      </p:sp>
    </p:spTree>
    <p:extLst>
      <p:ext uri="{BB962C8B-B14F-4D97-AF65-F5344CB8AC3E}">
        <p14:creationId xmlns:p14="http://schemas.microsoft.com/office/powerpoint/2010/main" val="20673490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Never been to Jail, but this</a:t>
            </a:r>
            <a:r>
              <a:rPr lang="en-US" baseline="0" dirty="0" smtClean="0"/>
              <a:t> jail looks pretty nice – but still not as nice as my Bed</a:t>
            </a:r>
            <a:endParaRPr lang="en-US" dirty="0"/>
          </a:p>
        </p:txBody>
      </p:sp>
    </p:spTree>
    <p:extLst>
      <p:ext uri="{BB962C8B-B14F-4D97-AF65-F5344CB8AC3E}">
        <p14:creationId xmlns:p14="http://schemas.microsoft.com/office/powerpoint/2010/main" val="27636842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Yes – there is a chance you could go to jail</a:t>
            </a:r>
            <a:endParaRPr lang="en-US" dirty="0"/>
          </a:p>
        </p:txBody>
      </p:sp>
    </p:spTree>
    <p:extLst>
      <p:ext uri="{BB962C8B-B14F-4D97-AF65-F5344CB8AC3E}">
        <p14:creationId xmlns:p14="http://schemas.microsoft.com/office/powerpoint/2010/main" val="38721313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the event you have a breach – there are certain things you have to do.  </a:t>
            </a:r>
          </a:p>
          <a:p>
            <a:r>
              <a:rPr lang="en-US" baseline="0" dirty="0" smtClean="0"/>
              <a:t>Shane Adams </a:t>
            </a:r>
            <a:r>
              <a:rPr lang="en-US" baseline="0" dirty="0" err="1" smtClean="0"/>
              <a:t>BackGround</a:t>
            </a:r>
            <a:r>
              <a:rPr lang="en-US" baseline="0" dirty="0" smtClean="0"/>
              <a:t> – First thing – DO NOT REBOOT ALL OF YOUR STUFF! – This erases all the logs – like cleaning your home after a </a:t>
            </a:r>
            <a:r>
              <a:rPr lang="en-US" baseline="0" dirty="0" err="1" smtClean="0"/>
              <a:t>breakin</a:t>
            </a:r>
            <a:r>
              <a:rPr lang="en-US" baseline="0" dirty="0" smtClean="0"/>
              <a:t> – before the cops arrive</a:t>
            </a:r>
            <a:endParaRPr lang="en-US" dirty="0"/>
          </a:p>
        </p:txBody>
      </p:sp>
    </p:spTree>
    <p:extLst>
      <p:ext uri="{BB962C8B-B14F-4D97-AF65-F5344CB8AC3E}">
        <p14:creationId xmlns:p14="http://schemas.microsoft.com/office/powerpoint/2010/main" val="21642427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attacks</a:t>
            </a:r>
            <a:r>
              <a:rPr lang="en-US" baseline="0" dirty="0" smtClean="0"/>
              <a:t> may not be detected – Who has a Firewall?  When’s the last time you logged into it?  When’s the last time your IT person did?</a:t>
            </a:r>
          </a:p>
          <a:p>
            <a:r>
              <a:rPr lang="en-US" baseline="0" dirty="0" smtClean="0"/>
              <a:t>Don’t trust the emails you get from these types of devices – someone needs to be checking often – Home Depot Story</a:t>
            </a:r>
            <a:endParaRPr lang="en-US" dirty="0"/>
          </a:p>
        </p:txBody>
      </p:sp>
    </p:spTree>
    <p:extLst>
      <p:ext uri="{BB962C8B-B14F-4D97-AF65-F5344CB8AC3E}">
        <p14:creationId xmlns:p14="http://schemas.microsoft.com/office/powerpoint/2010/main" val="2760332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Prevent – Train – Backups(Offsite) – Monitor</a:t>
            </a:r>
            <a:r>
              <a:rPr lang="en-US" baseline="0" dirty="0" smtClean="0"/>
              <a:t> – Good Policies – Security isn’t something you set and forget – it’s a process</a:t>
            </a:r>
          </a:p>
          <a:p>
            <a:r>
              <a:rPr lang="en-US" baseline="0" dirty="0" smtClean="0"/>
              <a:t>Multifactor Identification (Like your bank) – Name a Compliance Officer</a:t>
            </a:r>
            <a:endParaRPr lang="en-US" dirty="0"/>
          </a:p>
        </p:txBody>
      </p:sp>
    </p:spTree>
    <p:extLst>
      <p:ext uri="{BB962C8B-B14F-4D97-AF65-F5344CB8AC3E}">
        <p14:creationId xmlns:p14="http://schemas.microsoft.com/office/powerpoint/2010/main" val="2759078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Monitor Users Activities – Disgruntled Employees</a:t>
            </a:r>
            <a:r>
              <a:rPr lang="en-US" baseline="0" dirty="0" smtClean="0"/>
              <a:t> – Who is the first person to know someone is leaving your practice?  THAT Person</a:t>
            </a:r>
          </a:p>
          <a:p>
            <a:r>
              <a:rPr lang="en-US" baseline="0" dirty="0" smtClean="0"/>
              <a:t>Monitor your Systems – FWs / </a:t>
            </a:r>
            <a:r>
              <a:rPr lang="en-US" baseline="0" dirty="0" err="1" smtClean="0"/>
              <a:t>WiFi</a:t>
            </a:r>
            <a:r>
              <a:rPr lang="en-US" baseline="0" dirty="0" smtClean="0"/>
              <a:t> / Servers</a:t>
            </a:r>
            <a:endParaRPr lang="en-US" dirty="0"/>
          </a:p>
        </p:txBody>
      </p:sp>
    </p:spTree>
    <p:extLst>
      <p:ext uri="{BB962C8B-B14F-4D97-AF65-F5344CB8AC3E}">
        <p14:creationId xmlns:p14="http://schemas.microsoft.com/office/powerpoint/2010/main" val="26134429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host over 10,000</a:t>
            </a:r>
            <a:r>
              <a:rPr lang="en-US" baseline="0" dirty="0" smtClean="0"/>
              <a:t> users in our data centers – often users quit and its months before practices inform us  - Recent Case in LA where employee was still accessing system months later – no one told us</a:t>
            </a:r>
          </a:p>
          <a:p>
            <a:r>
              <a:rPr lang="en-US" baseline="0" dirty="0" smtClean="0"/>
              <a:t>Trust but Verify – Watch your users – Monitor your vendors – don’t give them total unrestricted Access to your system – cut it on and off as they need access</a:t>
            </a:r>
            <a:endParaRPr lang="en-US" dirty="0"/>
          </a:p>
        </p:txBody>
      </p:sp>
    </p:spTree>
    <p:extLst>
      <p:ext uri="{BB962C8B-B14F-4D97-AF65-F5344CB8AC3E}">
        <p14:creationId xmlns:p14="http://schemas.microsoft.com/office/powerpoint/2010/main" val="511973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an email policy</a:t>
            </a:r>
            <a:r>
              <a:rPr lang="en-US" baseline="0" dirty="0" smtClean="0"/>
              <a:t> – Educate team on Policy – HANDBOOK isn’t the answer – TELL STORY </a:t>
            </a:r>
            <a:r>
              <a:rPr lang="en-US" baseline="0" dirty="0" err="1" smtClean="0"/>
              <a:t>oF</a:t>
            </a:r>
            <a:r>
              <a:rPr lang="en-US" baseline="0" dirty="0" smtClean="0"/>
              <a:t> Staff Reads Handbook in 3 min and signs that they have read it</a:t>
            </a:r>
          </a:p>
          <a:p>
            <a:r>
              <a:rPr lang="en-US" baseline="0" dirty="0" smtClean="0"/>
              <a:t>Let them know what they can and </a:t>
            </a:r>
            <a:r>
              <a:rPr lang="en-US" baseline="0" dirty="0" err="1" smtClean="0"/>
              <a:t>CAN”t</a:t>
            </a:r>
            <a:r>
              <a:rPr lang="en-US" baseline="0" dirty="0" smtClean="0"/>
              <a:t> send on email – Also – Don’t send email to Patients work email – DID YOU KNOW - Employers own the email</a:t>
            </a:r>
            <a:endParaRPr lang="en-US" dirty="0"/>
          </a:p>
        </p:txBody>
      </p:sp>
    </p:spTree>
    <p:extLst>
      <p:ext uri="{BB962C8B-B14F-4D97-AF65-F5344CB8AC3E}">
        <p14:creationId xmlns:p14="http://schemas.microsoft.com/office/powerpoint/2010/main" val="22441812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Backup isn’t Business Continuity – Its part of it – Thumb Drive vs DR?  Test</a:t>
            </a:r>
            <a:r>
              <a:rPr lang="en-US" baseline="0" dirty="0" smtClean="0"/>
              <a:t> your plan once per year</a:t>
            </a:r>
          </a:p>
          <a:p>
            <a:r>
              <a:rPr lang="en-US" baseline="0" dirty="0" err="1" smtClean="0"/>
              <a:t>Ms</a:t>
            </a:r>
            <a:r>
              <a:rPr lang="en-US" baseline="0" dirty="0" smtClean="0"/>
              <a:t> Nancy taking the tape home every day isn’t a Plan</a:t>
            </a:r>
            <a:endParaRPr lang="en-US" dirty="0"/>
          </a:p>
        </p:txBody>
      </p:sp>
    </p:spTree>
    <p:extLst>
      <p:ext uri="{BB962C8B-B14F-4D97-AF65-F5344CB8AC3E}">
        <p14:creationId xmlns:p14="http://schemas.microsoft.com/office/powerpoint/2010/main" val="39584889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 #1</a:t>
            </a:r>
            <a:r>
              <a:rPr lang="en-US" baseline="0" dirty="0" smtClean="0"/>
              <a:t> Threat – Knowledge – Educate – there is several online classes  you can subscribe too and it will keep track of who participated.  Review procedures annually – </a:t>
            </a:r>
          </a:p>
          <a:p>
            <a:r>
              <a:rPr lang="en-US" baseline="0" dirty="0" smtClean="0"/>
              <a:t>Don’t be scared to admit what you don’t know – Ask for Help</a:t>
            </a:r>
            <a:endParaRPr lang="en-US" dirty="0"/>
          </a:p>
        </p:txBody>
      </p:sp>
    </p:spTree>
    <p:extLst>
      <p:ext uri="{BB962C8B-B14F-4D97-AF65-F5344CB8AC3E}">
        <p14:creationId xmlns:p14="http://schemas.microsoft.com/office/powerpoint/2010/main" val="6733726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Stop using GMAIL, Hotmail type emails for Practice business</a:t>
            </a:r>
            <a:endParaRPr lang="en-US" dirty="0"/>
          </a:p>
        </p:txBody>
      </p:sp>
    </p:spTree>
    <p:extLst>
      <p:ext uri="{BB962C8B-B14F-4D97-AF65-F5344CB8AC3E}">
        <p14:creationId xmlns:p14="http://schemas.microsoft.com/office/powerpoint/2010/main" val="11946738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Phishing – No Free Disney Tickets – If something sounds strange – verify</a:t>
            </a:r>
          </a:p>
          <a:p>
            <a:r>
              <a:rPr lang="en-US" dirty="0" smtClean="0"/>
              <a:t>Check the actual</a:t>
            </a:r>
            <a:r>
              <a:rPr lang="en-US" baseline="0" dirty="0" smtClean="0"/>
              <a:t> email address not the display name</a:t>
            </a:r>
            <a:endParaRPr lang="en-US" dirty="0"/>
          </a:p>
        </p:txBody>
      </p:sp>
    </p:spTree>
    <p:extLst>
      <p:ext uri="{BB962C8B-B14F-4D97-AF65-F5344CB8AC3E}">
        <p14:creationId xmlns:p14="http://schemas.microsoft.com/office/powerpoint/2010/main" val="7398323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Establish a good Disconnected</a:t>
            </a:r>
            <a:r>
              <a:rPr lang="en-US" baseline="0" dirty="0" smtClean="0"/>
              <a:t> Backup – Have a patch management Plan – Not just “we have auto-updates turned on”</a:t>
            </a:r>
          </a:p>
          <a:p>
            <a:r>
              <a:rPr lang="en-US" baseline="0" dirty="0" smtClean="0"/>
              <a:t>Good Behavioral Based Anti-Virus / Malware</a:t>
            </a:r>
            <a:endParaRPr lang="en-US" dirty="0"/>
          </a:p>
        </p:txBody>
      </p:sp>
    </p:spTree>
    <p:extLst>
      <p:ext uri="{BB962C8B-B14F-4D97-AF65-F5344CB8AC3E}">
        <p14:creationId xmlns:p14="http://schemas.microsoft.com/office/powerpoint/2010/main" val="36888618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Fire the Doctors</a:t>
            </a:r>
            <a:r>
              <a:rPr lang="en-US" baseline="0" dirty="0" smtClean="0"/>
              <a:t> Nephew – TODAY!  Get a Trusted IT Partner that does IT For healthcare are a core business.  One that Doesn’t Sell Hardware</a:t>
            </a:r>
          </a:p>
          <a:p>
            <a:r>
              <a:rPr lang="en-US" baseline="0" dirty="0" smtClean="0"/>
              <a:t>Never let your IT Partner / Vendor do your Annual Risk Assessment – Grading their own HOMEWORK</a:t>
            </a:r>
            <a:endParaRPr lang="en-US" dirty="0"/>
          </a:p>
        </p:txBody>
      </p:sp>
    </p:spTree>
    <p:extLst>
      <p:ext uri="{BB962C8B-B14F-4D97-AF65-F5344CB8AC3E}">
        <p14:creationId xmlns:p14="http://schemas.microsoft.com/office/powerpoint/2010/main" val="24722994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Little</a:t>
            </a:r>
            <a:r>
              <a:rPr lang="en-US" baseline="0" dirty="0" smtClean="0"/>
              <a:t> bit more – If you have Windows 7 or Server 2008 – You have to upgrade by Jan 2020.  Rule about PHI being access from Non-Supported Device</a:t>
            </a:r>
          </a:p>
          <a:p>
            <a:r>
              <a:rPr lang="en-US" baseline="0" dirty="0" smtClean="0"/>
              <a:t>ALSO – Home Edition – what does is say “HOME” – Don’t use this in your practice!</a:t>
            </a:r>
            <a:endParaRPr lang="en-US" dirty="0"/>
          </a:p>
        </p:txBody>
      </p:sp>
    </p:spTree>
    <p:extLst>
      <p:ext uri="{BB962C8B-B14F-4D97-AF65-F5344CB8AC3E}">
        <p14:creationId xmlns:p14="http://schemas.microsoft.com/office/powerpoint/2010/main" val="20994917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T-Shirts – Who can tell me the 4 biggest risk</a:t>
            </a:r>
            <a:r>
              <a:rPr lang="en-US" baseline="0" dirty="0" smtClean="0"/>
              <a:t> we discussed today?   </a:t>
            </a:r>
            <a:r>
              <a:rPr lang="en-US" baseline="0" dirty="0" err="1" smtClean="0"/>
              <a:t>Whats</a:t>
            </a:r>
            <a:r>
              <a:rPr lang="en-US" baseline="0" dirty="0" smtClean="0"/>
              <a:t> the difference in Backup and Business Continuity?   How do you prevent every paying a Ransom?</a:t>
            </a:r>
            <a:endParaRPr lang="en-US" dirty="0"/>
          </a:p>
        </p:txBody>
      </p:sp>
    </p:spTree>
    <p:extLst>
      <p:ext uri="{BB962C8B-B14F-4D97-AF65-F5344CB8AC3E}">
        <p14:creationId xmlns:p14="http://schemas.microsoft.com/office/powerpoint/2010/main" val="19779907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502619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Intro-Main-Slide">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2" name="Picture 6" descr="Picture 6"/>
          <p:cNvPicPr>
            <a:picLocks noChangeAspect="1"/>
          </p:cNvPicPr>
          <p:nvPr/>
        </p:nvPicPr>
        <p:blipFill>
          <a:blip r:embed="rId3">
            <a:extLst/>
          </a:blip>
          <a:stretch>
            <a:fillRect/>
          </a:stretch>
        </p:blipFill>
        <p:spPr>
          <a:xfrm>
            <a:off x="3063875" y="2511425"/>
            <a:ext cx="3027364" cy="865188"/>
          </a:xfrm>
          <a:prstGeom prst="rect">
            <a:avLst/>
          </a:prstGeom>
          <a:ln w="12700">
            <a:miter lim="400000"/>
          </a:ln>
        </p:spPr>
      </p:pic>
      <p:pic>
        <p:nvPicPr>
          <p:cNvPr id="13" name="Picture 4" descr="Picture 4"/>
          <p:cNvPicPr>
            <a:picLocks noChangeAspect="1"/>
          </p:cNvPicPr>
          <p:nvPr/>
        </p:nvPicPr>
        <p:blipFill>
          <a:blip r:embed="rId4">
            <a:extLst/>
          </a:blip>
          <a:stretch>
            <a:fillRect/>
          </a:stretch>
        </p:blipFill>
        <p:spPr>
          <a:xfrm>
            <a:off x="1626893" y="3965457"/>
            <a:ext cx="5792747" cy="2675056"/>
          </a:xfrm>
          <a:prstGeom prst="rect">
            <a:avLst/>
          </a:prstGeom>
          <a:ln w="12700">
            <a:miter lim="400000"/>
          </a:ln>
        </p:spPr>
      </p:pic>
      <p:sp>
        <p:nvSpPr>
          <p:cNvPr id="14" name="Title Text"/>
          <p:cNvSpPr txBox="1">
            <a:spLocks noGrp="1"/>
          </p:cNvSpPr>
          <p:nvPr>
            <p:ph type="title"/>
          </p:nvPr>
        </p:nvSpPr>
        <p:spPr>
          <a:xfrm>
            <a:off x="549275" y="176748"/>
            <a:ext cx="8056564" cy="1362076"/>
          </a:xfrm>
          <a:prstGeom prst="rect">
            <a:avLst/>
          </a:prstGeom>
        </p:spPr>
        <p:txBody>
          <a:bodyPr anchor="b"/>
          <a:lstStyle>
            <a:lvl1pPr algn="ctr">
              <a:defRPr>
                <a:solidFill>
                  <a:schemeClr val="accent1"/>
                </a:solidFill>
              </a:defRPr>
            </a:lvl1pPr>
          </a:lstStyle>
          <a:p>
            <a:r>
              <a:t>Title Text</a:t>
            </a:r>
          </a:p>
        </p:txBody>
      </p:sp>
      <p:sp>
        <p:nvSpPr>
          <p:cNvPr id="15" name="Body Level One…"/>
          <p:cNvSpPr txBox="1">
            <a:spLocks noGrp="1"/>
          </p:cNvSpPr>
          <p:nvPr>
            <p:ph type="body" sz="quarter" idx="1"/>
          </p:nvPr>
        </p:nvSpPr>
        <p:spPr>
          <a:xfrm>
            <a:off x="549275" y="1509609"/>
            <a:ext cx="8056564" cy="502740"/>
          </a:xfrm>
          <a:prstGeom prst="rect">
            <a:avLst/>
          </a:prstGeom>
        </p:spPr>
        <p:txBody>
          <a:bodyPr>
            <a:normAutofit/>
          </a:bodyPr>
          <a:lstStyle>
            <a:lvl1pPr marL="0" indent="0" algn="ctr">
              <a:spcBef>
                <a:spcPts val="300"/>
              </a:spcBef>
              <a:buClrTx/>
              <a:buSzTx/>
              <a:buFontTx/>
              <a:buNone/>
              <a:defRPr sz="1600" cap="all">
                <a:solidFill>
                  <a:srgbClr val="74BCDA"/>
                </a:solidFill>
              </a:defRPr>
            </a:lvl1pPr>
            <a:lvl2pPr marL="0" indent="457200" algn="ctr">
              <a:spcBef>
                <a:spcPts val="300"/>
              </a:spcBef>
              <a:buClrTx/>
              <a:buSzTx/>
              <a:buFontTx/>
              <a:buNone/>
              <a:defRPr sz="1600" cap="all">
                <a:solidFill>
                  <a:srgbClr val="74BCDA"/>
                </a:solidFill>
              </a:defRPr>
            </a:lvl2pPr>
            <a:lvl3pPr marL="0" indent="914400" algn="ctr">
              <a:spcBef>
                <a:spcPts val="300"/>
              </a:spcBef>
              <a:buClrTx/>
              <a:buSzTx/>
              <a:buFontTx/>
              <a:buNone/>
              <a:defRPr sz="1600" cap="all">
                <a:solidFill>
                  <a:srgbClr val="74BCDA"/>
                </a:solidFill>
              </a:defRPr>
            </a:lvl3pPr>
            <a:lvl4pPr marL="0" indent="1371600" algn="ctr">
              <a:spcBef>
                <a:spcPts val="300"/>
              </a:spcBef>
              <a:buClrTx/>
              <a:buSzTx/>
              <a:buFontTx/>
              <a:buNone/>
              <a:defRPr sz="1600" cap="all">
                <a:solidFill>
                  <a:srgbClr val="74BCDA"/>
                </a:solidFill>
              </a:defRPr>
            </a:lvl4pPr>
            <a:lvl5pPr marL="0" indent="1828800" algn="ctr">
              <a:spcBef>
                <a:spcPts val="300"/>
              </a:spcBef>
              <a:buClrTx/>
              <a:buSzTx/>
              <a:buFontTx/>
              <a:buNone/>
              <a:defRPr sz="1600" cap="all">
                <a:solidFill>
                  <a:srgbClr val="74BCDA"/>
                </a:solidFill>
              </a:defRPr>
            </a:lvl5pPr>
          </a:lstStyle>
          <a:p>
            <a:r>
              <a:t>Body Level One</a:t>
            </a:r>
          </a:p>
          <a:p>
            <a:pPr lvl="1"/>
            <a:r>
              <a:t>Body Level Two</a:t>
            </a:r>
          </a:p>
          <a:p>
            <a:pPr lvl="2"/>
            <a:r>
              <a:t>Body Level Three</a:t>
            </a:r>
          </a:p>
          <a:p>
            <a:pPr lvl="3"/>
            <a:r>
              <a:t>Body Level Four</a:t>
            </a:r>
          </a:p>
          <a:p>
            <a:pPr lvl="4"/>
            <a:r>
              <a:t>Body Level Five</a:t>
            </a:r>
          </a:p>
        </p:txBody>
      </p:sp>
      <p:sp>
        <p:nvSpPr>
          <p:cNvPr id="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41" name="TextBox 7"/>
          <p:cNvSpPr txBox="1"/>
          <p:nvPr/>
        </p:nvSpPr>
        <p:spPr>
          <a:xfrm>
            <a:off x="549275" y="355600"/>
            <a:ext cx="1794977" cy="2692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1200">
                <a:solidFill>
                  <a:srgbClr val="74BCDA"/>
                </a:solidFill>
                <a:latin typeface="News Gothic MT"/>
                <a:ea typeface="News Gothic MT"/>
                <a:cs typeface="News Gothic MT"/>
                <a:sym typeface="News Gothic MT"/>
              </a:defRPr>
            </a:lvl1pPr>
          </a:lstStyle>
          <a:p>
            <a:r>
              <a:t>THE SOLUTIONS TEAM</a:t>
            </a:r>
          </a:p>
        </p:txBody>
      </p:sp>
      <p:pic>
        <p:nvPicPr>
          <p:cNvPr id="42" name="Picture 6" descr="Picture 6"/>
          <p:cNvPicPr>
            <a:picLocks noChangeAspect="1"/>
          </p:cNvPicPr>
          <p:nvPr/>
        </p:nvPicPr>
        <p:blipFill>
          <a:blip r:embed="rId2">
            <a:extLst/>
          </a:blip>
          <a:stretch>
            <a:fillRect/>
          </a:stretch>
        </p:blipFill>
        <p:spPr>
          <a:xfrm>
            <a:off x="6438900" y="5654675"/>
            <a:ext cx="2173289" cy="620713"/>
          </a:xfrm>
          <a:prstGeom prst="rect">
            <a:avLst/>
          </a:prstGeom>
          <a:ln w="12700">
            <a:miter lim="400000"/>
          </a:ln>
        </p:spPr>
      </p:pic>
      <p:sp>
        <p:nvSpPr>
          <p:cNvPr id="43" name="Body Level One…"/>
          <p:cNvSpPr txBox="1">
            <a:spLocks noGrp="1"/>
          </p:cNvSpPr>
          <p:nvPr>
            <p:ph type="body" idx="1"/>
          </p:nvPr>
        </p:nvSpPr>
        <p:spPr>
          <a:xfrm>
            <a:off x="549275" y="1984756"/>
            <a:ext cx="8063408" cy="4056467"/>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44" name="Title Text"/>
          <p:cNvSpPr txBox="1">
            <a:spLocks noGrp="1"/>
          </p:cNvSpPr>
          <p:nvPr>
            <p:ph type="title"/>
          </p:nvPr>
        </p:nvSpPr>
        <p:spPr>
          <a:xfrm>
            <a:off x="549275" y="463880"/>
            <a:ext cx="8042276" cy="897427"/>
          </a:xfrm>
          <a:prstGeom prst="rect">
            <a:avLst/>
          </a:prstGeom>
        </p:spPr>
        <p:txBody>
          <a:bodyPr/>
          <a:lstStyle/>
          <a:p>
            <a:r>
              <a:t>Title Text</a:t>
            </a:r>
          </a:p>
        </p:txBody>
      </p:sp>
      <p:sp>
        <p:nvSpPr>
          <p:cNvPr id="45" name="Text Placeholder 2"/>
          <p:cNvSpPr>
            <a:spLocks noGrp="1"/>
          </p:cNvSpPr>
          <p:nvPr>
            <p:ph type="body" sz="quarter" idx="13"/>
          </p:nvPr>
        </p:nvSpPr>
        <p:spPr>
          <a:xfrm>
            <a:off x="549275" y="1054021"/>
            <a:ext cx="8063408" cy="812095"/>
          </a:xfrm>
          <a:prstGeom prst="rect">
            <a:avLst/>
          </a:prstGeom>
        </p:spPr>
        <p:txBody>
          <a:bodyPr anchor="b">
            <a:normAutofit/>
          </a:bodyPr>
          <a:lstStyle/>
          <a:p>
            <a:pPr marL="0" indent="0">
              <a:spcBef>
                <a:spcPts val="0"/>
              </a:spcBef>
              <a:buClrTx/>
              <a:buSzTx/>
              <a:buFontTx/>
              <a:buNone/>
              <a:defRPr>
                <a:solidFill>
                  <a:srgbClr val="74BCDA"/>
                </a:solidFill>
              </a:defRPr>
            </a:pPr>
            <a:endParaRPr/>
          </a:p>
        </p:txBody>
      </p:sp>
      <p:sp>
        <p:nvSpPr>
          <p:cNvPr id="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Content-Image">
    <p:spTree>
      <p:nvGrpSpPr>
        <p:cNvPr id="1" name=""/>
        <p:cNvGrpSpPr/>
        <p:nvPr/>
      </p:nvGrpSpPr>
      <p:grpSpPr>
        <a:xfrm>
          <a:off x="0" y="0"/>
          <a:ext cx="0" cy="0"/>
          <a:chOff x="0" y="0"/>
          <a:chExt cx="0" cy="0"/>
        </a:xfrm>
      </p:grpSpPr>
      <p:sp>
        <p:nvSpPr>
          <p:cNvPr id="53" name="Title Text"/>
          <p:cNvSpPr txBox="1">
            <a:spLocks noGrp="1"/>
          </p:cNvSpPr>
          <p:nvPr>
            <p:ph type="title"/>
          </p:nvPr>
        </p:nvSpPr>
        <p:spPr>
          <a:prstGeom prst="rect">
            <a:avLst/>
          </a:prstGeom>
        </p:spPr>
        <p:txBody>
          <a:bodyPr/>
          <a:lstStyle/>
          <a:p>
            <a:r>
              <a:t>Title Text</a:t>
            </a:r>
          </a:p>
        </p:txBody>
      </p:sp>
      <p:sp>
        <p:nvSpPr>
          <p:cNvPr id="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ection Header">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61" name="Title Text"/>
          <p:cNvSpPr txBox="1">
            <a:spLocks noGrp="1"/>
          </p:cNvSpPr>
          <p:nvPr>
            <p:ph type="title"/>
          </p:nvPr>
        </p:nvSpPr>
        <p:spPr>
          <a:xfrm>
            <a:off x="549275" y="2403144"/>
            <a:ext cx="8056564" cy="1362076"/>
          </a:xfrm>
          <a:prstGeom prst="rect">
            <a:avLst/>
          </a:prstGeom>
        </p:spPr>
        <p:txBody>
          <a:bodyPr anchor="b"/>
          <a:lstStyle>
            <a:lvl1pPr algn="ctr">
              <a:defRPr sz="4600">
                <a:solidFill>
                  <a:schemeClr val="accent1"/>
                </a:solidFill>
              </a:defRPr>
            </a:lvl1pPr>
          </a:lstStyle>
          <a:p>
            <a:r>
              <a:t>Title Text</a:t>
            </a:r>
          </a:p>
        </p:txBody>
      </p:sp>
      <p:sp>
        <p:nvSpPr>
          <p:cNvPr id="62" name="Body Level One…"/>
          <p:cNvSpPr txBox="1">
            <a:spLocks noGrp="1"/>
          </p:cNvSpPr>
          <p:nvPr>
            <p:ph type="body" sz="quarter" idx="1"/>
          </p:nvPr>
        </p:nvSpPr>
        <p:spPr>
          <a:xfrm>
            <a:off x="549275" y="3736004"/>
            <a:ext cx="8056564" cy="1500188"/>
          </a:xfrm>
          <a:prstGeom prst="rect">
            <a:avLst/>
          </a:prstGeom>
        </p:spPr>
        <p:txBody>
          <a:bodyPr>
            <a:normAutofit/>
          </a:bodyPr>
          <a:lstStyle>
            <a:lvl1pPr marL="0" indent="0" algn="ctr">
              <a:spcBef>
                <a:spcPts val="300"/>
              </a:spcBef>
              <a:buClrTx/>
              <a:buSzTx/>
              <a:buFontTx/>
              <a:buNone/>
              <a:defRPr sz="1800">
                <a:solidFill>
                  <a:srgbClr val="888888"/>
                </a:solidFill>
              </a:defRPr>
            </a:lvl1pPr>
            <a:lvl2pPr marL="0" indent="457200" algn="ctr">
              <a:spcBef>
                <a:spcPts val="300"/>
              </a:spcBef>
              <a:buClrTx/>
              <a:buSzTx/>
              <a:buFontTx/>
              <a:buNone/>
              <a:defRPr sz="1800">
                <a:solidFill>
                  <a:srgbClr val="888888"/>
                </a:solidFill>
              </a:defRPr>
            </a:lvl2pPr>
            <a:lvl3pPr marL="0" indent="914400" algn="ctr">
              <a:spcBef>
                <a:spcPts val="300"/>
              </a:spcBef>
              <a:buClrTx/>
              <a:buSzTx/>
              <a:buFontTx/>
              <a:buNone/>
              <a:defRPr sz="1800">
                <a:solidFill>
                  <a:srgbClr val="888888"/>
                </a:solidFill>
              </a:defRPr>
            </a:lvl3pPr>
            <a:lvl4pPr marL="0" indent="1371600" algn="ctr">
              <a:spcBef>
                <a:spcPts val="300"/>
              </a:spcBef>
              <a:buClrTx/>
              <a:buSzTx/>
              <a:buFontTx/>
              <a:buNone/>
              <a:defRPr sz="1800">
                <a:solidFill>
                  <a:srgbClr val="888888"/>
                </a:solidFill>
              </a:defRPr>
            </a:lvl4pPr>
            <a:lvl5pPr marL="0" indent="1828800" algn="ctr">
              <a:spcBef>
                <a:spcPts val="300"/>
              </a:spcBef>
              <a:buClrTx/>
              <a:buSzTx/>
              <a:buFontTx/>
              <a:buNone/>
              <a:defRPr sz="18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wo Conten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70" name="Body Level One…"/>
          <p:cNvSpPr txBox="1">
            <a:spLocks noGrp="1"/>
          </p:cNvSpPr>
          <p:nvPr>
            <p:ph type="body" sz="half" idx="1"/>
          </p:nvPr>
        </p:nvSpPr>
        <p:spPr>
          <a:xfrm>
            <a:off x="549275" y="1600200"/>
            <a:ext cx="3840480" cy="4343401"/>
          </a:xfrm>
          <a:prstGeom prst="rect">
            <a:avLst/>
          </a:prstGeom>
        </p:spPr>
        <p:txBody>
          <a:bodyPr>
            <a:normAutofit/>
          </a:bodyPr>
          <a:lstStyle>
            <a:lvl1pPr>
              <a:spcBef>
                <a:spcPts val="1600"/>
              </a:spcBef>
              <a:defRPr sz="2000"/>
            </a:lvl1pPr>
            <a:lvl2pPr marL="730250" indent="-381000">
              <a:spcBef>
                <a:spcPts val="1600"/>
              </a:spcBef>
              <a:defRPr sz="2000"/>
            </a:lvl2pPr>
            <a:lvl3pPr marL="1066800" indent="-381000">
              <a:spcBef>
                <a:spcPts val="1600"/>
              </a:spcBef>
              <a:defRPr sz="2000"/>
            </a:lvl3pPr>
            <a:lvl4pPr marL="1285875" indent="-317500">
              <a:spcBef>
                <a:spcPts val="1600"/>
              </a:spcBef>
              <a:defRPr sz="2000"/>
            </a:lvl4pPr>
            <a:lvl5pPr marL="1581150" indent="-317500">
              <a:spcBef>
                <a:spcPts val="1600"/>
              </a:spcBef>
              <a:defRPr sz="2000"/>
            </a:lvl5pPr>
          </a:lstStyle>
          <a:p>
            <a:r>
              <a:t>Body Level One</a:t>
            </a:r>
          </a:p>
          <a:p>
            <a:pPr lvl="1"/>
            <a:r>
              <a:t>Body Level Two</a:t>
            </a:r>
          </a:p>
          <a:p>
            <a:pPr lvl="2"/>
            <a:r>
              <a:t>Body Level Three</a:t>
            </a:r>
          </a:p>
          <a:p>
            <a:pPr lvl="3"/>
            <a:r>
              <a:t>Body Level Four</a:t>
            </a:r>
          </a:p>
          <a:p>
            <a:pPr lvl="4"/>
            <a:r>
              <a:t>Body Level Five</a:t>
            </a:r>
          </a:p>
        </p:txBody>
      </p:sp>
      <p:sp>
        <p:nvSpPr>
          <p:cNvPr id="71" name="Title Text"/>
          <p:cNvSpPr txBox="1">
            <a:spLocks noGrp="1"/>
          </p:cNvSpPr>
          <p:nvPr>
            <p:ph type="title"/>
          </p:nvPr>
        </p:nvSpPr>
        <p:spPr>
          <a:xfrm>
            <a:off x="457200" y="274638"/>
            <a:ext cx="8229600" cy="1143001"/>
          </a:xfrm>
          <a:prstGeom prst="rect">
            <a:avLst/>
          </a:prstGeom>
        </p:spPr>
        <p:txBody>
          <a:bodyPr/>
          <a:lstStyle>
            <a:lvl1pPr>
              <a:defRPr sz="4400">
                <a:solidFill>
                  <a:schemeClr val="accent1"/>
                </a:solidFill>
              </a:defRPr>
            </a:lvl1pPr>
          </a:lstStyle>
          <a:p>
            <a:r>
              <a:t>Title Text</a:t>
            </a:r>
          </a:p>
        </p:txBody>
      </p:sp>
      <p:sp>
        <p:nvSpPr>
          <p:cNvPr id="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F7E60F-AACB-40B9-A727-F8D35D5DBBF4}" type="datetimeFigureOut">
              <a:rPr lang="en-US" smtClean="0"/>
              <a:t>5/3/2019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63EFB9-E8DF-4853-8FE8-C053C44AD0E4}" type="slidenum">
              <a:rPr lang="en-US" smtClean="0"/>
              <a:t>‹#›</a:t>
            </a:fld>
            <a:endParaRPr lang="en-US" dirty="0"/>
          </a:p>
        </p:txBody>
      </p:sp>
    </p:spTree>
    <p:extLst>
      <p:ext uri="{BB962C8B-B14F-4D97-AF65-F5344CB8AC3E}">
        <p14:creationId xmlns:p14="http://schemas.microsoft.com/office/powerpoint/2010/main" val="1231393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8"/>
          <a:srcRect/>
          <a:stretch>
            <a:fillRect/>
          </a:stretch>
        </a:blipFill>
        <a:effectLst/>
      </p:bgPr>
    </p:bg>
    <p:spTree>
      <p:nvGrpSpPr>
        <p:cNvPr id="1" name=""/>
        <p:cNvGrpSpPr/>
        <p:nvPr/>
      </p:nvGrpSpPr>
      <p:grpSpPr>
        <a:xfrm>
          <a:off x="0" y="0"/>
          <a:ext cx="0" cy="0"/>
          <a:chOff x="0" y="0"/>
          <a:chExt cx="0" cy="0"/>
        </a:xfrm>
      </p:grpSpPr>
      <p:pic>
        <p:nvPicPr>
          <p:cNvPr id="2" name="Picture 6" descr="Picture 6"/>
          <p:cNvPicPr>
            <a:picLocks noChangeAspect="1"/>
          </p:cNvPicPr>
          <p:nvPr/>
        </p:nvPicPr>
        <p:blipFill>
          <a:blip r:embed="rId9">
            <a:extLst/>
          </a:blip>
          <a:stretch>
            <a:fillRect/>
          </a:stretch>
        </p:blipFill>
        <p:spPr>
          <a:xfrm>
            <a:off x="6438900" y="5654675"/>
            <a:ext cx="2173289" cy="620713"/>
          </a:xfrm>
          <a:prstGeom prst="rect">
            <a:avLst/>
          </a:prstGeom>
          <a:ln w="12700">
            <a:miter lim="400000"/>
          </a:ln>
        </p:spPr>
      </p:pic>
      <p:sp>
        <p:nvSpPr>
          <p:cNvPr id="3" name="Title Text"/>
          <p:cNvSpPr txBox="1">
            <a:spLocks noGrp="1"/>
          </p:cNvSpPr>
          <p:nvPr>
            <p:ph type="title"/>
          </p:nvPr>
        </p:nvSpPr>
        <p:spPr>
          <a:xfrm>
            <a:off x="549275" y="2652503"/>
            <a:ext cx="8042276" cy="1475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4" name="Body Level One…"/>
          <p:cNvSpPr txBox="1">
            <a:spLocks noGrp="1"/>
          </p:cNvSpPr>
          <p:nvPr>
            <p:ph type="body" idx="1"/>
          </p:nvPr>
        </p:nvSpPr>
        <p:spPr>
          <a:xfrm>
            <a:off x="457200" y="1600200"/>
            <a:ext cx="8229600" cy="45259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8275727" y="6153009"/>
            <a:ext cx="612687" cy="609883"/>
          </a:xfrm>
          <a:prstGeom prst="rect">
            <a:avLst/>
          </a:prstGeom>
          <a:ln w="12700">
            <a:miter lim="400000"/>
          </a:ln>
        </p:spPr>
        <p:txBody>
          <a:bodyPr wrap="none" lIns="45719" rIns="45719" anchor="ctr">
            <a:spAutoFit/>
          </a:bodyPr>
          <a:lstStyle>
            <a:lvl1pPr algn="r">
              <a:defRPr sz="3600">
                <a:solidFill>
                  <a:srgbClr val="FFFFFF"/>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Lst>
  <p:transition spd="med"/>
  <p:txStyles>
    <p:titleStyle>
      <a:lvl1pPr marL="0" marR="0" indent="0" algn="l" defTabSz="914400" rtl="0" latinLnBrk="0">
        <a:lnSpc>
          <a:spcPct val="80000"/>
        </a:lnSpc>
        <a:spcBef>
          <a:spcPts val="0"/>
        </a:spcBef>
        <a:spcAft>
          <a:spcPts val="0"/>
        </a:spcAft>
        <a:buClrTx/>
        <a:buSzTx/>
        <a:buFontTx/>
        <a:buNone/>
        <a:tabLst/>
        <a:defRPr sz="2400" b="0" i="0" u="none" strike="noStrike" cap="all" spc="0" baseline="0">
          <a:ln>
            <a:noFill/>
          </a:ln>
          <a:solidFill>
            <a:srgbClr val="A6A6A6"/>
          </a:solidFill>
          <a:uFillTx/>
          <a:latin typeface="Arial"/>
          <a:ea typeface="Arial"/>
          <a:cs typeface="Arial"/>
          <a:sym typeface="Arial"/>
        </a:defRPr>
      </a:lvl1pPr>
      <a:lvl2pPr marL="0" marR="0" indent="0" algn="l" defTabSz="914400" rtl="0" latinLnBrk="0">
        <a:lnSpc>
          <a:spcPct val="80000"/>
        </a:lnSpc>
        <a:spcBef>
          <a:spcPts val="0"/>
        </a:spcBef>
        <a:spcAft>
          <a:spcPts val="0"/>
        </a:spcAft>
        <a:buClrTx/>
        <a:buSzTx/>
        <a:buFontTx/>
        <a:buNone/>
        <a:tabLst/>
        <a:defRPr sz="2400" b="0" i="0" u="none" strike="noStrike" cap="all" spc="0" baseline="0">
          <a:ln>
            <a:noFill/>
          </a:ln>
          <a:solidFill>
            <a:srgbClr val="A6A6A6"/>
          </a:solidFill>
          <a:uFillTx/>
          <a:latin typeface="Arial"/>
          <a:ea typeface="Arial"/>
          <a:cs typeface="Arial"/>
          <a:sym typeface="Arial"/>
        </a:defRPr>
      </a:lvl2pPr>
      <a:lvl3pPr marL="0" marR="0" indent="0" algn="l" defTabSz="914400" rtl="0" latinLnBrk="0">
        <a:lnSpc>
          <a:spcPct val="80000"/>
        </a:lnSpc>
        <a:spcBef>
          <a:spcPts val="0"/>
        </a:spcBef>
        <a:spcAft>
          <a:spcPts val="0"/>
        </a:spcAft>
        <a:buClrTx/>
        <a:buSzTx/>
        <a:buFontTx/>
        <a:buNone/>
        <a:tabLst/>
        <a:defRPr sz="2400" b="0" i="0" u="none" strike="noStrike" cap="all" spc="0" baseline="0">
          <a:ln>
            <a:noFill/>
          </a:ln>
          <a:solidFill>
            <a:srgbClr val="A6A6A6"/>
          </a:solidFill>
          <a:uFillTx/>
          <a:latin typeface="Arial"/>
          <a:ea typeface="Arial"/>
          <a:cs typeface="Arial"/>
          <a:sym typeface="Arial"/>
        </a:defRPr>
      </a:lvl3pPr>
      <a:lvl4pPr marL="0" marR="0" indent="0" algn="l" defTabSz="914400" rtl="0" latinLnBrk="0">
        <a:lnSpc>
          <a:spcPct val="80000"/>
        </a:lnSpc>
        <a:spcBef>
          <a:spcPts val="0"/>
        </a:spcBef>
        <a:spcAft>
          <a:spcPts val="0"/>
        </a:spcAft>
        <a:buClrTx/>
        <a:buSzTx/>
        <a:buFontTx/>
        <a:buNone/>
        <a:tabLst/>
        <a:defRPr sz="2400" b="0" i="0" u="none" strike="noStrike" cap="all" spc="0" baseline="0">
          <a:ln>
            <a:noFill/>
          </a:ln>
          <a:solidFill>
            <a:srgbClr val="A6A6A6"/>
          </a:solidFill>
          <a:uFillTx/>
          <a:latin typeface="Arial"/>
          <a:ea typeface="Arial"/>
          <a:cs typeface="Arial"/>
          <a:sym typeface="Arial"/>
        </a:defRPr>
      </a:lvl4pPr>
      <a:lvl5pPr marL="0" marR="0" indent="0" algn="l" defTabSz="914400" rtl="0" latinLnBrk="0">
        <a:lnSpc>
          <a:spcPct val="80000"/>
        </a:lnSpc>
        <a:spcBef>
          <a:spcPts val="0"/>
        </a:spcBef>
        <a:spcAft>
          <a:spcPts val="0"/>
        </a:spcAft>
        <a:buClrTx/>
        <a:buSzTx/>
        <a:buFontTx/>
        <a:buNone/>
        <a:tabLst/>
        <a:defRPr sz="2400" b="0" i="0" u="none" strike="noStrike" cap="all" spc="0" baseline="0">
          <a:ln>
            <a:noFill/>
          </a:ln>
          <a:solidFill>
            <a:srgbClr val="A6A6A6"/>
          </a:solidFill>
          <a:uFillTx/>
          <a:latin typeface="Arial"/>
          <a:ea typeface="Arial"/>
          <a:cs typeface="Arial"/>
          <a:sym typeface="Arial"/>
        </a:defRPr>
      </a:lvl5pPr>
      <a:lvl6pPr marL="0" marR="0" indent="457200" algn="l" defTabSz="914400" rtl="0" latinLnBrk="0">
        <a:lnSpc>
          <a:spcPct val="80000"/>
        </a:lnSpc>
        <a:spcBef>
          <a:spcPts val="0"/>
        </a:spcBef>
        <a:spcAft>
          <a:spcPts val="0"/>
        </a:spcAft>
        <a:buClrTx/>
        <a:buSzTx/>
        <a:buFontTx/>
        <a:buNone/>
        <a:tabLst/>
        <a:defRPr sz="2400" b="0" i="0" u="none" strike="noStrike" cap="all" spc="0" baseline="0">
          <a:ln>
            <a:noFill/>
          </a:ln>
          <a:solidFill>
            <a:srgbClr val="A6A6A6"/>
          </a:solidFill>
          <a:uFillTx/>
          <a:latin typeface="Arial"/>
          <a:ea typeface="Arial"/>
          <a:cs typeface="Arial"/>
          <a:sym typeface="Arial"/>
        </a:defRPr>
      </a:lvl6pPr>
      <a:lvl7pPr marL="0" marR="0" indent="914400" algn="l" defTabSz="914400" rtl="0" latinLnBrk="0">
        <a:lnSpc>
          <a:spcPct val="80000"/>
        </a:lnSpc>
        <a:spcBef>
          <a:spcPts val="0"/>
        </a:spcBef>
        <a:spcAft>
          <a:spcPts val="0"/>
        </a:spcAft>
        <a:buClrTx/>
        <a:buSzTx/>
        <a:buFontTx/>
        <a:buNone/>
        <a:tabLst/>
        <a:defRPr sz="2400" b="0" i="0" u="none" strike="noStrike" cap="all" spc="0" baseline="0">
          <a:ln>
            <a:noFill/>
          </a:ln>
          <a:solidFill>
            <a:srgbClr val="A6A6A6"/>
          </a:solidFill>
          <a:uFillTx/>
          <a:latin typeface="Arial"/>
          <a:ea typeface="Arial"/>
          <a:cs typeface="Arial"/>
          <a:sym typeface="Arial"/>
        </a:defRPr>
      </a:lvl7pPr>
      <a:lvl8pPr marL="0" marR="0" indent="1371600" algn="l" defTabSz="914400" rtl="0" latinLnBrk="0">
        <a:lnSpc>
          <a:spcPct val="80000"/>
        </a:lnSpc>
        <a:spcBef>
          <a:spcPts val="0"/>
        </a:spcBef>
        <a:spcAft>
          <a:spcPts val="0"/>
        </a:spcAft>
        <a:buClrTx/>
        <a:buSzTx/>
        <a:buFontTx/>
        <a:buNone/>
        <a:tabLst/>
        <a:defRPr sz="2400" b="0" i="0" u="none" strike="noStrike" cap="all" spc="0" baseline="0">
          <a:ln>
            <a:noFill/>
          </a:ln>
          <a:solidFill>
            <a:srgbClr val="A6A6A6"/>
          </a:solidFill>
          <a:uFillTx/>
          <a:latin typeface="Arial"/>
          <a:ea typeface="Arial"/>
          <a:cs typeface="Arial"/>
          <a:sym typeface="Arial"/>
        </a:defRPr>
      </a:lvl8pPr>
      <a:lvl9pPr marL="0" marR="0" indent="1828800" algn="l" defTabSz="914400" rtl="0" latinLnBrk="0">
        <a:lnSpc>
          <a:spcPct val="80000"/>
        </a:lnSpc>
        <a:spcBef>
          <a:spcPts val="0"/>
        </a:spcBef>
        <a:spcAft>
          <a:spcPts val="0"/>
        </a:spcAft>
        <a:buClrTx/>
        <a:buSzTx/>
        <a:buFontTx/>
        <a:buNone/>
        <a:tabLst/>
        <a:defRPr sz="2400" b="0" i="0" u="none" strike="noStrike" cap="all" spc="0" baseline="0">
          <a:ln>
            <a:noFill/>
          </a:ln>
          <a:solidFill>
            <a:srgbClr val="A6A6A6"/>
          </a:solidFill>
          <a:uFillTx/>
          <a:latin typeface="Arial"/>
          <a:ea typeface="Arial"/>
          <a:cs typeface="Arial"/>
          <a:sym typeface="Arial"/>
        </a:defRPr>
      </a:lvl9pPr>
    </p:titleStyle>
    <p:bodyStyle>
      <a:lvl1pPr marL="342900" marR="0" indent="-342900" algn="l" defTabSz="914400" rtl="0" latinLnBrk="0">
        <a:lnSpc>
          <a:spcPct val="100000"/>
        </a:lnSpc>
        <a:spcBef>
          <a:spcPts val="2000"/>
        </a:spcBef>
        <a:spcAft>
          <a:spcPts val="0"/>
        </a:spcAft>
        <a:buClr>
          <a:srgbClr val="6FB7D7"/>
        </a:buClr>
        <a:buSzPct val="110000"/>
        <a:buFont typeface="Arial"/>
        <a:buChar char="•"/>
        <a:tabLst/>
        <a:defRPr sz="2400" b="0" i="0" u="none" strike="noStrike" cap="none" spc="0" baseline="0">
          <a:ln>
            <a:noFill/>
          </a:ln>
          <a:solidFill>
            <a:srgbClr val="595959"/>
          </a:solidFill>
          <a:uFillTx/>
          <a:latin typeface="Arial"/>
          <a:ea typeface="Arial"/>
          <a:cs typeface="Arial"/>
          <a:sym typeface="Arial"/>
        </a:defRPr>
      </a:lvl1pPr>
      <a:lvl2pPr marL="723322" marR="0" indent="-374072" algn="l" defTabSz="914400" rtl="0" latinLnBrk="0">
        <a:lnSpc>
          <a:spcPct val="100000"/>
        </a:lnSpc>
        <a:spcBef>
          <a:spcPts val="2000"/>
        </a:spcBef>
        <a:spcAft>
          <a:spcPts val="0"/>
        </a:spcAft>
        <a:buClr>
          <a:srgbClr val="6FB7D7"/>
        </a:buClr>
        <a:buSzPct val="110000"/>
        <a:buFont typeface="Arial"/>
        <a:buChar char="•"/>
        <a:tabLst/>
        <a:defRPr sz="2400" b="0" i="0" u="none" strike="noStrike" cap="none" spc="0" baseline="0">
          <a:ln>
            <a:noFill/>
          </a:ln>
          <a:solidFill>
            <a:srgbClr val="595959"/>
          </a:solidFill>
          <a:uFillTx/>
          <a:latin typeface="Arial"/>
          <a:ea typeface="Arial"/>
          <a:cs typeface="Arial"/>
          <a:sym typeface="Arial"/>
        </a:defRPr>
      </a:lvl2pPr>
      <a:lvl3pPr marL="1097280" marR="0" indent="-411480" algn="l" defTabSz="914400" rtl="0" latinLnBrk="0">
        <a:lnSpc>
          <a:spcPct val="100000"/>
        </a:lnSpc>
        <a:spcBef>
          <a:spcPts val="2000"/>
        </a:spcBef>
        <a:spcAft>
          <a:spcPts val="0"/>
        </a:spcAft>
        <a:buClr>
          <a:srgbClr val="6FB7D7"/>
        </a:buClr>
        <a:buSzPct val="110000"/>
        <a:buFont typeface="Arial"/>
        <a:buChar char="•"/>
        <a:tabLst/>
        <a:defRPr sz="2400" b="0" i="0" u="none" strike="noStrike" cap="none" spc="0" baseline="0">
          <a:ln>
            <a:noFill/>
          </a:ln>
          <a:solidFill>
            <a:srgbClr val="595959"/>
          </a:solidFill>
          <a:uFillTx/>
          <a:latin typeface="Arial"/>
          <a:ea typeface="Arial"/>
          <a:cs typeface="Arial"/>
          <a:sym typeface="Arial"/>
        </a:defRPr>
      </a:lvl3pPr>
      <a:lvl4pPr marL="1349375" marR="0" indent="-381000" algn="l" defTabSz="914400" rtl="0" latinLnBrk="0">
        <a:lnSpc>
          <a:spcPct val="100000"/>
        </a:lnSpc>
        <a:spcBef>
          <a:spcPts val="2000"/>
        </a:spcBef>
        <a:spcAft>
          <a:spcPts val="0"/>
        </a:spcAft>
        <a:buClr>
          <a:srgbClr val="6FB7D7"/>
        </a:buClr>
        <a:buSzPct val="110000"/>
        <a:buFont typeface="Arial"/>
        <a:buChar char="•"/>
        <a:tabLst/>
        <a:defRPr sz="2400" b="0" i="0" u="none" strike="noStrike" cap="none" spc="0" baseline="0">
          <a:ln>
            <a:noFill/>
          </a:ln>
          <a:solidFill>
            <a:srgbClr val="595959"/>
          </a:solidFill>
          <a:uFillTx/>
          <a:latin typeface="Arial"/>
          <a:ea typeface="Arial"/>
          <a:cs typeface="Arial"/>
          <a:sym typeface="Arial"/>
        </a:defRPr>
      </a:lvl4pPr>
      <a:lvl5pPr marL="1644650" marR="0" indent="-381000" algn="l" defTabSz="914400" rtl="0" latinLnBrk="0">
        <a:lnSpc>
          <a:spcPct val="100000"/>
        </a:lnSpc>
        <a:spcBef>
          <a:spcPts val="2000"/>
        </a:spcBef>
        <a:spcAft>
          <a:spcPts val="0"/>
        </a:spcAft>
        <a:buClr>
          <a:srgbClr val="6FB7D7"/>
        </a:buClr>
        <a:buSzPct val="110000"/>
        <a:buFont typeface="Arial"/>
        <a:buChar char="•"/>
        <a:tabLst/>
        <a:defRPr sz="2400" b="0" i="0" u="none" strike="noStrike" cap="none" spc="0" baseline="0">
          <a:ln>
            <a:noFill/>
          </a:ln>
          <a:solidFill>
            <a:srgbClr val="595959"/>
          </a:solidFill>
          <a:uFillTx/>
          <a:latin typeface="Arial"/>
          <a:ea typeface="Arial"/>
          <a:cs typeface="Arial"/>
          <a:sym typeface="Arial"/>
        </a:defRPr>
      </a:lvl5pPr>
      <a:lvl6pPr marL="1922991" marR="0" indent="-376766" algn="l" defTabSz="914400" rtl="0" latinLnBrk="0">
        <a:lnSpc>
          <a:spcPct val="100000"/>
        </a:lnSpc>
        <a:spcBef>
          <a:spcPts val="2000"/>
        </a:spcBef>
        <a:spcAft>
          <a:spcPts val="0"/>
        </a:spcAft>
        <a:buClr>
          <a:srgbClr val="6FB7D7"/>
        </a:buClr>
        <a:buSzPct val="110000"/>
        <a:buFont typeface="Arial"/>
        <a:buChar char="●"/>
        <a:tabLst/>
        <a:defRPr sz="2400" b="0" i="0" u="none" strike="noStrike" cap="none" spc="0" baseline="0">
          <a:ln>
            <a:noFill/>
          </a:ln>
          <a:solidFill>
            <a:srgbClr val="595959"/>
          </a:solidFill>
          <a:uFillTx/>
          <a:latin typeface="Arial"/>
          <a:ea typeface="Arial"/>
          <a:cs typeface="Arial"/>
          <a:sym typeface="Arial"/>
        </a:defRPr>
      </a:lvl6pPr>
      <a:lvl7pPr marL="2211916" marR="0" indent="-376766" algn="l" defTabSz="914400" rtl="0" latinLnBrk="0">
        <a:lnSpc>
          <a:spcPct val="100000"/>
        </a:lnSpc>
        <a:spcBef>
          <a:spcPts val="2000"/>
        </a:spcBef>
        <a:spcAft>
          <a:spcPts val="0"/>
        </a:spcAft>
        <a:buClr>
          <a:srgbClr val="6FB7D7"/>
        </a:buClr>
        <a:buSzPct val="110000"/>
        <a:buFont typeface="Arial"/>
        <a:buChar char="●"/>
        <a:tabLst/>
        <a:defRPr sz="2400" b="0" i="0" u="none" strike="noStrike" cap="none" spc="0" baseline="0">
          <a:ln>
            <a:noFill/>
          </a:ln>
          <a:solidFill>
            <a:srgbClr val="595959"/>
          </a:solidFill>
          <a:uFillTx/>
          <a:latin typeface="Arial"/>
          <a:ea typeface="Arial"/>
          <a:cs typeface="Arial"/>
          <a:sym typeface="Arial"/>
        </a:defRPr>
      </a:lvl7pPr>
      <a:lvl8pPr marL="2492904" marR="0" indent="-376766" algn="l" defTabSz="914400" rtl="0" latinLnBrk="0">
        <a:lnSpc>
          <a:spcPct val="100000"/>
        </a:lnSpc>
        <a:spcBef>
          <a:spcPts val="2000"/>
        </a:spcBef>
        <a:spcAft>
          <a:spcPts val="0"/>
        </a:spcAft>
        <a:buClr>
          <a:srgbClr val="6FB7D7"/>
        </a:buClr>
        <a:buSzPct val="110000"/>
        <a:buFont typeface="Arial"/>
        <a:buChar char="●"/>
        <a:tabLst/>
        <a:defRPr sz="2400" b="0" i="0" u="none" strike="noStrike" cap="none" spc="0" baseline="0">
          <a:ln>
            <a:noFill/>
          </a:ln>
          <a:solidFill>
            <a:srgbClr val="595959"/>
          </a:solidFill>
          <a:uFillTx/>
          <a:latin typeface="Arial"/>
          <a:ea typeface="Arial"/>
          <a:cs typeface="Arial"/>
          <a:sym typeface="Arial"/>
        </a:defRPr>
      </a:lvl8pPr>
      <a:lvl9pPr marL="2783416" marR="0" indent="-376766" algn="l" defTabSz="914400" rtl="0" latinLnBrk="0">
        <a:lnSpc>
          <a:spcPct val="100000"/>
        </a:lnSpc>
        <a:spcBef>
          <a:spcPts val="2000"/>
        </a:spcBef>
        <a:spcAft>
          <a:spcPts val="0"/>
        </a:spcAft>
        <a:buClr>
          <a:srgbClr val="6FB7D7"/>
        </a:buClr>
        <a:buSzPct val="110000"/>
        <a:buFont typeface="Arial"/>
        <a:buChar char="●"/>
        <a:tabLst/>
        <a:defRPr sz="2400" b="0" i="0" u="none" strike="noStrike" cap="none" spc="0" baseline="0">
          <a:ln>
            <a:noFill/>
          </a:ln>
          <a:solidFill>
            <a:srgbClr val="595959"/>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tgooden@Gmail.com" TargetMode="External"/><Relationship Id="rId7" Type="http://schemas.openxmlformats.org/officeDocument/2006/relationships/hyperlink" Target="mailto:practiceadmin@att.co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mailto:todd321@Comcast.com" TargetMode="External"/><Relationship Id="rId5" Type="http://schemas.openxmlformats.org/officeDocument/2006/relationships/hyperlink" Target="mailto:drfeelgood@Hotmail.com" TargetMode="External"/><Relationship Id="rId4" Type="http://schemas.openxmlformats.org/officeDocument/2006/relationships/hyperlink" Target="mailto:br549@yahoo.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ocrportal.hhs.gov/ocr/breach/breach_report.jsf"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mailto:cprince@mysolutionsteam.com" TargetMode="External"/><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itle 1"/>
          <p:cNvSpPr txBox="1">
            <a:spLocks noGrp="1"/>
          </p:cNvSpPr>
          <p:nvPr>
            <p:ph type="ctrTitle"/>
          </p:nvPr>
        </p:nvSpPr>
        <p:spPr>
          <a:xfrm>
            <a:off x="549274" y="176212"/>
            <a:ext cx="8056565" cy="1362076"/>
          </a:xfrm>
          <a:prstGeom prst="rect">
            <a:avLst/>
          </a:prstGeom>
        </p:spPr>
        <p:txBody>
          <a:bodyPr/>
          <a:lstStyle/>
          <a:p>
            <a:r>
              <a:rPr lang="en-US" dirty="0" smtClean="0"/>
              <a:t>Keeping your Clinic’s </a:t>
            </a:r>
            <a:br>
              <a:rPr lang="en-US" dirty="0" smtClean="0"/>
            </a:br>
            <a:r>
              <a:rPr lang="en-US" dirty="0" smtClean="0"/>
              <a:t>IT Secure</a:t>
            </a:r>
            <a:endParaRPr dirty="0"/>
          </a:p>
        </p:txBody>
      </p:sp>
      <p:sp>
        <p:nvSpPr>
          <p:cNvPr id="82" name="Text Placeholder 2"/>
          <p:cNvSpPr txBox="1">
            <a:spLocks noGrp="1"/>
          </p:cNvSpPr>
          <p:nvPr>
            <p:ph type="subTitle" sz="quarter" idx="1"/>
          </p:nvPr>
        </p:nvSpPr>
        <p:spPr>
          <a:xfrm>
            <a:off x="549274" y="1509712"/>
            <a:ext cx="8056565" cy="503238"/>
          </a:xfrm>
          <a:prstGeom prst="rect">
            <a:avLst/>
          </a:prstGeom>
        </p:spPr>
        <p:txBody>
          <a:bodyPr/>
          <a:lstStyle/>
          <a:p>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Content Placeholder 4"/>
          <p:cNvSpPr txBox="1">
            <a:spLocks noGrp="1"/>
          </p:cNvSpPr>
          <p:nvPr>
            <p:ph type="body" idx="1"/>
          </p:nvPr>
        </p:nvSpPr>
        <p:spPr>
          <a:xfrm>
            <a:off x="549274" y="1984375"/>
            <a:ext cx="8062915" cy="4056063"/>
          </a:xfrm>
          <a:prstGeom prst="rect">
            <a:avLst/>
          </a:prstGeom>
        </p:spPr>
        <p:txBody>
          <a:bodyPr>
            <a:normAutofit/>
          </a:bodyPr>
          <a:lstStyle/>
          <a:p>
            <a:pPr>
              <a:buFont typeface="Arial" panose="020B0604020202020204" pitchFamily="34" charset="0"/>
              <a:buChar char="•"/>
            </a:pPr>
            <a:r>
              <a:rPr lang="en-US" sz="1400" dirty="0"/>
              <a:t>Specific threats that exist today </a:t>
            </a:r>
            <a:r>
              <a:rPr lang="en-US" sz="1400" dirty="0" smtClean="0"/>
              <a:t>– 4 Major Threats – but many others</a:t>
            </a:r>
          </a:p>
          <a:p>
            <a:pPr>
              <a:buFont typeface="Arial" panose="020B0604020202020204" pitchFamily="34" charset="0"/>
              <a:buChar char="•"/>
            </a:pPr>
            <a:r>
              <a:rPr lang="en-US" sz="1400" dirty="0" smtClean="0"/>
              <a:t>2018 </a:t>
            </a:r>
            <a:r>
              <a:rPr lang="en-US" sz="1400" dirty="0"/>
              <a:t>examples of PHI and other private data violations</a:t>
            </a:r>
            <a:br>
              <a:rPr lang="en-US" sz="1400" dirty="0"/>
            </a:br>
            <a:endParaRPr lang="en-US" sz="1400" dirty="0" smtClean="0"/>
          </a:p>
          <a:p>
            <a:pPr>
              <a:buFont typeface="Arial" panose="020B0604020202020204" pitchFamily="34" charset="0"/>
              <a:buChar char="•"/>
            </a:pPr>
            <a:r>
              <a:rPr lang="en-US" sz="1400" dirty="0" smtClean="0"/>
              <a:t>The </a:t>
            </a:r>
            <a:r>
              <a:rPr lang="en-US" sz="1400" dirty="0"/>
              <a:t>cost of lack of protection for your networked and database assets</a:t>
            </a:r>
            <a:br>
              <a:rPr lang="en-US" sz="1400" dirty="0"/>
            </a:br>
            <a:endParaRPr lang="en-US" sz="1400" dirty="0"/>
          </a:p>
          <a:p>
            <a:pPr lvl="0">
              <a:buFont typeface="Arial" panose="020B0604020202020204" pitchFamily="34" charset="0"/>
              <a:buChar char="•"/>
            </a:pPr>
            <a:r>
              <a:rPr lang="en-US" sz="1400" dirty="0"/>
              <a:t>What an attack / hack looks like and what you should do</a:t>
            </a:r>
            <a:br>
              <a:rPr lang="en-US" sz="1400" dirty="0"/>
            </a:br>
            <a:endParaRPr lang="en-US" sz="1400" dirty="0"/>
          </a:p>
          <a:p>
            <a:pPr>
              <a:buFont typeface="Arial" panose="020B0604020202020204" pitchFamily="34" charset="0"/>
              <a:buChar char="•"/>
            </a:pPr>
            <a:r>
              <a:rPr lang="en-US" sz="1400" dirty="0"/>
              <a:t>Best practices for protecting your valuable data and networked devices</a:t>
            </a:r>
            <a:br>
              <a:rPr lang="en-US" sz="1400" dirty="0"/>
            </a:br>
            <a:endParaRPr lang="en-US" sz="1400" dirty="0"/>
          </a:p>
          <a:p>
            <a:pPr lvl="0">
              <a:buFont typeface="Arial" panose="020B0604020202020204" pitchFamily="34" charset="0"/>
              <a:buChar char="•"/>
            </a:pPr>
            <a:r>
              <a:rPr lang="en-US" sz="1400" dirty="0"/>
              <a:t>Specific preventive products and services</a:t>
            </a:r>
          </a:p>
        </p:txBody>
      </p:sp>
      <p:sp>
        <p:nvSpPr>
          <p:cNvPr id="85" name="Title 3"/>
          <p:cNvSpPr txBox="1">
            <a:spLocks noGrp="1"/>
          </p:cNvSpPr>
          <p:nvPr>
            <p:ph type="title"/>
          </p:nvPr>
        </p:nvSpPr>
        <p:spPr>
          <a:xfrm>
            <a:off x="549275" y="463550"/>
            <a:ext cx="8042275" cy="898525"/>
          </a:xfrm>
          <a:prstGeom prst="rect">
            <a:avLst/>
          </a:prstGeom>
        </p:spPr>
        <p:txBody>
          <a:bodyPr/>
          <a:lstStyle/>
          <a:p>
            <a:r>
              <a:t>OVERVIEW</a:t>
            </a:r>
          </a:p>
        </p:txBody>
      </p:sp>
      <p:sp>
        <p:nvSpPr>
          <p:cNvPr id="86" name="Text Placeholder 5"/>
          <p:cNvSpPr>
            <a:spLocks noGrp="1"/>
          </p:cNvSpPr>
          <p:nvPr>
            <p:ph type="body" idx="13"/>
          </p:nvPr>
        </p:nvSpPr>
        <p:spPr>
          <a:xfrm>
            <a:off x="549274" y="1054100"/>
            <a:ext cx="8062915" cy="812800"/>
          </a:xfrm>
          <a:prstGeom prst="rect">
            <a:avLst/>
          </a:prstGeom>
        </p:spPr>
        <p:txBody>
          <a:bodyPr/>
          <a:lstStyle/>
          <a:p>
            <a:pPr marL="0" indent="0">
              <a:spcBef>
                <a:spcPts val="0"/>
              </a:spcBef>
              <a:buClrTx/>
              <a:buSzTx/>
              <a:buFontTx/>
              <a:buNone/>
              <a:defRPr>
                <a:solidFill>
                  <a:srgbClr val="74BCDA"/>
                </a:solidFill>
              </a:defRPr>
            </a:pPr>
            <a:endParaRPr dirty="0"/>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0"/>
                                  </p:stCondLst>
                                  <p:iterate>
                                    <p:tmAbs val="0"/>
                                  </p:iterate>
                                  <p:childTnLst>
                                    <p:set>
                                      <p:cBhvr>
                                        <p:cTn id="6" fill="hold"/>
                                        <p:tgtEl>
                                          <p:spTgt spid="84"/>
                                        </p:tgtEl>
                                        <p:attrNameLst>
                                          <p:attrName>style.visibility</p:attrName>
                                        </p:attrNameLst>
                                      </p:cBhvr>
                                      <p:to>
                                        <p:strVal val="visible"/>
                                      </p:to>
                                    </p:set>
                                    <p:anim calcmode="lin" valueType="num">
                                      <p:cBhvr>
                                        <p:cTn id="7" dur="500" fill="hold"/>
                                        <p:tgtEl>
                                          <p:spTgt spid="84"/>
                                        </p:tgtEl>
                                        <p:attrNameLst>
                                          <p:attrName>ppt_x</p:attrName>
                                        </p:attrNameLst>
                                      </p:cBhvr>
                                      <p:tavLst>
                                        <p:tav tm="0">
                                          <p:val>
                                            <p:strVal val="#ppt_x"/>
                                          </p:val>
                                        </p:tav>
                                        <p:tav tm="100000">
                                          <p:val>
                                            <p:strVal val="#ppt_x"/>
                                          </p:val>
                                        </p:tav>
                                      </p:tavLst>
                                    </p:anim>
                                    <p:anim calcmode="lin" valueType="num">
                                      <p:cBhvr>
                                        <p:cTn id="8" dur="500" fill="hold"/>
                                        <p:tgtEl>
                                          <p:spTgt spid="8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1"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Content Placeholder 1"/>
          <p:cNvSpPr txBox="1">
            <a:spLocks noGrp="1"/>
          </p:cNvSpPr>
          <p:nvPr>
            <p:ph type="body" idx="1"/>
          </p:nvPr>
        </p:nvSpPr>
        <p:spPr>
          <a:xfrm>
            <a:off x="549274" y="1984375"/>
            <a:ext cx="8062915" cy="4056063"/>
          </a:xfrm>
          <a:prstGeom prst="rect">
            <a:avLst/>
          </a:prstGeom>
        </p:spPr>
        <p:txBody>
          <a:bodyPr/>
          <a:lstStyle/>
          <a:p>
            <a:r>
              <a:rPr lang="en-US" sz="1400" b="1" dirty="0" smtClean="0"/>
              <a:t>The </a:t>
            </a:r>
            <a:r>
              <a:rPr lang="en-US" sz="1400" b="1" dirty="0"/>
              <a:t>objective of the session is for you to walk away with the following:</a:t>
            </a:r>
            <a:br>
              <a:rPr lang="en-US" sz="1400" b="1" dirty="0"/>
            </a:br>
            <a:endParaRPr lang="en-US" sz="1400" b="1" dirty="0"/>
          </a:p>
          <a:p>
            <a:pPr lvl="0">
              <a:buFont typeface="Arial" panose="020B0604020202020204" pitchFamily="34" charset="0"/>
              <a:buChar char="•"/>
            </a:pPr>
            <a:r>
              <a:rPr lang="en-US" sz="1400" dirty="0"/>
              <a:t>Better understand the threats you face</a:t>
            </a:r>
            <a:br>
              <a:rPr lang="en-US" sz="1400" dirty="0"/>
            </a:br>
            <a:endParaRPr lang="en-US" sz="1400" dirty="0"/>
          </a:p>
          <a:p>
            <a:pPr lvl="0">
              <a:buFont typeface="Arial" panose="020B0604020202020204" pitchFamily="34" charset="0"/>
              <a:buChar char="•"/>
            </a:pPr>
            <a:r>
              <a:rPr lang="en-US" sz="1400" dirty="0"/>
              <a:t>Best methods to avoid PHI / privacy breaches</a:t>
            </a:r>
            <a:br>
              <a:rPr lang="en-US" sz="1400" dirty="0"/>
            </a:br>
            <a:endParaRPr lang="en-US" sz="1400" dirty="0"/>
          </a:p>
          <a:p>
            <a:pPr lvl="0">
              <a:buFont typeface="Arial" panose="020B0604020202020204" pitchFamily="34" charset="0"/>
              <a:buChar char="•"/>
            </a:pPr>
            <a:r>
              <a:rPr lang="en-US" sz="1400" dirty="0"/>
              <a:t>How to recognize an attack / hack</a:t>
            </a:r>
            <a:br>
              <a:rPr lang="en-US" sz="1400" dirty="0"/>
            </a:br>
            <a:endParaRPr lang="en-US" sz="1400" dirty="0"/>
          </a:p>
          <a:p>
            <a:pPr lvl="0">
              <a:buFont typeface="Arial" panose="020B0604020202020204" pitchFamily="34" charset="0"/>
              <a:buChar char="•"/>
            </a:pPr>
            <a:r>
              <a:rPr lang="en-US" sz="1400" dirty="0"/>
              <a:t>What to do if you get attacked / hacked</a:t>
            </a:r>
          </a:p>
        </p:txBody>
      </p:sp>
      <p:sp>
        <p:nvSpPr>
          <p:cNvPr id="94" name="Title 2"/>
          <p:cNvSpPr txBox="1">
            <a:spLocks noGrp="1"/>
          </p:cNvSpPr>
          <p:nvPr>
            <p:ph type="title"/>
          </p:nvPr>
        </p:nvSpPr>
        <p:spPr>
          <a:xfrm>
            <a:off x="549275" y="463550"/>
            <a:ext cx="8042275" cy="898525"/>
          </a:xfrm>
          <a:prstGeom prst="rect">
            <a:avLst/>
          </a:prstGeom>
        </p:spPr>
        <p:txBody>
          <a:bodyPr/>
          <a:lstStyle/>
          <a:p>
            <a:endParaRPr/>
          </a:p>
        </p:txBody>
      </p:sp>
      <p:sp>
        <p:nvSpPr>
          <p:cNvPr id="95" name="Text Placeholder 3"/>
          <p:cNvSpPr>
            <a:spLocks noGrp="1"/>
          </p:cNvSpPr>
          <p:nvPr>
            <p:ph type="body" idx="13"/>
          </p:nvPr>
        </p:nvSpPr>
        <p:spPr>
          <a:xfrm>
            <a:off x="549274" y="1054100"/>
            <a:ext cx="8062915" cy="8128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marL="0" indent="0">
              <a:spcBef>
                <a:spcPts val="0"/>
              </a:spcBef>
              <a:buClrTx/>
              <a:buSzTx/>
              <a:buFontTx/>
              <a:buNone/>
              <a:defRPr>
                <a:solidFill>
                  <a:srgbClr val="74BCDA"/>
                </a:solidFill>
              </a:defRPr>
            </a:lvl1pPr>
          </a:lstStyle>
          <a:p>
            <a:r>
              <a:rPr lang="en-US" b="1" u="sng" dirty="0"/>
              <a:t>TAKEAWAYS</a:t>
            </a:r>
            <a:endParaRPr lang="en-US" dirty="0"/>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0"/>
                                  </p:stCondLst>
                                  <p:iterate>
                                    <p:tmAbs val="0"/>
                                  </p:iterate>
                                  <p:childTnLst>
                                    <p:set>
                                      <p:cBhvr>
                                        <p:cTn id="6" fill="hold"/>
                                        <p:tgtEl>
                                          <p:spTgt spid="95"/>
                                        </p:tgtEl>
                                        <p:attrNameLst>
                                          <p:attrName>style.visibility</p:attrName>
                                        </p:attrNameLst>
                                      </p:cBhvr>
                                      <p:to>
                                        <p:strVal val="visible"/>
                                      </p:to>
                                    </p:set>
                                    <p:anim calcmode="lin" valueType="num">
                                      <p:cBhvr>
                                        <p:cTn id="7" dur="500" fill="hold"/>
                                        <p:tgtEl>
                                          <p:spTgt spid="95"/>
                                        </p:tgtEl>
                                        <p:attrNameLst>
                                          <p:attrName>ppt_x</p:attrName>
                                        </p:attrNameLst>
                                      </p:cBhvr>
                                      <p:tavLst>
                                        <p:tav tm="0">
                                          <p:val>
                                            <p:strVal val="#ppt_x"/>
                                          </p:val>
                                        </p:tav>
                                        <p:tav tm="100000">
                                          <p:val>
                                            <p:strVal val="#ppt_x"/>
                                          </p:val>
                                        </p:tav>
                                      </p:tavLst>
                                    </p:anim>
                                    <p:anim calcmode="lin" valueType="num">
                                      <p:cBhvr>
                                        <p:cTn id="8" dur="50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2" nodeType="afterEffect">
                                  <p:stCondLst>
                                    <p:cond delay="0"/>
                                  </p:stCondLst>
                                  <p:iterate>
                                    <p:tmAbs val="0"/>
                                  </p:iterate>
                                  <p:childTnLst>
                                    <p:set>
                                      <p:cBhvr>
                                        <p:cTn id="11" fill="hold"/>
                                        <p:tgtEl>
                                          <p:spTgt spid="93"/>
                                        </p:tgtEl>
                                        <p:attrNameLst>
                                          <p:attrName>style.visibility</p:attrName>
                                        </p:attrNameLst>
                                      </p:cBhvr>
                                      <p:to>
                                        <p:strVal val="visible"/>
                                      </p:to>
                                    </p:set>
                                    <p:anim calcmode="lin" valueType="num">
                                      <p:cBhvr>
                                        <p:cTn id="12" dur="500" fill="hold"/>
                                        <p:tgtEl>
                                          <p:spTgt spid="93"/>
                                        </p:tgtEl>
                                        <p:attrNameLst>
                                          <p:attrName>ppt_x</p:attrName>
                                        </p:attrNameLst>
                                      </p:cBhvr>
                                      <p:tavLst>
                                        <p:tav tm="0">
                                          <p:val>
                                            <p:strVal val="#ppt_x"/>
                                          </p:val>
                                        </p:tav>
                                        <p:tav tm="100000">
                                          <p:val>
                                            <p:strVal val="#ppt_x"/>
                                          </p:val>
                                        </p:tav>
                                      </p:tavLst>
                                    </p:anim>
                                    <p:anim calcmode="lin" valueType="num">
                                      <p:cBhvr>
                                        <p:cTn id="13" dur="500" fill="hold"/>
                                        <p:tgtEl>
                                          <p:spTgt spid="9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2" animBg="1" advAuto="0"/>
      <p:bldP spid="95" grpId="1"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Content Placeholder 1"/>
          <p:cNvSpPr txBox="1">
            <a:spLocks noGrp="1"/>
          </p:cNvSpPr>
          <p:nvPr>
            <p:ph type="body" idx="1"/>
          </p:nvPr>
        </p:nvSpPr>
        <p:spPr>
          <a:xfrm>
            <a:off x="549274" y="1984375"/>
            <a:ext cx="8062915" cy="4056063"/>
          </a:xfrm>
          <a:prstGeom prst="rect">
            <a:avLst/>
          </a:prstGeom>
        </p:spPr>
        <p:txBody>
          <a:bodyPr>
            <a:normAutofit/>
          </a:bodyPr>
          <a:lstStyle/>
          <a:p>
            <a:pPr marL="0" lvl="0" indent="0" algn="ctr" fontAlgn="base">
              <a:spcBef>
                <a:spcPct val="0"/>
              </a:spcBef>
              <a:spcAft>
                <a:spcPct val="0"/>
              </a:spcAft>
              <a:buNone/>
            </a:pPr>
            <a:r>
              <a:rPr lang="en-US" b="1" dirty="0">
                <a:solidFill>
                  <a:srgbClr val="000000"/>
                </a:solidFill>
                <a:latin typeface="Calibri" pitchFamily="34" charset="0"/>
                <a:cs typeface="Calibri" pitchFamily="34" charset="0"/>
              </a:rPr>
              <a:t>If a hacker truly wants into your systems, he / she will find a way.  The objective is to make is so difficult for the hacker, that they give up before reaching your data / systems.</a:t>
            </a:r>
          </a:p>
          <a:p>
            <a:pPr marL="0" lvl="0" indent="0" algn="ctr" fontAlgn="base">
              <a:spcBef>
                <a:spcPct val="0"/>
              </a:spcBef>
              <a:spcAft>
                <a:spcPct val="0"/>
              </a:spcAft>
              <a:buNone/>
            </a:pPr>
            <a:endParaRPr lang="en-US" b="1" dirty="0">
              <a:solidFill>
                <a:srgbClr val="000000"/>
              </a:solidFill>
              <a:latin typeface="Calibri" pitchFamily="34" charset="0"/>
              <a:cs typeface="Calibri" pitchFamily="34" charset="0"/>
            </a:endParaRPr>
          </a:p>
          <a:p>
            <a:pPr marL="0" lvl="0" indent="0" algn="ctr" fontAlgn="base">
              <a:spcBef>
                <a:spcPct val="0"/>
              </a:spcBef>
              <a:spcAft>
                <a:spcPct val="0"/>
              </a:spcAft>
              <a:buNone/>
            </a:pPr>
            <a:r>
              <a:rPr lang="en-US" b="1" dirty="0">
                <a:solidFill>
                  <a:srgbClr val="000000"/>
                </a:solidFill>
                <a:latin typeface="Calibri" pitchFamily="34" charset="0"/>
                <a:cs typeface="Calibri" pitchFamily="34" charset="0"/>
              </a:rPr>
              <a:t>It’s like the two guys </a:t>
            </a:r>
            <a:r>
              <a:rPr lang="en-US" b="1" dirty="0" smtClean="0">
                <a:solidFill>
                  <a:srgbClr val="000000"/>
                </a:solidFill>
                <a:latin typeface="Calibri" pitchFamily="34" charset="0"/>
                <a:cs typeface="Calibri" pitchFamily="34" charset="0"/>
              </a:rPr>
              <a:t>and </a:t>
            </a:r>
            <a:r>
              <a:rPr lang="en-US" b="1" dirty="0">
                <a:solidFill>
                  <a:srgbClr val="000000"/>
                </a:solidFill>
                <a:latin typeface="Calibri" pitchFamily="34" charset="0"/>
                <a:cs typeface="Calibri" pitchFamily="34" charset="0"/>
              </a:rPr>
              <a:t>the bear</a:t>
            </a:r>
            <a:r>
              <a:rPr lang="en-US" b="1" dirty="0" smtClean="0">
                <a:solidFill>
                  <a:srgbClr val="000000"/>
                </a:solidFill>
                <a:latin typeface="Calibri" pitchFamily="34" charset="0"/>
                <a:cs typeface="Calibri" pitchFamily="34" charset="0"/>
              </a:rPr>
              <a:t>…</a:t>
            </a:r>
          </a:p>
        </p:txBody>
      </p:sp>
      <p:sp>
        <p:nvSpPr>
          <p:cNvPr id="98" name="Title 2"/>
          <p:cNvSpPr txBox="1">
            <a:spLocks noGrp="1"/>
          </p:cNvSpPr>
          <p:nvPr>
            <p:ph type="title"/>
          </p:nvPr>
        </p:nvSpPr>
        <p:spPr>
          <a:xfrm>
            <a:off x="549275" y="463550"/>
            <a:ext cx="8042275" cy="898525"/>
          </a:xfrm>
          <a:prstGeom prst="rect">
            <a:avLst/>
          </a:prstGeom>
        </p:spPr>
        <p:txBody>
          <a:bodyPr/>
          <a:lstStyle/>
          <a:p>
            <a:endParaRPr dirty="0"/>
          </a:p>
        </p:txBody>
      </p:sp>
      <p:sp>
        <p:nvSpPr>
          <p:cNvPr id="99" name="Text Placeholder 3"/>
          <p:cNvSpPr>
            <a:spLocks noGrp="1"/>
          </p:cNvSpPr>
          <p:nvPr>
            <p:ph type="body" idx="13"/>
          </p:nvPr>
        </p:nvSpPr>
        <p:spPr>
          <a:xfrm>
            <a:off x="549274" y="1054100"/>
            <a:ext cx="8062915" cy="8128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marL="0" indent="0">
              <a:spcBef>
                <a:spcPts val="0"/>
              </a:spcBef>
              <a:buClrTx/>
              <a:buSzTx/>
              <a:buFontTx/>
              <a:buNone/>
              <a:defRPr>
                <a:solidFill>
                  <a:srgbClr val="74BCDA"/>
                </a:solidFill>
              </a:defRPr>
            </a:lvl1pPr>
          </a:lstStyle>
          <a:p>
            <a:r>
              <a:rPr lang="en-US" dirty="0"/>
              <a:t>Overall Security – A Quick Note…</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0"/>
                                  </p:stCondLst>
                                  <p:iterate>
                                    <p:tmAbs val="0"/>
                                  </p:iterate>
                                  <p:childTnLst>
                                    <p:set>
                                      <p:cBhvr>
                                        <p:cTn id="6" fill="hold"/>
                                        <p:tgtEl>
                                          <p:spTgt spid="99"/>
                                        </p:tgtEl>
                                        <p:attrNameLst>
                                          <p:attrName>style.visibility</p:attrName>
                                        </p:attrNameLst>
                                      </p:cBhvr>
                                      <p:to>
                                        <p:strVal val="visible"/>
                                      </p:to>
                                    </p:set>
                                    <p:anim calcmode="lin" valueType="num">
                                      <p:cBhvr>
                                        <p:cTn id="7" dur="500" fill="hold"/>
                                        <p:tgtEl>
                                          <p:spTgt spid="99"/>
                                        </p:tgtEl>
                                        <p:attrNameLst>
                                          <p:attrName>ppt_x</p:attrName>
                                        </p:attrNameLst>
                                      </p:cBhvr>
                                      <p:tavLst>
                                        <p:tav tm="0">
                                          <p:val>
                                            <p:strVal val="#ppt_x"/>
                                          </p:val>
                                        </p:tav>
                                        <p:tav tm="100000">
                                          <p:val>
                                            <p:strVal val="#ppt_x"/>
                                          </p:val>
                                        </p:tav>
                                      </p:tavLst>
                                    </p:anim>
                                    <p:anim calcmode="lin" valueType="num">
                                      <p:cBhvr>
                                        <p:cTn id="8" dur="500" fill="hold"/>
                                        <p:tgtEl>
                                          <p:spTgt spid="9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2" nodeType="afterEffect">
                                  <p:stCondLst>
                                    <p:cond delay="0"/>
                                  </p:stCondLst>
                                  <p:iterate>
                                    <p:tmAbs val="0"/>
                                  </p:iterate>
                                  <p:childTnLst>
                                    <p:set>
                                      <p:cBhvr>
                                        <p:cTn id="11" fill="hold"/>
                                        <p:tgtEl>
                                          <p:spTgt spid="97"/>
                                        </p:tgtEl>
                                        <p:attrNameLst>
                                          <p:attrName>style.visibility</p:attrName>
                                        </p:attrNameLst>
                                      </p:cBhvr>
                                      <p:to>
                                        <p:strVal val="visible"/>
                                      </p:to>
                                    </p:set>
                                    <p:anim calcmode="lin" valueType="num">
                                      <p:cBhvr>
                                        <p:cTn id="12" dur="500" fill="hold"/>
                                        <p:tgtEl>
                                          <p:spTgt spid="97"/>
                                        </p:tgtEl>
                                        <p:attrNameLst>
                                          <p:attrName>ppt_x</p:attrName>
                                        </p:attrNameLst>
                                      </p:cBhvr>
                                      <p:tavLst>
                                        <p:tav tm="0">
                                          <p:val>
                                            <p:strVal val="#ppt_x"/>
                                          </p:val>
                                        </p:tav>
                                        <p:tav tm="100000">
                                          <p:val>
                                            <p:strVal val="#ppt_x"/>
                                          </p:val>
                                        </p:tav>
                                      </p:tavLst>
                                    </p:anim>
                                    <p:anim calcmode="lin" valueType="num">
                                      <p:cBhvr>
                                        <p:cTn id="13" dur="500" fill="hold"/>
                                        <p:tgtEl>
                                          <p:spTgt spid="9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2" animBg="1" advAuto="0"/>
      <p:bldP spid="99" grpId="1"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p:txBody>
          <a:bodyPr/>
          <a:lstStyle/>
          <a:p>
            <a:endParaRPr lang="en-US"/>
          </a:p>
        </p:txBody>
      </p:sp>
      <p:sp>
        <p:nvSpPr>
          <p:cNvPr id="4" name="Text Placeholder 3"/>
          <p:cNvSpPr>
            <a:spLocks noGrp="1"/>
          </p:cNvSpPr>
          <p:nvPr>
            <p:ph type="body" sz="quarter" idx="13"/>
          </p:nvPr>
        </p:nvSpPr>
        <p:spPr/>
        <p:txBody>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750" y="1047750"/>
            <a:ext cx="4762500" cy="4762500"/>
          </a:xfrm>
          <a:prstGeom prst="rect">
            <a:avLst/>
          </a:prstGeom>
        </p:spPr>
      </p:pic>
    </p:spTree>
    <p:extLst>
      <p:ext uri="{BB962C8B-B14F-4D97-AF65-F5344CB8AC3E}">
        <p14:creationId xmlns:p14="http://schemas.microsoft.com/office/powerpoint/2010/main" val="3867826406"/>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OR the Lack of Knowledge</a:t>
            </a:r>
          </a:p>
        </p:txBody>
      </p:sp>
      <p:sp>
        <p:nvSpPr>
          <p:cNvPr id="3" name="Title 2"/>
          <p:cNvSpPr>
            <a:spLocks noGrp="1"/>
          </p:cNvSpPr>
          <p:nvPr>
            <p:ph type="title"/>
          </p:nvPr>
        </p:nvSpPr>
        <p:spPr/>
        <p:txBody>
          <a:bodyPr/>
          <a:lstStyle/>
          <a:p>
            <a:r>
              <a:rPr lang="en-US" dirty="0" smtClean="0"/>
              <a:t>Biggest Risk Factors</a:t>
            </a:r>
            <a:endParaRPr lang="en-US" dirty="0"/>
          </a:p>
        </p:txBody>
      </p:sp>
      <p:sp>
        <p:nvSpPr>
          <p:cNvPr id="4" name="Text Placeholder 3"/>
          <p:cNvSpPr>
            <a:spLocks noGrp="1"/>
          </p:cNvSpPr>
          <p:nvPr>
            <p:ph type="body" sz="quarter" idx="13"/>
          </p:nvPr>
        </p:nvSpPr>
        <p:spPr/>
        <p:txBody>
          <a:bodyPr/>
          <a:lstStyle/>
          <a:p>
            <a:r>
              <a:rPr lang="en-US" dirty="0" smtClean="0"/>
              <a:t>#1 - Knowledge</a:t>
            </a:r>
            <a:endParaRPr lang="en-US" dirty="0"/>
          </a:p>
        </p:txBody>
      </p:sp>
    </p:spTree>
    <p:extLst>
      <p:ext uri="{BB962C8B-B14F-4D97-AF65-F5344CB8AC3E}">
        <p14:creationId xmlns:p14="http://schemas.microsoft.com/office/powerpoint/2010/main" val="231672258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additive="base">
                                        <p:cTn id="14"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p:txBody>
          <a:bodyPr/>
          <a:lstStyle/>
          <a:p>
            <a:endParaRPr lang="en-US"/>
          </a:p>
        </p:txBody>
      </p:sp>
      <p:sp>
        <p:nvSpPr>
          <p:cNvPr id="4" name="Text Placeholder 3"/>
          <p:cNvSpPr>
            <a:spLocks noGrp="1"/>
          </p:cNvSpPr>
          <p:nvPr>
            <p:ph type="body" sz="quarter" idx="13"/>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9" y="356631"/>
            <a:ext cx="9144000" cy="4989708"/>
          </a:xfrm>
          <a:prstGeom prst="rect">
            <a:avLst/>
          </a:prstGeom>
        </p:spPr>
      </p:pic>
    </p:spTree>
    <p:extLst>
      <p:ext uri="{BB962C8B-B14F-4D97-AF65-F5344CB8AC3E}">
        <p14:creationId xmlns:p14="http://schemas.microsoft.com/office/powerpoint/2010/main" val="120517857"/>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Content Placeholder 1"/>
          <p:cNvSpPr txBox="1">
            <a:spLocks noGrp="1"/>
          </p:cNvSpPr>
          <p:nvPr>
            <p:ph type="body" idx="1"/>
          </p:nvPr>
        </p:nvSpPr>
        <p:spPr>
          <a:xfrm>
            <a:off x="549274" y="1984375"/>
            <a:ext cx="8062915" cy="4056063"/>
          </a:xfrm>
          <a:prstGeom prst="rect">
            <a:avLst/>
          </a:prstGeom>
        </p:spPr>
        <p:txBody>
          <a:bodyPr>
            <a:normAutofit/>
          </a:bodyPr>
          <a:lstStyle/>
          <a:p>
            <a:pPr marL="0" indent="0">
              <a:buNone/>
              <a:defRPr sz="1400"/>
            </a:pPr>
            <a:r>
              <a:rPr lang="en-US" sz="3600" dirty="0" smtClean="0">
                <a:hlinkClick r:id="rId3"/>
              </a:rPr>
              <a:t>tgooden@Gmail.com</a:t>
            </a:r>
            <a:endParaRPr lang="en-US" sz="3600" dirty="0" smtClean="0"/>
          </a:p>
          <a:p>
            <a:pPr marL="0" indent="0">
              <a:buNone/>
              <a:defRPr sz="1400"/>
            </a:pPr>
            <a:r>
              <a:rPr lang="en-US" sz="3600" dirty="0" smtClean="0">
                <a:hlinkClick r:id="rId4"/>
              </a:rPr>
              <a:t>br549@yahoo.com</a:t>
            </a:r>
            <a:endParaRPr lang="en-US" sz="3600" dirty="0" smtClean="0"/>
          </a:p>
          <a:p>
            <a:pPr marL="0" indent="0">
              <a:buNone/>
              <a:defRPr sz="1400"/>
            </a:pPr>
            <a:r>
              <a:rPr lang="en-US" sz="3600" dirty="0" smtClean="0">
                <a:hlinkClick r:id="rId5"/>
              </a:rPr>
              <a:t>drfeelgood@Hotmail.com</a:t>
            </a:r>
            <a:endParaRPr lang="en-US" sz="3600" dirty="0" smtClean="0"/>
          </a:p>
          <a:p>
            <a:pPr marL="0" indent="0">
              <a:buNone/>
              <a:defRPr sz="1400"/>
            </a:pPr>
            <a:r>
              <a:rPr lang="en-US" sz="3600" dirty="0" smtClean="0">
                <a:hlinkClick r:id="rId6"/>
              </a:rPr>
              <a:t>todd321@Comcast.com</a:t>
            </a:r>
            <a:endParaRPr lang="en-US" sz="3600" dirty="0" smtClean="0"/>
          </a:p>
          <a:p>
            <a:pPr marL="0" indent="0">
              <a:buNone/>
              <a:defRPr sz="1400"/>
            </a:pPr>
            <a:r>
              <a:rPr lang="en-US" sz="3600" dirty="0" smtClean="0">
                <a:hlinkClick r:id="rId7"/>
              </a:rPr>
              <a:t>practiceadmin@att.com</a:t>
            </a:r>
            <a:endParaRPr lang="en-US" sz="3600" dirty="0" smtClean="0"/>
          </a:p>
          <a:p>
            <a:pPr marL="0" indent="0">
              <a:buNone/>
              <a:defRPr sz="1400"/>
            </a:pPr>
            <a:endParaRPr sz="3600" dirty="0"/>
          </a:p>
        </p:txBody>
      </p:sp>
      <p:sp>
        <p:nvSpPr>
          <p:cNvPr id="102" name="Title 2"/>
          <p:cNvSpPr txBox="1">
            <a:spLocks noGrp="1"/>
          </p:cNvSpPr>
          <p:nvPr>
            <p:ph type="title"/>
          </p:nvPr>
        </p:nvSpPr>
        <p:spPr>
          <a:xfrm>
            <a:off x="549275" y="463550"/>
            <a:ext cx="8042275" cy="898525"/>
          </a:xfrm>
          <a:prstGeom prst="rect">
            <a:avLst/>
          </a:prstGeom>
        </p:spPr>
        <p:txBody>
          <a:bodyPr/>
          <a:lstStyle/>
          <a:p>
            <a:endParaRPr/>
          </a:p>
        </p:txBody>
      </p:sp>
      <p:sp>
        <p:nvSpPr>
          <p:cNvPr id="103" name="Text Placeholder 3"/>
          <p:cNvSpPr>
            <a:spLocks noGrp="1"/>
          </p:cNvSpPr>
          <p:nvPr>
            <p:ph type="body" idx="13"/>
          </p:nvPr>
        </p:nvSpPr>
        <p:spPr>
          <a:xfrm>
            <a:off x="549274" y="1054100"/>
            <a:ext cx="8062915" cy="8128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marL="0" indent="0">
              <a:spcBef>
                <a:spcPts val="0"/>
              </a:spcBef>
              <a:buClrTx/>
              <a:buSzTx/>
              <a:buFontTx/>
              <a:buNone/>
              <a:defRPr>
                <a:solidFill>
                  <a:srgbClr val="74BCDA"/>
                </a:solidFill>
              </a:defRPr>
            </a:lvl1pPr>
          </a:lstStyle>
          <a:p>
            <a:pPr algn="ctr"/>
            <a:r>
              <a:rPr lang="en-US" dirty="0" smtClean="0"/>
              <a:t>Email</a:t>
            </a:r>
            <a:endParaRPr dirty="0"/>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0"/>
                                  </p:stCondLst>
                                  <p:iterate>
                                    <p:tmAbs val="0"/>
                                  </p:iterate>
                                  <p:childTnLst>
                                    <p:set>
                                      <p:cBhvr>
                                        <p:cTn id="6" fill="hold"/>
                                        <p:tgtEl>
                                          <p:spTgt spid="103"/>
                                        </p:tgtEl>
                                        <p:attrNameLst>
                                          <p:attrName>style.visibility</p:attrName>
                                        </p:attrNameLst>
                                      </p:cBhvr>
                                      <p:to>
                                        <p:strVal val="visible"/>
                                      </p:to>
                                    </p:set>
                                    <p:anim calcmode="lin" valueType="num">
                                      <p:cBhvr>
                                        <p:cTn id="7" dur="500" fill="hold"/>
                                        <p:tgtEl>
                                          <p:spTgt spid="103"/>
                                        </p:tgtEl>
                                        <p:attrNameLst>
                                          <p:attrName>ppt_x</p:attrName>
                                        </p:attrNameLst>
                                      </p:cBhvr>
                                      <p:tavLst>
                                        <p:tav tm="0">
                                          <p:val>
                                            <p:strVal val="#ppt_x"/>
                                          </p:val>
                                        </p:tav>
                                        <p:tav tm="100000">
                                          <p:val>
                                            <p:strVal val="#ppt_x"/>
                                          </p:val>
                                        </p:tav>
                                      </p:tavLst>
                                    </p:anim>
                                    <p:anim calcmode="lin" valueType="num">
                                      <p:cBhvr>
                                        <p:cTn id="8" dur="500" fill="hold"/>
                                        <p:tgtEl>
                                          <p:spTgt spid="10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2" nodeType="afterEffect">
                                  <p:stCondLst>
                                    <p:cond delay="0"/>
                                  </p:stCondLst>
                                  <p:iterate>
                                    <p:tmAbs val="0"/>
                                  </p:iterate>
                                  <p:childTnLst>
                                    <p:set>
                                      <p:cBhvr>
                                        <p:cTn id="11" fill="hold"/>
                                        <p:tgtEl>
                                          <p:spTgt spid="101"/>
                                        </p:tgtEl>
                                        <p:attrNameLst>
                                          <p:attrName>style.visibility</p:attrName>
                                        </p:attrNameLst>
                                      </p:cBhvr>
                                      <p:to>
                                        <p:strVal val="visible"/>
                                      </p:to>
                                    </p:set>
                                    <p:anim calcmode="lin" valueType="num">
                                      <p:cBhvr>
                                        <p:cTn id="12" dur="500" fill="hold"/>
                                        <p:tgtEl>
                                          <p:spTgt spid="101"/>
                                        </p:tgtEl>
                                        <p:attrNameLst>
                                          <p:attrName>ppt_x</p:attrName>
                                        </p:attrNameLst>
                                      </p:cBhvr>
                                      <p:tavLst>
                                        <p:tav tm="0">
                                          <p:val>
                                            <p:strVal val="#ppt_x"/>
                                          </p:val>
                                        </p:tav>
                                        <p:tav tm="100000">
                                          <p:val>
                                            <p:strVal val="#ppt_x"/>
                                          </p:val>
                                        </p:tav>
                                      </p:tavLst>
                                    </p:anim>
                                    <p:anim calcmode="lin" valueType="num">
                                      <p:cBhvr>
                                        <p:cTn id="13" dur="500" fill="hold"/>
                                        <p:tgtEl>
                                          <p:spTgt spid="101"/>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01">
                                            <p:txEl>
                                              <p:pRg st="0" end="0"/>
                                            </p:txEl>
                                          </p:spTgt>
                                        </p:tgtEl>
                                        <p:attrNameLst>
                                          <p:attrName>style.visibility</p:attrName>
                                        </p:attrNameLst>
                                      </p:cBhvr>
                                      <p:to>
                                        <p:strVal val="visible"/>
                                      </p:to>
                                    </p:set>
                                    <p:anim calcmode="lin" valueType="num">
                                      <p:cBhvr additive="base">
                                        <p:cTn id="18" dur="500" fill="hold"/>
                                        <p:tgtEl>
                                          <p:spTgt spid="101">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01">
                                            <p:txEl>
                                              <p:pRg st="1" end="1"/>
                                            </p:txEl>
                                          </p:spTgt>
                                        </p:tgtEl>
                                        <p:attrNameLst>
                                          <p:attrName>style.visibility</p:attrName>
                                        </p:attrNameLst>
                                      </p:cBhvr>
                                      <p:to>
                                        <p:strVal val="visible"/>
                                      </p:to>
                                    </p:set>
                                    <p:anim calcmode="lin" valueType="num">
                                      <p:cBhvr additive="base">
                                        <p:cTn id="24" dur="500" fill="hold"/>
                                        <p:tgtEl>
                                          <p:spTgt spid="101">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0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01">
                                            <p:txEl>
                                              <p:pRg st="2" end="2"/>
                                            </p:txEl>
                                          </p:spTgt>
                                        </p:tgtEl>
                                        <p:attrNameLst>
                                          <p:attrName>style.visibility</p:attrName>
                                        </p:attrNameLst>
                                      </p:cBhvr>
                                      <p:to>
                                        <p:strVal val="visible"/>
                                      </p:to>
                                    </p:set>
                                    <p:anim calcmode="lin" valueType="num">
                                      <p:cBhvr additive="base">
                                        <p:cTn id="30" dur="500" fill="hold"/>
                                        <p:tgtEl>
                                          <p:spTgt spid="101">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0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01">
                                            <p:txEl>
                                              <p:pRg st="3" end="3"/>
                                            </p:txEl>
                                          </p:spTgt>
                                        </p:tgtEl>
                                        <p:attrNameLst>
                                          <p:attrName>style.visibility</p:attrName>
                                        </p:attrNameLst>
                                      </p:cBhvr>
                                      <p:to>
                                        <p:strVal val="visible"/>
                                      </p:to>
                                    </p:set>
                                    <p:anim calcmode="lin" valueType="num">
                                      <p:cBhvr additive="base">
                                        <p:cTn id="36" dur="500" fill="hold"/>
                                        <p:tgtEl>
                                          <p:spTgt spid="101">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0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01">
                                            <p:txEl>
                                              <p:pRg st="4" end="4"/>
                                            </p:txEl>
                                          </p:spTgt>
                                        </p:tgtEl>
                                        <p:attrNameLst>
                                          <p:attrName>style.visibility</p:attrName>
                                        </p:attrNameLst>
                                      </p:cBhvr>
                                      <p:to>
                                        <p:strVal val="visible"/>
                                      </p:to>
                                    </p:set>
                                    <p:anim calcmode="lin" valueType="num">
                                      <p:cBhvr additive="base">
                                        <p:cTn id="42" dur="500" fill="hold"/>
                                        <p:tgtEl>
                                          <p:spTgt spid="101">
                                            <p:txEl>
                                              <p:pRg st="4" end="4"/>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10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2" animBg="1" advAuto="0"/>
      <p:bldP spid="103" grpId="1"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Content Placeholder 1"/>
          <p:cNvSpPr txBox="1">
            <a:spLocks noGrp="1"/>
          </p:cNvSpPr>
          <p:nvPr>
            <p:ph type="body" idx="1"/>
          </p:nvPr>
        </p:nvSpPr>
        <p:spPr>
          <a:xfrm>
            <a:off x="549274" y="1984375"/>
            <a:ext cx="8062915" cy="4056063"/>
          </a:xfrm>
          <a:prstGeom prst="rect">
            <a:avLst/>
          </a:prstGeom>
        </p:spPr>
        <p:txBody>
          <a:bodyPr>
            <a:normAutofit/>
          </a:bodyPr>
          <a:lstStyle/>
          <a:p>
            <a:pPr marL="0" indent="0">
              <a:buNone/>
              <a:defRPr sz="1400"/>
            </a:pPr>
            <a:endParaRPr sz="7200" dirty="0">
              <a:solidFill>
                <a:srgbClr val="FF0000"/>
              </a:solidFill>
            </a:endParaRPr>
          </a:p>
        </p:txBody>
      </p:sp>
      <p:sp>
        <p:nvSpPr>
          <p:cNvPr id="106" name="Title 2"/>
          <p:cNvSpPr txBox="1">
            <a:spLocks noGrp="1"/>
          </p:cNvSpPr>
          <p:nvPr>
            <p:ph type="title"/>
          </p:nvPr>
        </p:nvSpPr>
        <p:spPr>
          <a:xfrm>
            <a:off x="549275" y="463550"/>
            <a:ext cx="8042275" cy="898525"/>
          </a:xfrm>
          <a:prstGeom prst="rect">
            <a:avLst/>
          </a:prstGeom>
        </p:spPr>
        <p:txBody>
          <a:bodyPr/>
          <a:lstStyle/>
          <a:p>
            <a:endParaRPr dirty="0"/>
          </a:p>
        </p:txBody>
      </p:sp>
      <p:sp>
        <p:nvSpPr>
          <p:cNvPr id="107" name="Text Placeholder 3"/>
          <p:cNvSpPr>
            <a:spLocks noGrp="1"/>
          </p:cNvSpPr>
          <p:nvPr>
            <p:ph type="body" idx="13"/>
          </p:nvPr>
        </p:nvSpPr>
        <p:spPr>
          <a:xfrm>
            <a:off x="549274" y="1054100"/>
            <a:ext cx="8062915" cy="8128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lnSpcReduction="10000"/>
          </a:bodyPr>
          <a:lstStyle>
            <a:lvl1pPr marL="0" indent="0">
              <a:spcBef>
                <a:spcPts val="0"/>
              </a:spcBef>
              <a:buClrTx/>
              <a:buSzTx/>
              <a:buFontTx/>
              <a:buNone/>
              <a:defRPr>
                <a:solidFill>
                  <a:srgbClr val="74BCDA"/>
                </a:solidFill>
              </a:defRPr>
            </a:lvl1pPr>
          </a:lstStyle>
          <a:p>
            <a:pPr algn="ctr"/>
            <a:r>
              <a:rPr lang="en-US" dirty="0"/>
              <a:t>We are a Small Rural Healthcare organization – who would want to hack us?</a:t>
            </a:r>
            <a:endParaRPr dirty="0"/>
          </a:p>
        </p:txBody>
      </p:sp>
      <p:pic>
        <p:nvPicPr>
          <p:cNvPr id="5" name="Picture 4"/>
          <p:cNvPicPr/>
          <p:nvPr/>
        </p:nvPicPr>
        <p:blipFill>
          <a:blip r:embed="rId3"/>
          <a:stretch>
            <a:fillRect/>
          </a:stretch>
        </p:blipFill>
        <p:spPr>
          <a:xfrm>
            <a:off x="1600200" y="1952624"/>
            <a:ext cx="5943600" cy="38706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dissolv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0"/>
                                  </p:stCondLst>
                                  <p:iterate>
                                    <p:tmAbs val="0"/>
                                  </p:iterate>
                                  <p:childTnLst>
                                    <p:set>
                                      <p:cBhvr>
                                        <p:cTn id="6" fill="hold"/>
                                        <p:tgtEl>
                                          <p:spTgt spid="107"/>
                                        </p:tgtEl>
                                        <p:attrNameLst>
                                          <p:attrName>style.visibility</p:attrName>
                                        </p:attrNameLst>
                                      </p:cBhvr>
                                      <p:to>
                                        <p:strVal val="visible"/>
                                      </p:to>
                                    </p:set>
                                    <p:anim calcmode="lin" valueType="num">
                                      <p:cBhvr>
                                        <p:cTn id="7" dur="500" fill="hold"/>
                                        <p:tgtEl>
                                          <p:spTgt spid="107"/>
                                        </p:tgtEl>
                                        <p:attrNameLst>
                                          <p:attrName>ppt_x</p:attrName>
                                        </p:attrNameLst>
                                      </p:cBhvr>
                                      <p:tavLst>
                                        <p:tav tm="0">
                                          <p:val>
                                            <p:strVal val="#ppt_x"/>
                                          </p:val>
                                        </p:tav>
                                        <p:tav tm="100000">
                                          <p:val>
                                            <p:strVal val="#ppt_x"/>
                                          </p:val>
                                        </p:tav>
                                      </p:tavLst>
                                    </p:anim>
                                    <p:anim calcmode="lin" valueType="num">
                                      <p:cBhvr>
                                        <p:cTn id="8" dur="500" fill="hold"/>
                                        <p:tgtEl>
                                          <p:spTgt spid="10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2" nodeType="afterEffect">
                                  <p:stCondLst>
                                    <p:cond delay="0"/>
                                  </p:stCondLst>
                                  <p:iterate>
                                    <p:tmAbs val="0"/>
                                  </p:iterate>
                                  <p:childTnLst>
                                    <p:set>
                                      <p:cBhvr>
                                        <p:cTn id="11" fill="hold"/>
                                        <p:tgtEl>
                                          <p:spTgt spid="105"/>
                                        </p:tgtEl>
                                        <p:attrNameLst>
                                          <p:attrName>style.visibility</p:attrName>
                                        </p:attrNameLst>
                                      </p:cBhvr>
                                      <p:to>
                                        <p:strVal val="visible"/>
                                      </p:to>
                                    </p:set>
                                    <p:anim calcmode="lin" valueType="num">
                                      <p:cBhvr>
                                        <p:cTn id="12" dur="500" fill="hold"/>
                                        <p:tgtEl>
                                          <p:spTgt spid="105"/>
                                        </p:tgtEl>
                                        <p:attrNameLst>
                                          <p:attrName>ppt_x</p:attrName>
                                        </p:attrNameLst>
                                      </p:cBhvr>
                                      <p:tavLst>
                                        <p:tav tm="0">
                                          <p:val>
                                            <p:strVal val="#ppt_x"/>
                                          </p:val>
                                        </p:tav>
                                        <p:tav tm="100000">
                                          <p:val>
                                            <p:strVal val="#ppt_x"/>
                                          </p:val>
                                        </p:tav>
                                      </p:tavLst>
                                    </p:anim>
                                    <p:anim calcmode="lin" valueType="num">
                                      <p:cBhvr>
                                        <p:cTn id="13" dur="500" fill="hold"/>
                                        <p:tgtEl>
                                          <p:spTgt spid="10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2" animBg="1" advAuto="0"/>
      <p:bldP spid="107" grpId="1"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Email</a:t>
            </a:r>
          </a:p>
          <a:p>
            <a:r>
              <a:rPr lang="en-US" dirty="0" smtClean="0"/>
              <a:t>Web Sites</a:t>
            </a:r>
          </a:p>
        </p:txBody>
      </p:sp>
      <p:sp>
        <p:nvSpPr>
          <p:cNvPr id="3" name="Title 2"/>
          <p:cNvSpPr>
            <a:spLocks noGrp="1"/>
          </p:cNvSpPr>
          <p:nvPr>
            <p:ph type="title"/>
          </p:nvPr>
        </p:nvSpPr>
        <p:spPr/>
        <p:txBody>
          <a:bodyPr/>
          <a:lstStyle/>
          <a:p>
            <a:r>
              <a:rPr lang="en-US" dirty="0" smtClean="0"/>
              <a:t>Biggest Risk Factors</a:t>
            </a:r>
            <a:endParaRPr lang="en-US" dirty="0"/>
          </a:p>
        </p:txBody>
      </p:sp>
      <p:sp>
        <p:nvSpPr>
          <p:cNvPr id="4" name="Text Placeholder 3"/>
          <p:cNvSpPr>
            <a:spLocks noGrp="1"/>
          </p:cNvSpPr>
          <p:nvPr>
            <p:ph type="body" sz="quarter" idx="13"/>
          </p:nvPr>
        </p:nvSpPr>
        <p:spPr/>
        <p:txBody>
          <a:bodyPr/>
          <a:lstStyle/>
          <a:p>
            <a:r>
              <a:rPr lang="en-US" dirty="0" smtClean="0"/>
              <a:t>#2 - Phishing</a:t>
            </a:r>
            <a:endParaRPr lang="en-US" dirty="0"/>
          </a:p>
        </p:txBody>
      </p:sp>
    </p:spTree>
    <p:extLst>
      <p:ext uri="{BB962C8B-B14F-4D97-AF65-F5344CB8AC3E}">
        <p14:creationId xmlns:p14="http://schemas.microsoft.com/office/powerpoint/2010/main" val="64473164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additive="base">
                                        <p:cTn id="14"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 calcmode="lin" valueType="num">
                                      <p:cBhvr additive="base">
                                        <p:cTn id="20"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p:txBody>
          <a:bodyPr/>
          <a:lstStyle/>
          <a:p>
            <a:endParaRPr lang="en-US"/>
          </a:p>
        </p:txBody>
      </p:sp>
      <p:sp>
        <p:nvSpPr>
          <p:cNvPr id="4" name="Text Placeholder 3"/>
          <p:cNvSpPr>
            <a:spLocks noGrp="1"/>
          </p:cNvSpPr>
          <p:nvPr>
            <p:ph type="body" sz="quarter" idx="13"/>
          </p:nvPr>
        </p:nvSpPr>
        <p:spPr/>
        <p:txBody>
          <a:bodyPr/>
          <a:lstStyle/>
          <a:p>
            <a:pPr marL="0" indent="0" algn="ctr">
              <a:buNone/>
            </a:pPr>
            <a:r>
              <a:rPr lang="en-US" dirty="0" smtClean="0"/>
              <a:t>Not this kind…</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0030" y="2083182"/>
            <a:ext cx="6091417" cy="3547597"/>
          </a:xfrm>
          <a:prstGeom prst="rect">
            <a:avLst/>
          </a:prstGeom>
        </p:spPr>
      </p:pic>
    </p:spTree>
    <p:extLst>
      <p:ext uri="{BB962C8B-B14F-4D97-AF65-F5344CB8AC3E}">
        <p14:creationId xmlns:p14="http://schemas.microsoft.com/office/powerpoint/2010/main" val="709781800"/>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 y="76200"/>
            <a:ext cx="9144000" cy="584775"/>
          </a:xfrm>
          <a:prstGeom prst="rect">
            <a:avLst/>
          </a:prstGeom>
          <a:noFill/>
        </p:spPr>
        <p:txBody>
          <a:bodyPr wrap="square" rtlCol="0">
            <a:spAutoFit/>
          </a:bodyPr>
          <a:lstStyle/>
          <a:p>
            <a:pPr algn="ctr"/>
            <a:r>
              <a:rPr lang="en-US" sz="3200" b="1" dirty="0" smtClean="0"/>
              <a:t>Phishing</a:t>
            </a:r>
            <a:endParaRPr lang="en-US" sz="3200" b="1" dirty="0"/>
          </a:p>
        </p:txBody>
      </p:sp>
      <p:pic>
        <p:nvPicPr>
          <p:cNvPr id="13314" name="Picture 2" descr="Image result for what does email phishing attack look like"/>
          <p:cNvPicPr>
            <a:picLocks noChangeAspect="1" noChangeArrowheads="1"/>
          </p:cNvPicPr>
          <p:nvPr/>
        </p:nvPicPr>
        <p:blipFill rotWithShape="1">
          <a:blip r:embed="rId3">
            <a:extLst>
              <a:ext uri="{28A0092B-C50C-407E-A947-70E740481C1C}">
                <a14:useLocalDpi xmlns:a14="http://schemas.microsoft.com/office/drawing/2010/main" val="0"/>
              </a:ext>
            </a:extLst>
          </a:blip>
          <a:srcRect l="2317" t="2856" r="2277" b="3917"/>
          <a:stretch/>
        </p:blipFill>
        <p:spPr bwMode="auto">
          <a:xfrm>
            <a:off x="580571" y="827314"/>
            <a:ext cx="8215086" cy="5428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10153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 y="76200"/>
            <a:ext cx="9144000" cy="584775"/>
          </a:xfrm>
          <a:prstGeom prst="rect">
            <a:avLst/>
          </a:prstGeom>
          <a:noFill/>
        </p:spPr>
        <p:txBody>
          <a:bodyPr wrap="square" rtlCol="0">
            <a:spAutoFit/>
          </a:bodyPr>
          <a:lstStyle/>
          <a:p>
            <a:pPr algn="ctr"/>
            <a:r>
              <a:rPr lang="en-US" sz="3200" b="1" dirty="0" smtClean="0"/>
              <a:t>Phishing</a:t>
            </a:r>
            <a:endParaRPr lang="en-US" sz="3200" b="1" dirty="0"/>
          </a:p>
        </p:txBody>
      </p:sp>
      <p:pic>
        <p:nvPicPr>
          <p:cNvPr id="6146" name="Picture 2" descr="Image result for what does email phishing attack look li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733425"/>
            <a:ext cx="7600950" cy="528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5349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76200"/>
            <a:ext cx="9144000" cy="584775"/>
          </a:xfrm>
          <a:prstGeom prst="rect">
            <a:avLst/>
          </a:prstGeom>
          <a:noFill/>
        </p:spPr>
        <p:txBody>
          <a:bodyPr wrap="square" rtlCol="0">
            <a:spAutoFit/>
          </a:bodyPr>
          <a:lstStyle/>
          <a:p>
            <a:pPr algn="ctr"/>
            <a:r>
              <a:rPr lang="en-US" sz="3200" b="1" dirty="0" smtClean="0"/>
              <a:t>Phishing</a:t>
            </a:r>
            <a:endParaRPr lang="en-US" sz="3200" b="1" dirty="0"/>
          </a:p>
        </p:txBody>
      </p:sp>
      <p:pic>
        <p:nvPicPr>
          <p:cNvPr id="3074" name="Picture 2" descr="Image result for what does a phishing attack look li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035896"/>
            <a:ext cx="7848600" cy="4970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1798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0" indent="0">
              <a:buNone/>
            </a:pPr>
            <a:endParaRPr lang="en-US" dirty="0" smtClean="0"/>
          </a:p>
        </p:txBody>
      </p:sp>
      <p:sp>
        <p:nvSpPr>
          <p:cNvPr id="3" name="Title 2"/>
          <p:cNvSpPr>
            <a:spLocks noGrp="1"/>
          </p:cNvSpPr>
          <p:nvPr>
            <p:ph type="title"/>
          </p:nvPr>
        </p:nvSpPr>
        <p:spPr/>
        <p:txBody>
          <a:bodyPr/>
          <a:lstStyle/>
          <a:p>
            <a:r>
              <a:rPr lang="en-US" dirty="0" smtClean="0"/>
              <a:t>Biggest Risk Factors</a:t>
            </a:r>
            <a:endParaRPr lang="en-US" dirty="0"/>
          </a:p>
        </p:txBody>
      </p:sp>
      <p:sp>
        <p:nvSpPr>
          <p:cNvPr id="4" name="Text Placeholder 3"/>
          <p:cNvSpPr>
            <a:spLocks noGrp="1"/>
          </p:cNvSpPr>
          <p:nvPr>
            <p:ph type="body" sz="quarter" idx="13"/>
          </p:nvPr>
        </p:nvSpPr>
        <p:spPr/>
        <p:txBody>
          <a:bodyPr/>
          <a:lstStyle/>
          <a:p>
            <a:r>
              <a:rPr lang="en-US" dirty="0" smtClean="0"/>
              <a:t>#3 - </a:t>
            </a:r>
            <a:r>
              <a:rPr lang="en-US" dirty="0" err="1" smtClean="0"/>
              <a:t>RansomWare</a:t>
            </a:r>
            <a:endParaRPr lang="en-US" dirty="0"/>
          </a:p>
        </p:txBody>
      </p:sp>
    </p:spTree>
    <p:extLst>
      <p:ext uri="{BB962C8B-B14F-4D97-AF65-F5344CB8AC3E}">
        <p14:creationId xmlns:p14="http://schemas.microsoft.com/office/powerpoint/2010/main" val="5300649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nodePh="1">
                                  <p:stCondLst>
                                    <p:cond delay="0"/>
                                  </p:stCondLst>
                                  <p:endCondLst>
                                    <p:cond evt="begin" delay="0">
                                      <p:tn val="12"/>
                                    </p:cond>
                                  </p:end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additive="base">
                                        <p:cTn id="14"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what does a ransomware attack look li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84907"/>
            <a:ext cx="7924800" cy="592038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 y="76200"/>
            <a:ext cx="9144000" cy="584775"/>
          </a:xfrm>
          <a:prstGeom prst="rect">
            <a:avLst/>
          </a:prstGeom>
          <a:noFill/>
        </p:spPr>
        <p:txBody>
          <a:bodyPr wrap="square" rtlCol="0">
            <a:spAutoFit/>
          </a:bodyPr>
          <a:lstStyle/>
          <a:p>
            <a:pPr algn="ctr"/>
            <a:r>
              <a:rPr lang="en-US" sz="3200" b="1" dirty="0" smtClean="0"/>
              <a:t>Ransomware</a:t>
            </a:r>
            <a:endParaRPr lang="en-US" sz="3200" b="1" dirty="0"/>
          </a:p>
        </p:txBody>
      </p:sp>
    </p:spTree>
    <p:extLst>
      <p:ext uri="{BB962C8B-B14F-4D97-AF65-F5344CB8AC3E}">
        <p14:creationId xmlns:p14="http://schemas.microsoft.com/office/powerpoint/2010/main" val="42649548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smtClean="0"/>
          </a:p>
        </p:txBody>
      </p:sp>
      <p:sp>
        <p:nvSpPr>
          <p:cNvPr id="3" name="Title 2"/>
          <p:cNvSpPr>
            <a:spLocks noGrp="1"/>
          </p:cNvSpPr>
          <p:nvPr>
            <p:ph type="title"/>
          </p:nvPr>
        </p:nvSpPr>
        <p:spPr/>
        <p:txBody>
          <a:bodyPr/>
          <a:lstStyle/>
          <a:p>
            <a:r>
              <a:rPr lang="en-US" dirty="0" smtClean="0"/>
              <a:t>Biggest Risk Factors</a:t>
            </a:r>
            <a:endParaRPr lang="en-US" dirty="0"/>
          </a:p>
        </p:txBody>
      </p:sp>
      <p:sp>
        <p:nvSpPr>
          <p:cNvPr id="4" name="Text Placeholder 3"/>
          <p:cNvSpPr>
            <a:spLocks noGrp="1"/>
          </p:cNvSpPr>
          <p:nvPr>
            <p:ph type="body" sz="quarter" idx="13"/>
          </p:nvPr>
        </p:nvSpPr>
        <p:spPr/>
        <p:txBody>
          <a:bodyPr/>
          <a:lstStyle/>
          <a:p>
            <a:r>
              <a:rPr lang="en-US" dirty="0" smtClean="0"/>
              <a:t>#4 – The Doctors Nephew</a:t>
            </a:r>
            <a:endParaRPr lang="en-US" dirty="0"/>
          </a:p>
        </p:txBody>
      </p:sp>
    </p:spTree>
    <p:extLst>
      <p:ext uri="{BB962C8B-B14F-4D97-AF65-F5344CB8AC3E}">
        <p14:creationId xmlns:p14="http://schemas.microsoft.com/office/powerpoint/2010/main" val="13265735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nodePh="1">
                                  <p:stCondLst>
                                    <p:cond delay="0"/>
                                  </p:stCondLst>
                                  <p:endCondLst>
                                    <p:cond evt="begin" delay="0">
                                      <p:tn val="12"/>
                                    </p:cond>
                                  </p:end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additive="base">
                                        <p:cTn id="14"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
            <a:ext cx="9143999" cy="4985980"/>
          </a:xfrm>
          <a:prstGeom prst="rect">
            <a:avLst/>
          </a:prstGeom>
          <a:noFill/>
        </p:spPr>
        <p:txBody>
          <a:bodyPr wrap="square" rtlCol="0">
            <a:spAutoFit/>
          </a:bodyPr>
          <a:lstStyle/>
          <a:p>
            <a:pPr lvl="0" algn="ctr" fontAlgn="base">
              <a:spcBef>
                <a:spcPct val="0"/>
              </a:spcBef>
              <a:spcAft>
                <a:spcPct val="0"/>
              </a:spcAft>
            </a:pPr>
            <a:r>
              <a:rPr kumimoji="0" lang="en-US" sz="3600" b="1" i="0" strike="noStrike" cap="none" normalizeH="0" dirty="0" smtClean="0">
                <a:ln>
                  <a:noFill/>
                </a:ln>
                <a:solidFill>
                  <a:srgbClr val="000000"/>
                </a:solidFill>
                <a:effectLst/>
                <a:latin typeface="Calibri" pitchFamily="34" charset="0"/>
                <a:ea typeface="Calibri" pitchFamily="34" charset="0"/>
                <a:cs typeface="Calibri" pitchFamily="34" charset="0"/>
              </a:rPr>
              <a:t>The HIPAA Police</a:t>
            </a:r>
          </a:p>
          <a:p>
            <a:pPr lvl="0" algn="ctr" fontAlgn="base">
              <a:spcBef>
                <a:spcPct val="0"/>
              </a:spcBef>
              <a:spcAft>
                <a:spcPct val="0"/>
              </a:spcAft>
            </a:pPr>
            <a:endParaRPr lang="en-US" sz="4400" b="1" dirty="0">
              <a:solidFill>
                <a:srgbClr val="000000"/>
              </a:solidFill>
              <a:latin typeface="Calibri" pitchFamily="34" charset="0"/>
              <a:ea typeface="Calibri" pitchFamily="34" charset="0"/>
              <a:cs typeface="Calibri" pitchFamily="34" charset="0"/>
            </a:endParaRPr>
          </a:p>
          <a:p>
            <a:pPr lvl="0" algn="ctr" fontAlgn="base">
              <a:spcBef>
                <a:spcPct val="0"/>
              </a:spcBef>
              <a:spcAft>
                <a:spcPct val="0"/>
              </a:spcAft>
            </a:pPr>
            <a:r>
              <a:rPr lang="en-US" sz="3200" b="1" dirty="0"/>
              <a:t>HHS Office for Civil Rights enforces the HIPAA Privacy, Security, and Breach Notification Rules. </a:t>
            </a:r>
            <a:endParaRPr lang="en-US" sz="3200" b="1" dirty="0" smtClean="0"/>
          </a:p>
          <a:p>
            <a:pPr lvl="0" algn="ctr" fontAlgn="base">
              <a:spcBef>
                <a:spcPct val="0"/>
              </a:spcBef>
              <a:spcAft>
                <a:spcPct val="0"/>
              </a:spcAft>
            </a:pPr>
            <a:endParaRPr kumimoji="0" lang="en-US" sz="3200" b="1" i="0" strike="noStrike" cap="none" normalizeH="0" dirty="0" smtClean="0">
              <a:ln>
                <a:noFill/>
              </a:ln>
              <a:solidFill>
                <a:srgbClr val="000000"/>
              </a:solidFill>
              <a:effectLst/>
              <a:latin typeface="Calibri" pitchFamily="34" charset="0"/>
              <a:ea typeface="Calibri" pitchFamily="34" charset="0"/>
              <a:cs typeface="Calibri" pitchFamily="34" charset="0"/>
            </a:endParaRPr>
          </a:p>
          <a:p>
            <a:pPr lvl="0" algn="ctr" fontAlgn="base">
              <a:spcBef>
                <a:spcPct val="0"/>
              </a:spcBef>
              <a:spcAft>
                <a:spcPct val="0"/>
              </a:spcAft>
            </a:pPr>
            <a:r>
              <a:rPr kumimoji="0" lang="en-US" sz="3200" b="1" i="0" strike="noStrike" cap="none" normalizeH="0" dirty="0" smtClean="0">
                <a:ln>
                  <a:noFill/>
                </a:ln>
                <a:solidFill>
                  <a:srgbClr val="000000"/>
                </a:solidFill>
                <a:effectLst/>
                <a:latin typeface="Calibri" pitchFamily="34" charset="0"/>
                <a:ea typeface="Calibri" pitchFamily="34" charset="0"/>
                <a:cs typeface="Calibri" pitchFamily="34" charset="0"/>
              </a:rPr>
              <a:t>What do they </a:t>
            </a:r>
            <a:r>
              <a:rPr lang="en-US" sz="3200" b="1" dirty="0" smtClean="0">
                <a:solidFill>
                  <a:srgbClr val="000000"/>
                </a:solidFill>
                <a:latin typeface="Calibri" pitchFamily="34" charset="0"/>
                <a:ea typeface="Calibri" pitchFamily="34" charset="0"/>
                <a:cs typeface="Calibri" pitchFamily="34" charset="0"/>
              </a:rPr>
              <a:t>seek</a:t>
            </a:r>
            <a:r>
              <a:rPr kumimoji="0" lang="en-US" sz="3200" b="1" i="0" strike="noStrike" cap="none" normalizeH="0" dirty="0" smtClean="0">
                <a:ln>
                  <a:noFill/>
                </a:ln>
                <a:solidFill>
                  <a:srgbClr val="000000"/>
                </a:solidFill>
                <a:effectLst/>
                <a:latin typeface="Calibri" pitchFamily="34" charset="0"/>
                <a:ea typeface="Calibri" pitchFamily="34" charset="0"/>
                <a:cs typeface="Calibri" pitchFamily="34" charset="0"/>
              </a:rPr>
              <a:t>?</a:t>
            </a:r>
          </a:p>
          <a:p>
            <a:pPr lvl="0" algn="ctr" fontAlgn="base">
              <a:spcBef>
                <a:spcPct val="0"/>
              </a:spcBef>
              <a:spcAft>
                <a:spcPct val="0"/>
              </a:spcAft>
            </a:pPr>
            <a:endParaRPr lang="en-US" sz="3200" b="1" dirty="0">
              <a:solidFill>
                <a:srgbClr val="000000"/>
              </a:solidFill>
              <a:latin typeface="Calibri" pitchFamily="34" charset="0"/>
              <a:ea typeface="Calibri" pitchFamily="34" charset="0"/>
              <a:cs typeface="Calibri" pitchFamily="34" charset="0"/>
            </a:endParaRPr>
          </a:p>
          <a:p>
            <a:pPr lvl="0" algn="ctr" fontAlgn="base">
              <a:spcBef>
                <a:spcPct val="0"/>
              </a:spcBef>
              <a:spcAft>
                <a:spcPct val="0"/>
              </a:spcAft>
            </a:pPr>
            <a:r>
              <a:rPr kumimoji="0" lang="en-US" sz="3200" b="1" i="0" strike="noStrike" cap="none" normalizeH="0" dirty="0" smtClean="0">
                <a:ln>
                  <a:noFill/>
                </a:ln>
                <a:solidFill>
                  <a:srgbClr val="000000"/>
                </a:solidFill>
                <a:effectLst/>
                <a:latin typeface="Calibri" pitchFamily="34" charset="0"/>
                <a:ea typeface="Calibri" pitchFamily="34" charset="0"/>
                <a:cs typeface="Calibri" pitchFamily="34" charset="0"/>
              </a:rPr>
              <a:t>Violations!</a:t>
            </a:r>
          </a:p>
          <a:p>
            <a:pPr lvl="0" algn="ctr" fontAlgn="base">
              <a:spcBef>
                <a:spcPct val="0"/>
              </a:spcBef>
              <a:spcAft>
                <a:spcPct val="0"/>
              </a:spcAft>
            </a:pPr>
            <a:endParaRPr kumimoji="0" lang="en-US" sz="2800" b="1" i="0" strike="noStrike" cap="none" normalizeH="0" dirty="0" smtClean="0">
              <a:ln>
                <a:noFill/>
              </a:ln>
              <a:solidFill>
                <a:srgbClr val="000000"/>
              </a:solidFill>
              <a:effectLst/>
              <a:latin typeface="Calibri" pitchFamily="34" charset="0"/>
              <a:ea typeface="Calibri" pitchFamily="34" charset="0"/>
              <a:cs typeface="Calibri" pitchFamily="34" charset="0"/>
            </a:endParaRPr>
          </a:p>
          <a:p>
            <a:pPr algn="ctr"/>
            <a:endParaRPr lang="en-US" dirty="0"/>
          </a:p>
        </p:txBody>
      </p:sp>
    </p:spTree>
    <p:extLst>
      <p:ext uri="{BB962C8B-B14F-4D97-AF65-F5344CB8AC3E}">
        <p14:creationId xmlns:p14="http://schemas.microsoft.com/office/powerpoint/2010/main" val="35196904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76200"/>
            <a:ext cx="8001000" cy="5078313"/>
          </a:xfrm>
          <a:prstGeom prst="rect">
            <a:avLst/>
          </a:prstGeom>
        </p:spPr>
        <p:txBody>
          <a:bodyPr wrap="square">
            <a:spAutoFit/>
          </a:bodyPr>
          <a:lstStyle/>
          <a:p>
            <a:pPr algn="ctr"/>
            <a:r>
              <a:rPr lang="en-US" sz="3600" b="1" dirty="0" smtClean="0"/>
              <a:t>What Constitutes a HIPAA Violation?</a:t>
            </a:r>
          </a:p>
          <a:p>
            <a:endParaRPr lang="en-US" dirty="0" smtClean="0"/>
          </a:p>
          <a:p>
            <a:endParaRPr lang="en-US" dirty="0" smtClean="0"/>
          </a:p>
          <a:p>
            <a:r>
              <a:rPr lang="en-US" dirty="0" smtClean="0"/>
              <a:t>A </a:t>
            </a:r>
            <a:r>
              <a:rPr lang="en-US" dirty="0"/>
              <a:t>HIPAA violation is when a HIPAA covered entity – or a business associate – fails to comply with one or more of the provisions of the HIPAA Privacy, </a:t>
            </a:r>
            <a:r>
              <a:rPr lang="en-US" dirty="0" smtClean="0"/>
              <a:t>Security or </a:t>
            </a:r>
            <a:r>
              <a:rPr lang="en-US" dirty="0"/>
              <a:t>Breach Notification Rules</a:t>
            </a:r>
            <a:r>
              <a:rPr lang="en-US" dirty="0" smtClean="0"/>
              <a:t>.</a:t>
            </a:r>
          </a:p>
          <a:p>
            <a:endParaRPr lang="en-US" dirty="0"/>
          </a:p>
          <a:p>
            <a:r>
              <a:rPr lang="en-US" dirty="0"/>
              <a:t>● </a:t>
            </a:r>
            <a:r>
              <a:rPr lang="en-US" dirty="0" smtClean="0"/>
              <a:t>The </a:t>
            </a:r>
            <a:r>
              <a:rPr lang="en-US" b="1" dirty="0"/>
              <a:t>Privacy </a:t>
            </a:r>
            <a:r>
              <a:rPr lang="en-US" b="1" dirty="0" smtClean="0"/>
              <a:t>Rule </a:t>
            </a:r>
            <a:r>
              <a:rPr lang="en-US" dirty="0" smtClean="0"/>
              <a:t>sets </a:t>
            </a:r>
            <a:r>
              <a:rPr lang="en-US" dirty="0"/>
              <a:t>national standards for when protected health information (PHI) may be used and disclosed </a:t>
            </a:r>
            <a:endParaRPr lang="en-US" dirty="0" smtClean="0"/>
          </a:p>
          <a:p>
            <a:endParaRPr lang="en-US" dirty="0"/>
          </a:p>
          <a:p>
            <a:r>
              <a:rPr lang="en-US" dirty="0" smtClean="0"/>
              <a:t>● </a:t>
            </a:r>
            <a:r>
              <a:rPr lang="en-US" dirty="0"/>
              <a:t>The </a:t>
            </a:r>
            <a:r>
              <a:rPr lang="en-US" b="1" dirty="0"/>
              <a:t>Security </a:t>
            </a:r>
            <a:r>
              <a:rPr lang="en-US" b="1" dirty="0" smtClean="0"/>
              <a:t>Rule </a:t>
            </a:r>
            <a:r>
              <a:rPr lang="en-US" dirty="0" smtClean="0"/>
              <a:t>specifies </a:t>
            </a:r>
            <a:r>
              <a:rPr lang="en-US" dirty="0"/>
              <a:t>safeguards that covered entities and their business associates must implement to protect the confidentiality, integrity, and availability of electronic protected health information (ePHI) </a:t>
            </a:r>
            <a:endParaRPr lang="en-US" dirty="0" smtClean="0"/>
          </a:p>
          <a:p>
            <a:endParaRPr lang="en-US" dirty="0"/>
          </a:p>
          <a:p>
            <a:r>
              <a:rPr lang="en-US" dirty="0" smtClean="0"/>
              <a:t>● </a:t>
            </a:r>
            <a:r>
              <a:rPr lang="en-US" dirty="0"/>
              <a:t>The </a:t>
            </a:r>
            <a:r>
              <a:rPr lang="en-US" b="1" dirty="0"/>
              <a:t>Breach Notification Rule </a:t>
            </a:r>
            <a:r>
              <a:rPr lang="en-US" dirty="0" smtClean="0"/>
              <a:t>requires </a:t>
            </a:r>
            <a:r>
              <a:rPr lang="en-US" dirty="0"/>
              <a:t>covered entities to notify affected individuals; U.S. Department of Health &amp; Human Services (HHS); and, in some cases, the media of a breach of unsecured PHI</a:t>
            </a:r>
          </a:p>
        </p:txBody>
      </p:sp>
    </p:spTree>
    <p:extLst>
      <p:ext uri="{BB962C8B-B14F-4D97-AF65-F5344CB8AC3E}">
        <p14:creationId xmlns:p14="http://schemas.microsoft.com/office/powerpoint/2010/main" val="34123007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
            <a:ext cx="9143999" cy="923330"/>
          </a:xfrm>
          <a:prstGeom prst="rect">
            <a:avLst/>
          </a:prstGeom>
          <a:noFill/>
        </p:spPr>
        <p:txBody>
          <a:bodyPr wrap="square" rtlCol="0">
            <a:spAutoFit/>
          </a:bodyPr>
          <a:lstStyle/>
          <a:p>
            <a:pPr lvl="0" algn="ctr" fontAlgn="base">
              <a:spcBef>
                <a:spcPct val="0"/>
              </a:spcBef>
              <a:spcAft>
                <a:spcPct val="0"/>
              </a:spcAft>
            </a:pPr>
            <a:r>
              <a:rPr kumimoji="0" lang="en-US" sz="3600" b="1" i="0" strike="noStrike" cap="none" normalizeH="0" dirty="0" smtClean="0">
                <a:ln>
                  <a:noFill/>
                </a:ln>
                <a:solidFill>
                  <a:srgbClr val="000000"/>
                </a:solidFill>
                <a:effectLst/>
                <a:latin typeface="Calibri" pitchFamily="34" charset="0"/>
                <a:ea typeface="Calibri" pitchFamily="34" charset="0"/>
                <a:cs typeface="Calibri" pitchFamily="34" charset="0"/>
              </a:rPr>
              <a:t>OCR Wall of Shame</a:t>
            </a:r>
          </a:p>
          <a:p>
            <a:pPr algn="ctr"/>
            <a:endParaRPr lang="en-US" dirty="0"/>
          </a:p>
        </p:txBody>
      </p:sp>
      <p:sp>
        <p:nvSpPr>
          <p:cNvPr id="3" name="Rectangle 2"/>
          <p:cNvSpPr/>
          <p:nvPr/>
        </p:nvSpPr>
        <p:spPr>
          <a:xfrm>
            <a:off x="1" y="1524000"/>
            <a:ext cx="9143998" cy="1323439"/>
          </a:xfrm>
          <a:prstGeom prst="rect">
            <a:avLst/>
          </a:prstGeom>
        </p:spPr>
        <p:txBody>
          <a:bodyPr wrap="square">
            <a:spAutoFit/>
          </a:bodyPr>
          <a:lstStyle/>
          <a:p>
            <a:pPr algn="ctr"/>
            <a:r>
              <a:rPr lang="en-US" sz="2000" b="1" dirty="0"/>
              <a:t>U.S. Department of Health and Human Services – Office for Civil Rights</a:t>
            </a:r>
          </a:p>
          <a:p>
            <a:pPr algn="ctr"/>
            <a:r>
              <a:rPr lang="en-US" sz="2000" b="1" dirty="0"/>
              <a:t>Breach Portal (Or, the Wall of Shame</a:t>
            </a:r>
            <a:r>
              <a:rPr lang="en-US" sz="2000" b="1" dirty="0" smtClean="0"/>
              <a:t>)</a:t>
            </a:r>
          </a:p>
          <a:p>
            <a:pPr algn="ctr"/>
            <a:endParaRPr lang="en-US" sz="2000" b="1" dirty="0"/>
          </a:p>
          <a:p>
            <a:pPr algn="ctr"/>
            <a:r>
              <a:rPr lang="en-US" sz="2000" b="1" u="sng" dirty="0">
                <a:hlinkClick r:id="rId3"/>
              </a:rPr>
              <a:t>https://ocrportal.hhs.gov/ocr/breach/breach_report.jsf</a:t>
            </a:r>
            <a:endParaRPr lang="en-US" sz="2000" b="1" dirty="0">
              <a:hlinkClick r:id="rId3"/>
            </a:endParaRPr>
          </a:p>
        </p:txBody>
      </p:sp>
    </p:spTree>
    <p:extLst>
      <p:ext uri="{BB962C8B-B14F-4D97-AF65-F5344CB8AC3E}">
        <p14:creationId xmlns:p14="http://schemas.microsoft.com/office/powerpoint/2010/main" val="350053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76200"/>
            <a:ext cx="8534400" cy="1661993"/>
          </a:xfrm>
          <a:prstGeom prst="rect">
            <a:avLst/>
          </a:prstGeom>
        </p:spPr>
        <p:txBody>
          <a:bodyPr wrap="square">
            <a:spAutoFit/>
          </a:bodyPr>
          <a:lstStyle/>
          <a:p>
            <a:pPr algn="ctr"/>
            <a:r>
              <a:rPr lang="en-US" sz="3600" b="1" dirty="0" smtClean="0">
                <a:solidFill>
                  <a:srgbClr val="000000"/>
                </a:solidFill>
                <a:latin typeface="Calibri" pitchFamily="34" charset="0"/>
                <a:ea typeface="Calibri" pitchFamily="34" charset="0"/>
                <a:cs typeface="Calibri" pitchFamily="34" charset="0"/>
              </a:rPr>
              <a:t>Reported PHI Breaches in </a:t>
            </a:r>
            <a:r>
              <a:rPr lang="en-US" sz="3600" b="1" dirty="0">
                <a:solidFill>
                  <a:srgbClr val="000000"/>
                </a:solidFill>
                <a:latin typeface="Calibri" pitchFamily="34" charset="0"/>
                <a:ea typeface="Calibri" pitchFamily="34" charset="0"/>
                <a:cs typeface="Calibri" pitchFamily="34" charset="0"/>
              </a:rPr>
              <a:t>2018</a:t>
            </a:r>
          </a:p>
          <a:p>
            <a:endParaRPr lang="en-US" sz="1200" dirty="0"/>
          </a:p>
          <a:p>
            <a:pPr algn="ctr"/>
            <a:r>
              <a:rPr lang="en-US" b="1" dirty="0" smtClean="0"/>
              <a:t>Wall of Shame</a:t>
            </a:r>
          </a:p>
          <a:p>
            <a:pPr algn="ctr"/>
            <a:r>
              <a:rPr lang="en-US" b="1" dirty="0" smtClean="0"/>
              <a:t>01/01/18 </a:t>
            </a:r>
            <a:r>
              <a:rPr lang="en-US" b="1" dirty="0"/>
              <a:t>Through </a:t>
            </a:r>
            <a:r>
              <a:rPr lang="en-US" b="1" dirty="0" smtClean="0"/>
              <a:t>01/01/19</a:t>
            </a:r>
          </a:p>
          <a:p>
            <a:pPr algn="ctr"/>
            <a:r>
              <a:rPr lang="en-US" b="1" dirty="0" smtClean="0"/>
              <a:t>Greater than 500 Individual’s PHI Affected</a:t>
            </a:r>
            <a:endParaRPr lang="en-US" dirty="0"/>
          </a:p>
        </p:txBody>
      </p:sp>
      <p:graphicFrame>
        <p:nvGraphicFramePr>
          <p:cNvPr id="5" name="Table 4"/>
          <p:cNvGraphicFramePr>
            <a:graphicFrameLocks noGrp="1"/>
          </p:cNvGraphicFramePr>
          <p:nvPr>
            <p:extLst/>
          </p:nvPr>
        </p:nvGraphicFramePr>
        <p:xfrm>
          <a:off x="990600" y="1905000"/>
          <a:ext cx="7162800" cy="4194970"/>
        </p:xfrm>
        <a:graphic>
          <a:graphicData uri="http://schemas.openxmlformats.org/drawingml/2006/table">
            <a:tbl>
              <a:tblPr>
                <a:tableStyleId>{5C22544A-7EE6-4342-B048-85BDC9FD1C3A}</a:tableStyleId>
              </a:tblPr>
              <a:tblGrid>
                <a:gridCol w="3197056">
                  <a:extLst>
                    <a:ext uri="{9D8B030D-6E8A-4147-A177-3AD203B41FA5}">
                      <a16:colId xmlns:a16="http://schemas.microsoft.com/office/drawing/2014/main" val="20000"/>
                    </a:ext>
                  </a:extLst>
                </a:gridCol>
                <a:gridCol w="1939197">
                  <a:extLst>
                    <a:ext uri="{9D8B030D-6E8A-4147-A177-3AD203B41FA5}">
                      <a16:colId xmlns:a16="http://schemas.microsoft.com/office/drawing/2014/main" val="20001"/>
                    </a:ext>
                  </a:extLst>
                </a:gridCol>
                <a:gridCol w="2026547">
                  <a:extLst>
                    <a:ext uri="{9D8B030D-6E8A-4147-A177-3AD203B41FA5}">
                      <a16:colId xmlns:a16="http://schemas.microsoft.com/office/drawing/2014/main" val="20002"/>
                    </a:ext>
                  </a:extLst>
                </a:gridCol>
              </a:tblGrid>
              <a:tr h="762721">
                <a:tc>
                  <a:txBody>
                    <a:bodyPr/>
                    <a:lstStyle/>
                    <a:p>
                      <a:pPr algn="ctr" fontAlgn="ctr"/>
                      <a:r>
                        <a:rPr lang="en-US" sz="1600" b="1" u="sng" strike="noStrike" dirty="0">
                          <a:effectLst/>
                        </a:rPr>
                        <a:t>Location of Breached Data</a:t>
                      </a:r>
                      <a:endParaRPr lang="en-US" sz="1600" b="1" i="0" u="sng" strike="noStrike" dirty="0">
                        <a:solidFill>
                          <a:srgbClr val="000000"/>
                        </a:solidFill>
                        <a:effectLst/>
                        <a:latin typeface="Calibri"/>
                      </a:endParaRPr>
                    </a:p>
                  </a:txBody>
                  <a:tcPr marL="9525" marR="9525" marT="9525" marB="0" anchor="ctr"/>
                </a:tc>
                <a:tc>
                  <a:txBody>
                    <a:bodyPr/>
                    <a:lstStyle/>
                    <a:p>
                      <a:pPr algn="ctr" fontAlgn="ctr"/>
                      <a:r>
                        <a:rPr lang="en-US" sz="1600" b="1" u="sng" strike="noStrike" dirty="0">
                          <a:effectLst/>
                        </a:rPr>
                        <a:t>Incidence Count</a:t>
                      </a:r>
                      <a:endParaRPr lang="en-US" sz="1600" b="1" i="0" u="sng" strike="noStrike" dirty="0">
                        <a:solidFill>
                          <a:srgbClr val="000000"/>
                        </a:solidFill>
                        <a:effectLst/>
                        <a:latin typeface="Calibri"/>
                      </a:endParaRPr>
                    </a:p>
                  </a:txBody>
                  <a:tcPr marL="9525" marR="9525" marT="9525" marB="0" anchor="ctr"/>
                </a:tc>
                <a:tc>
                  <a:txBody>
                    <a:bodyPr/>
                    <a:lstStyle/>
                    <a:p>
                      <a:pPr algn="ctr" fontAlgn="ctr"/>
                      <a:r>
                        <a:rPr lang="en-US" sz="1600" b="1" u="sng" strike="noStrike" dirty="0">
                          <a:effectLst/>
                        </a:rPr>
                        <a:t>Individuals Affected</a:t>
                      </a:r>
                      <a:endParaRPr lang="en-US" sz="1600" b="1" i="0" u="sng"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0"/>
                  </a:ext>
                </a:extLst>
              </a:tr>
              <a:tr h="381361">
                <a:tc>
                  <a:txBody>
                    <a:bodyPr/>
                    <a:lstStyle/>
                    <a:p>
                      <a:pPr algn="ctr" fontAlgn="ctr"/>
                      <a:r>
                        <a:rPr lang="en-US" sz="1600" b="1" u="none" strike="noStrike" dirty="0">
                          <a:effectLst/>
                        </a:rPr>
                        <a:t>Email</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93</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3,305,392</a:t>
                      </a:r>
                      <a:endParaRPr lang="en-US" sz="16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1"/>
                  </a:ext>
                </a:extLst>
              </a:tr>
              <a:tr h="381361">
                <a:tc>
                  <a:txBody>
                    <a:bodyPr/>
                    <a:lstStyle/>
                    <a:p>
                      <a:pPr algn="ctr" fontAlgn="ctr"/>
                      <a:r>
                        <a:rPr lang="en-US" sz="1600" b="1" u="none" strike="noStrike" dirty="0">
                          <a:effectLst/>
                        </a:rPr>
                        <a:t>Server</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52</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5,228,331</a:t>
                      </a:r>
                      <a:endParaRPr lang="en-US" sz="16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2"/>
                  </a:ext>
                </a:extLst>
              </a:tr>
              <a:tr h="381361">
                <a:tc>
                  <a:txBody>
                    <a:bodyPr/>
                    <a:lstStyle/>
                    <a:p>
                      <a:pPr algn="ctr" fontAlgn="ctr"/>
                      <a:r>
                        <a:rPr lang="en-US" sz="1600" b="1" u="none" strike="noStrike" dirty="0">
                          <a:effectLst/>
                        </a:rPr>
                        <a:t>Paper</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52</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1,071,278</a:t>
                      </a:r>
                      <a:endParaRPr lang="en-US" sz="16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3"/>
                  </a:ext>
                </a:extLst>
              </a:tr>
              <a:tr h="381361">
                <a:tc>
                  <a:txBody>
                    <a:bodyPr/>
                    <a:lstStyle/>
                    <a:p>
                      <a:pPr algn="ctr" fontAlgn="ctr"/>
                      <a:r>
                        <a:rPr lang="en-US" sz="1600" b="1" u="none" strike="noStrike" dirty="0">
                          <a:effectLst/>
                        </a:rPr>
                        <a:t>PC</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19</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433,207</a:t>
                      </a:r>
                      <a:endParaRPr lang="en-US" sz="16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4"/>
                  </a:ext>
                </a:extLst>
              </a:tr>
              <a:tr h="381361">
                <a:tc>
                  <a:txBody>
                    <a:bodyPr/>
                    <a:lstStyle/>
                    <a:p>
                      <a:pPr algn="ctr" fontAlgn="ctr"/>
                      <a:r>
                        <a:rPr lang="en-US" sz="1600" b="1" u="none" strike="noStrike" dirty="0">
                          <a:effectLst/>
                        </a:rPr>
                        <a:t>Laptop</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14</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67,205</a:t>
                      </a:r>
                      <a:endParaRPr lang="en-US" sz="16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5"/>
                  </a:ext>
                </a:extLst>
              </a:tr>
              <a:tr h="381361">
                <a:tc>
                  <a:txBody>
                    <a:bodyPr/>
                    <a:lstStyle/>
                    <a:p>
                      <a:pPr algn="ctr" fontAlgn="ctr"/>
                      <a:r>
                        <a:rPr lang="en-US" sz="1600" b="1" u="none" strike="noStrike" dirty="0">
                          <a:effectLst/>
                        </a:rPr>
                        <a:t>All (Several Devices)</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6</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27,324</a:t>
                      </a:r>
                      <a:endParaRPr lang="en-US" sz="16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6"/>
                  </a:ext>
                </a:extLst>
              </a:tr>
              <a:tr h="381361">
                <a:tc>
                  <a:txBody>
                    <a:bodyPr/>
                    <a:lstStyle/>
                    <a:p>
                      <a:pPr algn="ctr" fontAlgn="ctr"/>
                      <a:r>
                        <a:rPr lang="en-US" sz="1600" b="1" u="none" strike="noStrike" dirty="0">
                          <a:effectLst/>
                        </a:rPr>
                        <a:t>Portable</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14</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40,833</a:t>
                      </a:r>
                      <a:endParaRPr lang="en-US" sz="16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7"/>
                  </a:ext>
                </a:extLst>
              </a:tr>
              <a:tr h="381361">
                <a:tc>
                  <a:txBody>
                    <a:bodyPr/>
                    <a:lstStyle/>
                    <a:p>
                      <a:pPr algn="ctr" fontAlgn="ctr"/>
                      <a:r>
                        <a:rPr lang="en-US" sz="1600" b="1" u="none" strike="noStrike" dirty="0">
                          <a:effectLst/>
                        </a:rPr>
                        <a:t>Other (Undefined)</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33</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1,902,213</a:t>
                      </a:r>
                      <a:endParaRPr lang="en-US" sz="16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8"/>
                  </a:ext>
                </a:extLst>
              </a:tr>
              <a:tr h="381361">
                <a:tc>
                  <a:txBody>
                    <a:bodyPr/>
                    <a:lstStyle/>
                    <a:p>
                      <a:pPr algn="ctr" fontAlgn="ctr"/>
                      <a:r>
                        <a:rPr lang="en-US" sz="1600" b="1" u="none" strike="noStrike" dirty="0">
                          <a:effectLst/>
                        </a:rPr>
                        <a:t>TOTALS</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283</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12,075,783</a:t>
                      </a:r>
                      <a:endParaRPr lang="en-US" sz="16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9183844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61951" y="48126"/>
            <a:ext cx="8229600" cy="6126163"/>
          </a:xfrm>
        </p:spPr>
        <p:txBody>
          <a:bodyPr/>
          <a:lstStyle/>
          <a:p>
            <a:pPr lvl="0" fontAlgn="base">
              <a:spcBef>
                <a:spcPct val="0"/>
              </a:spcBef>
              <a:spcAft>
                <a:spcPct val="0"/>
              </a:spcAft>
            </a:pPr>
            <a:r>
              <a:rPr lang="en-US" b="1" dirty="0">
                <a:solidFill>
                  <a:srgbClr val="000000"/>
                </a:solidFill>
                <a:latin typeface="Calibri" pitchFamily="34" charset="0"/>
                <a:ea typeface="Calibri" pitchFamily="34" charset="0"/>
                <a:cs typeface="Calibri" pitchFamily="34" charset="0"/>
              </a:rPr>
              <a:t>PROFESSIONAL “HACKERS” / THEIVES</a:t>
            </a:r>
          </a:p>
          <a:p>
            <a:pPr lvl="0" fontAlgn="base">
              <a:spcBef>
                <a:spcPct val="0"/>
              </a:spcBef>
              <a:spcAft>
                <a:spcPct val="0"/>
              </a:spcAft>
              <a:buFont typeface="Arial" pitchFamily="34" charset="0"/>
              <a:buChar char="•"/>
            </a:pPr>
            <a:r>
              <a:rPr lang="en-US" b="1" dirty="0">
                <a:solidFill>
                  <a:srgbClr val="000000"/>
                </a:solidFill>
                <a:latin typeface="Calibri" pitchFamily="34" charset="0"/>
                <a:ea typeface="Calibri" pitchFamily="34" charset="0"/>
                <a:cs typeface="Calibri" pitchFamily="34" charset="0"/>
              </a:rPr>
              <a:t>  Ransomware</a:t>
            </a:r>
            <a:endParaRPr lang="en-US" b="1" dirty="0">
              <a:solidFill>
                <a:schemeClr val="tx1"/>
              </a:solidFill>
              <a:latin typeface="Arial" pitchFamily="34" charset="0"/>
              <a:cs typeface="Arial" pitchFamily="34" charset="0"/>
            </a:endParaRPr>
          </a:p>
          <a:p>
            <a:pPr lvl="0" eaLnBrk="0" fontAlgn="base" hangingPunct="0">
              <a:spcBef>
                <a:spcPct val="0"/>
              </a:spcBef>
              <a:spcAft>
                <a:spcPct val="0"/>
              </a:spcAft>
              <a:buFont typeface="Arial" pitchFamily="34" charset="0"/>
              <a:buChar char="•"/>
            </a:pPr>
            <a:r>
              <a:rPr lang="en-US" b="1" dirty="0">
                <a:solidFill>
                  <a:srgbClr val="000000"/>
                </a:solidFill>
                <a:latin typeface="Calibri" pitchFamily="34" charset="0"/>
                <a:ea typeface="Calibri" pitchFamily="34" charset="0"/>
                <a:cs typeface="Calibri" pitchFamily="34" charset="0"/>
              </a:rPr>
              <a:t>  Malware</a:t>
            </a:r>
            <a:endParaRPr lang="en-US" b="1" dirty="0">
              <a:solidFill>
                <a:schemeClr val="tx1"/>
              </a:solidFill>
              <a:latin typeface="Arial" pitchFamily="34" charset="0"/>
              <a:cs typeface="Arial" pitchFamily="34" charset="0"/>
            </a:endParaRPr>
          </a:p>
          <a:p>
            <a:pPr lvl="0" eaLnBrk="0" fontAlgn="base" hangingPunct="0">
              <a:spcBef>
                <a:spcPct val="0"/>
              </a:spcBef>
              <a:spcAft>
                <a:spcPct val="0"/>
              </a:spcAft>
              <a:buFont typeface="Arial" pitchFamily="34" charset="0"/>
              <a:buChar char="•"/>
            </a:pPr>
            <a:r>
              <a:rPr lang="en-US" b="1" dirty="0">
                <a:solidFill>
                  <a:srgbClr val="000000"/>
                </a:solidFill>
                <a:latin typeface="Calibri" pitchFamily="34" charset="0"/>
                <a:ea typeface="Calibri" pitchFamily="34" charset="0"/>
                <a:cs typeface="Calibri" pitchFamily="34" charset="0"/>
              </a:rPr>
              <a:t>  Phishing  </a:t>
            </a:r>
          </a:p>
          <a:p>
            <a:pPr lvl="0" eaLnBrk="0" fontAlgn="base" hangingPunct="0">
              <a:spcBef>
                <a:spcPct val="0"/>
              </a:spcBef>
              <a:spcAft>
                <a:spcPct val="0"/>
              </a:spcAft>
              <a:buFont typeface="Arial" pitchFamily="34" charset="0"/>
              <a:buChar char="•"/>
            </a:pPr>
            <a:r>
              <a:rPr lang="en-US" b="1" dirty="0">
                <a:solidFill>
                  <a:srgbClr val="000000"/>
                </a:solidFill>
                <a:latin typeface="Calibri" pitchFamily="34" charset="0"/>
                <a:ea typeface="Calibri" pitchFamily="34" charset="0"/>
                <a:cs typeface="Calibri" pitchFamily="34" charset="0"/>
              </a:rPr>
              <a:t>  Direct Hack</a:t>
            </a:r>
            <a:endParaRPr lang="en-US" b="1" dirty="0">
              <a:solidFill>
                <a:schemeClr val="tx1"/>
              </a:solidFill>
              <a:latin typeface="Arial" pitchFamily="34" charset="0"/>
              <a:cs typeface="Arial" pitchFamily="34" charset="0"/>
            </a:endParaRPr>
          </a:p>
          <a:p>
            <a:pPr lvl="0" eaLnBrk="0" fontAlgn="base" hangingPunct="0">
              <a:spcBef>
                <a:spcPct val="0"/>
              </a:spcBef>
              <a:spcAft>
                <a:spcPct val="0"/>
              </a:spcAft>
              <a:buFont typeface="Arial" pitchFamily="34" charset="0"/>
              <a:buChar char="•"/>
            </a:pPr>
            <a:r>
              <a:rPr lang="en-US" b="1" dirty="0">
                <a:solidFill>
                  <a:srgbClr val="000000"/>
                </a:solidFill>
                <a:latin typeface="Calibri" pitchFamily="34" charset="0"/>
                <a:ea typeface="Calibri" pitchFamily="34" charset="0"/>
                <a:cs typeface="Calibri" pitchFamily="34" charset="0"/>
              </a:rPr>
              <a:t>  Hacked Email Access (Pro / Amateur)</a:t>
            </a:r>
            <a:br>
              <a:rPr lang="en-US" b="1" dirty="0">
                <a:solidFill>
                  <a:srgbClr val="000000"/>
                </a:solidFill>
                <a:latin typeface="Calibri" pitchFamily="34" charset="0"/>
                <a:ea typeface="Calibri" pitchFamily="34" charset="0"/>
                <a:cs typeface="Calibri" pitchFamily="34" charset="0"/>
              </a:rPr>
            </a:br>
            <a:endParaRPr lang="en-US" sz="1050" b="1" dirty="0">
              <a:solidFill>
                <a:srgbClr val="000000"/>
              </a:solidFill>
              <a:latin typeface="Calibri" pitchFamily="34" charset="0"/>
              <a:ea typeface="Calibri" pitchFamily="34" charset="0"/>
              <a:cs typeface="Calibri" pitchFamily="34" charset="0"/>
            </a:endParaRPr>
          </a:p>
          <a:p>
            <a:pPr lvl="0" eaLnBrk="0" fontAlgn="base" hangingPunct="0">
              <a:spcBef>
                <a:spcPct val="0"/>
              </a:spcBef>
              <a:spcAft>
                <a:spcPct val="0"/>
              </a:spcAft>
            </a:pPr>
            <a:r>
              <a:rPr lang="en-US" b="1" dirty="0">
                <a:solidFill>
                  <a:srgbClr val="000000"/>
                </a:solidFill>
                <a:latin typeface="Calibri" pitchFamily="34" charset="0"/>
                <a:cs typeface="Calibri" pitchFamily="34" charset="0"/>
              </a:rPr>
              <a:t>OTHER COOKS IN THE KITCHEN</a:t>
            </a:r>
            <a:endParaRPr lang="en-US" b="1" dirty="0">
              <a:solidFill>
                <a:schemeClr val="tx1"/>
              </a:solidFill>
              <a:latin typeface="Arial" pitchFamily="34" charset="0"/>
              <a:cs typeface="Arial" pitchFamily="34" charset="0"/>
            </a:endParaRPr>
          </a:p>
          <a:p>
            <a:pPr lvl="0" eaLnBrk="0" fontAlgn="base" hangingPunct="0">
              <a:spcBef>
                <a:spcPct val="0"/>
              </a:spcBef>
              <a:spcAft>
                <a:spcPct val="0"/>
              </a:spcAft>
              <a:buFont typeface="Arial" pitchFamily="34" charset="0"/>
              <a:buChar char="•"/>
            </a:pPr>
            <a:r>
              <a:rPr lang="en-US" b="1" dirty="0">
                <a:solidFill>
                  <a:srgbClr val="000000"/>
                </a:solidFill>
                <a:latin typeface="Calibri" pitchFamily="34" charset="0"/>
                <a:ea typeface="Calibri" pitchFamily="34" charset="0"/>
                <a:cs typeface="Calibri" pitchFamily="34" charset="0"/>
              </a:rPr>
              <a:t>  Medical Device Manufacturer Error</a:t>
            </a:r>
            <a:endParaRPr lang="en-US" b="1" dirty="0">
              <a:solidFill>
                <a:schemeClr val="tx1"/>
              </a:solidFill>
              <a:latin typeface="Arial" pitchFamily="34" charset="0"/>
              <a:cs typeface="Arial" pitchFamily="34" charset="0"/>
            </a:endParaRPr>
          </a:p>
          <a:p>
            <a:pPr lvl="0" eaLnBrk="0" fontAlgn="base" hangingPunct="0">
              <a:spcBef>
                <a:spcPct val="0"/>
              </a:spcBef>
              <a:spcAft>
                <a:spcPct val="0"/>
              </a:spcAft>
              <a:buFont typeface="Arial" pitchFamily="34" charset="0"/>
              <a:buChar char="•"/>
            </a:pPr>
            <a:r>
              <a:rPr lang="en-US" b="1" dirty="0">
                <a:solidFill>
                  <a:srgbClr val="000000"/>
                </a:solidFill>
                <a:latin typeface="Calibri" pitchFamily="34" charset="0"/>
                <a:ea typeface="Calibri" pitchFamily="34" charset="0"/>
                <a:cs typeface="Calibri" pitchFamily="34" charset="0"/>
              </a:rPr>
              <a:t>  Third Party Vendor Error – Phone System</a:t>
            </a:r>
            <a:br>
              <a:rPr lang="en-US" b="1" dirty="0">
                <a:solidFill>
                  <a:srgbClr val="000000"/>
                </a:solidFill>
                <a:latin typeface="Calibri" pitchFamily="34" charset="0"/>
                <a:ea typeface="Calibri" pitchFamily="34" charset="0"/>
                <a:cs typeface="Calibri" pitchFamily="34" charset="0"/>
              </a:rPr>
            </a:br>
            <a:r>
              <a:rPr lang="en-US" sz="1050" b="1" dirty="0">
                <a:solidFill>
                  <a:srgbClr val="000000"/>
                </a:solidFill>
                <a:latin typeface="Calibri" pitchFamily="34" charset="0"/>
                <a:ea typeface="Calibri" pitchFamily="34" charset="0"/>
                <a:cs typeface="Calibri" pitchFamily="34" charset="0"/>
              </a:rPr>
              <a:t/>
            </a:r>
            <a:br>
              <a:rPr lang="en-US" sz="1050" b="1" dirty="0">
                <a:solidFill>
                  <a:srgbClr val="000000"/>
                </a:solidFill>
                <a:latin typeface="Calibri" pitchFamily="34" charset="0"/>
                <a:ea typeface="Calibri" pitchFamily="34" charset="0"/>
                <a:cs typeface="Calibri" pitchFamily="34" charset="0"/>
              </a:rPr>
            </a:br>
            <a:r>
              <a:rPr lang="en-US" b="1" dirty="0">
                <a:solidFill>
                  <a:srgbClr val="000000"/>
                </a:solidFill>
                <a:latin typeface="Calibri" pitchFamily="34" charset="0"/>
                <a:ea typeface="Calibri" pitchFamily="34" charset="0"/>
                <a:cs typeface="Calibri" pitchFamily="34" charset="0"/>
              </a:rPr>
              <a:t>CONFIGURATION EXPLOITS</a:t>
            </a:r>
          </a:p>
          <a:p>
            <a:pPr lvl="0" eaLnBrk="0" fontAlgn="base" hangingPunct="0">
              <a:spcBef>
                <a:spcPct val="0"/>
              </a:spcBef>
              <a:spcAft>
                <a:spcPct val="0"/>
              </a:spcAft>
              <a:buFont typeface="Arial" pitchFamily="34" charset="0"/>
              <a:buChar char="•"/>
            </a:pPr>
            <a:r>
              <a:rPr lang="en-US" b="1" dirty="0">
                <a:solidFill>
                  <a:srgbClr val="000000"/>
                </a:solidFill>
                <a:latin typeface="Calibri" pitchFamily="34" charset="0"/>
                <a:ea typeface="Calibri" pitchFamily="34" charset="0"/>
                <a:cs typeface="Calibri" pitchFamily="34" charset="0"/>
              </a:rPr>
              <a:t>  Misconfigured Database</a:t>
            </a:r>
            <a:endParaRPr lang="en-US" b="1" dirty="0">
              <a:solidFill>
                <a:schemeClr val="tx1"/>
              </a:solidFill>
              <a:latin typeface="Arial" pitchFamily="34" charset="0"/>
              <a:cs typeface="Arial" pitchFamily="34" charset="0"/>
            </a:endParaRPr>
          </a:p>
          <a:p>
            <a:pPr lvl="0" eaLnBrk="0" fontAlgn="base" hangingPunct="0">
              <a:spcBef>
                <a:spcPct val="0"/>
              </a:spcBef>
              <a:spcAft>
                <a:spcPct val="0"/>
              </a:spcAft>
              <a:buFont typeface="Arial" pitchFamily="34" charset="0"/>
              <a:buChar char="•"/>
            </a:pPr>
            <a:r>
              <a:rPr lang="en-US" b="1" dirty="0">
                <a:solidFill>
                  <a:srgbClr val="000000"/>
                </a:solidFill>
                <a:latin typeface="Calibri" pitchFamily="34" charset="0"/>
                <a:ea typeface="Calibri" pitchFamily="34" charset="0"/>
                <a:cs typeface="Calibri" pitchFamily="34" charset="0"/>
              </a:rPr>
              <a:t>  Misconfigured Servers</a:t>
            </a:r>
            <a:endParaRPr lang="en-US" b="1" dirty="0">
              <a:solidFill>
                <a:schemeClr val="tx1"/>
              </a:solidFill>
              <a:latin typeface="Arial" pitchFamily="34" charset="0"/>
              <a:cs typeface="Arial" pitchFamily="34" charset="0"/>
            </a:endParaRPr>
          </a:p>
          <a:p>
            <a:pPr lvl="0" eaLnBrk="0" fontAlgn="base" hangingPunct="0">
              <a:spcBef>
                <a:spcPct val="0"/>
              </a:spcBef>
              <a:spcAft>
                <a:spcPct val="0"/>
              </a:spcAft>
              <a:buFont typeface="Arial" pitchFamily="34" charset="0"/>
              <a:buChar char="•"/>
            </a:pPr>
            <a:r>
              <a:rPr lang="en-US" b="1" dirty="0">
                <a:solidFill>
                  <a:srgbClr val="000000"/>
                </a:solidFill>
                <a:latin typeface="Calibri" pitchFamily="34" charset="0"/>
                <a:ea typeface="Calibri" pitchFamily="34" charset="0"/>
                <a:cs typeface="Calibri" pitchFamily="34" charset="0"/>
              </a:rPr>
              <a:t>  Misconfigured </a:t>
            </a:r>
            <a:r>
              <a:rPr lang="en-US" b="1" dirty="0" err="1">
                <a:solidFill>
                  <a:srgbClr val="000000"/>
                </a:solidFill>
                <a:latin typeface="Calibri" pitchFamily="34" charset="0"/>
                <a:ea typeface="Calibri" pitchFamily="34" charset="0"/>
                <a:cs typeface="Calibri" pitchFamily="34" charset="0"/>
              </a:rPr>
              <a:t>WiFi</a:t>
            </a:r>
            <a:endParaRPr lang="en-US" b="1" dirty="0">
              <a:solidFill>
                <a:schemeClr val="tx1"/>
              </a:solidFill>
              <a:latin typeface="Arial" pitchFamily="34" charset="0"/>
              <a:cs typeface="Arial" pitchFamily="34" charset="0"/>
            </a:endParaRPr>
          </a:p>
          <a:p>
            <a:pPr lvl="0" eaLnBrk="0" fontAlgn="base" hangingPunct="0">
              <a:spcBef>
                <a:spcPct val="0"/>
              </a:spcBef>
              <a:spcAft>
                <a:spcPct val="0"/>
              </a:spcAft>
              <a:buFont typeface="Arial" pitchFamily="34" charset="0"/>
              <a:buChar char="•"/>
            </a:pPr>
            <a:r>
              <a:rPr lang="en-US" b="1" dirty="0">
                <a:solidFill>
                  <a:srgbClr val="000000"/>
                </a:solidFill>
                <a:latin typeface="Calibri" pitchFamily="34" charset="0"/>
                <a:ea typeface="Calibri" pitchFamily="34" charset="0"/>
                <a:cs typeface="Calibri" pitchFamily="34" charset="0"/>
              </a:rPr>
              <a:t>  Misconfigured Firewall</a:t>
            </a:r>
            <a:br>
              <a:rPr lang="en-US" b="1" dirty="0">
                <a:solidFill>
                  <a:srgbClr val="000000"/>
                </a:solidFill>
                <a:latin typeface="Calibri" pitchFamily="34" charset="0"/>
                <a:ea typeface="Calibri" pitchFamily="34" charset="0"/>
                <a:cs typeface="Calibri" pitchFamily="34" charset="0"/>
              </a:rPr>
            </a:br>
            <a:endParaRPr lang="en-US" sz="1050" b="1" dirty="0">
              <a:solidFill>
                <a:srgbClr val="000000"/>
              </a:solidFill>
              <a:latin typeface="Calibri" pitchFamily="34" charset="0"/>
              <a:ea typeface="Calibri" pitchFamily="34" charset="0"/>
              <a:cs typeface="Calibri" pitchFamily="34" charset="0"/>
            </a:endParaRPr>
          </a:p>
          <a:p>
            <a:pPr lvl="0" eaLnBrk="0" fontAlgn="base" hangingPunct="0">
              <a:spcBef>
                <a:spcPct val="0"/>
              </a:spcBef>
              <a:spcAft>
                <a:spcPct val="0"/>
              </a:spcAft>
            </a:pPr>
            <a:r>
              <a:rPr lang="en-US" b="1" dirty="0">
                <a:solidFill>
                  <a:srgbClr val="000000"/>
                </a:solidFill>
                <a:latin typeface="Calibri" pitchFamily="34" charset="0"/>
                <a:ea typeface="Calibri" pitchFamily="34" charset="0"/>
                <a:cs typeface="Calibri" pitchFamily="34" charset="0"/>
              </a:rPr>
              <a:t>HUMANS</a:t>
            </a:r>
          </a:p>
          <a:p>
            <a:pPr lvl="0" eaLnBrk="0" fontAlgn="base" hangingPunct="0">
              <a:spcBef>
                <a:spcPct val="0"/>
              </a:spcBef>
              <a:spcAft>
                <a:spcPct val="0"/>
              </a:spcAft>
              <a:buFont typeface="Arial" pitchFamily="34" charset="0"/>
              <a:buChar char="•"/>
            </a:pPr>
            <a:r>
              <a:rPr lang="en-US" b="1" dirty="0">
                <a:solidFill>
                  <a:srgbClr val="000000"/>
                </a:solidFill>
                <a:latin typeface="Calibri" pitchFamily="34" charset="0"/>
                <a:ea typeface="Calibri" pitchFamily="34" charset="0"/>
                <a:cs typeface="Calibri" pitchFamily="34" charset="0"/>
              </a:rPr>
              <a:t>  Lost Laptop / </a:t>
            </a:r>
            <a:r>
              <a:rPr lang="en-US" b="1" dirty="0" smtClean="0">
                <a:solidFill>
                  <a:srgbClr val="000000"/>
                </a:solidFill>
                <a:latin typeface="Calibri" pitchFamily="34" charset="0"/>
                <a:ea typeface="Calibri" pitchFamily="34" charset="0"/>
                <a:cs typeface="Calibri" pitchFamily="34" charset="0"/>
              </a:rPr>
              <a:t>Theft  </a:t>
            </a:r>
            <a:endParaRPr lang="en-US" dirty="0"/>
          </a:p>
        </p:txBody>
      </p:sp>
    </p:spTree>
    <p:extLst>
      <p:ext uri="{BB962C8B-B14F-4D97-AF65-F5344CB8AC3E}">
        <p14:creationId xmlns:p14="http://schemas.microsoft.com/office/powerpoint/2010/main" val="25505189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580515"/>
            <a:ext cx="5943600" cy="3696970"/>
          </a:xfrm>
          <a:prstGeom prst="rect">
            <a:avLst/>
          </a:prstGeom>
          <a:noFill/>
          <a:ln>
            <a:noFill/>
          </a:ln>
        </p:spPr>
      </p:pic>
      <p:sp>
        <p:nvSpPr>
          <p:cNvPr id="4" name="TextBox 3"/>
          <p:cNvSpPr txBox="1"/>
          <p:nvPr/>
        </p:nvSpPr>
        <p:spPr>
          <a:xfrm>
            <a:off x="1" y="76200"/>
            <a:ext cx="9144000" cy="584775"/>
          </a:xfrm>
          <a:prstGeom prst="rect">
            <a:avLst/>
          </a:prstGeom>
          <a:noFill/>
        </p:spPr>
        <p:txBody>
          <a:bodyPr wrap="square" rtlCol="0">
            <a:spAutoFit/>
          </a:bodyPr>
          <a:lstStyle/>
          <a:p>
            <a:pPr algn="ctr"/>
            <a:r>
              <a:rPr lang="en-US" sz="3200" b="1" dirty="0" smtClean="0"/>
              <a:t>Are There Penalties for HIPAA Violations?</a:t>
            </a:r>
            <a:endParaRPr lang="en-US" sz="3200" b="1" dirty="0"/>
          </a:p>
        </p:txBody>
      </p:sp>
    </p:spTree>
    <p:extLst>
      <p:ext uri="{BB962C8B-B14F-4D97-AF65-F5344CB8AC3E}">
        <p14:creationId xmlns:p14="http://schemas.microsoft.com/office/powerpoint/2010/main" val="7371048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676400" y="789770"/>
            <a:ext cx="5721928" cy="5763430"/>
            <a:chOff x="1967345" y="547285"/>
            <a:chExt cx="5721928" cy="576343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9733" r="1807"/>
            <a:stretch/>
          </p:blipFill>
          <p:spPr>
            <a:xfrm>
              <a:off x="1967345" y="547285"/>
              <a:ext cx="5721928" cy="5763430"/>
            </a:xfrm>
            <a:prstGeom prst="rect">
              <a:avLst/>
            </a:prstGeom>
          </p:spPr>
        </p:pic>
        <p:sp>
          <p:nvSpPr>
            <p:cNvPr id="3" name="TextBox 2"/>
            <p:cNvSpPr txBox="1"/>
            <p:nvPr/>
          </p:nvSpPr>
          <p:spPr>
            <a:xfrm>
              <a:off x="4800600" y="3429000"/>
              <a:ext cx="1524000" cy="1138773"/>
            </a:xfrm>
            <a:prstGeom prst="rect">
              <a:avLst/>
            </a:prstGeom>
            <a:solidFill>
              <a:srgbClr val="1C12EE"/>
            </a:solidFill>
          </p:spPr>
          <p:txBody>
            <a:bodyPr wrap="square" rtlCol="0">
              <a:spAutoFit/>
            </a:bodyPr>
            <a:lstStyle/>
            <a:p>
              <a:pPr algn="ctr"/>
              <a:r>
                <a:rPr lang="en-US" b="1" dirty="0" smtClean="0">
                  <a:solidFill>
                    <a:schemeClr val="bg1"/>
                  </a:solidFill>
                </a:rPr>
                <a:t>TIER 4</a:t>
              </a:r>
            </a:p>
            <a:p>
              <a:pPr algn="ctr"/>
              <a:r>
                <a:rPr lang="en-US" sz="1000" dirty="0" smtClean="0">
                  <a:solidFill>
                    <a:schemeClr val="bg1">
                      <a:lumMod val="95000"/>
                    </a:schemeClr>
                  </a:solidFill>
                </a:rPr>
                <a:t>Willful neglect of HIPAA rules and no effort made to correct the violation within 30 days of discovery</a:t>
              </a:r>
              <a:endParaRPr lang="en-US" sz="1000" dirty="0">
                <a:solidFill>
                  <a:schemeClr val="bg1">
                    <a:lumMod val="95000"/>
                  </a:schemeClr>
                </a:solidFill>
              </a:endParaRPr>
            </a:p>
          </p:txBody>
        </p:sp>
      </p:grpSp>
      <p:sp>
        <p:nvSpPr>
          <p:cNvPr id="5" name="TextBox 4"/>
          <p:cNvSpPr txBox="1"/>
          <p:nvPr/>
        </p:nvSpPr>
        <p:spPr>
          <a:xfrm>
            <a:off x="133175" y="76200"/>
            <a:ext cx="8667066" cy="584775"/>
          </a:xfrm>
          <a:prstGeom prst="rect">
            <a:avLst/>
          </a:prstGeom>
          <a:noFill/>
        </p:spPr>
        <p:txBody>
          <a:bodyPr wrap="square" rtlCol="0">
            <a:spAutoFit/>
          </a:bodyPr>
          <a:lstStyle/>
          <a:p>
            <a:pPr algn="ctr"/>
            <a:r>
              <a:rPr lang="en-US" sz="3200" b="1" dirty="0" smtClean="0"/>
              <a:t>WHAT ARE THE PENALTIES?</a:t>
            </a:r>
            <a:endParaRPr lang="en-US" sz="3200" b="1" dirty="0"/>
          </a:p>
        </p:txBody>
      </p:sp>
    </p:spTree>
    <p:extLst>
      <p:ext uri="{BB962C8B-B14F-4D97-AF65-F5344CB8AC3E}">
        <p14:creationId xmlns:p14="http://schemas.microsoft.com/office/powerpoint/2010/main" val="4411517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990600" y="0"/>
            <a:ext cx="7153818" cy="6858000"/>
          </a:xfrm>
          <a:prstGeom prst="rect">
            <a:avLst/>
          </a:prstGeom>
          <a:noFill/>
          <a:ln w="9525">
            <a:noFill/>
            <a:miter lim="800000"/>
            <a:headEnd/>
            <a:tailEnd/>
          </a:ln>
        </p:spPr>
      </p:pic>
      <p:sp>
        <p:nvSpPr>
          <p:cNvPr id="3" name="TextBox 2"/>
          <p:cNvSpPr txBox="1"/>
          <p:nvPr/>
        </p:nvSpPr>
        <p:spPr>
          <a:xfrm>
            <a:off x="0" y="0"/>
            <a:ext cx="9143999" cy="646331"/>
          </a:xfrm>
          <a:prstGeom prst="rect">
            <a:avLst/>
          </a:prstGeom>
          <a:solidFill>
            <a:schemeClr val="bg1">
              <a:lumMod val="95000"/>
            </a:schemeClr>
          </a:solidFill>
        </p:spPr>
        <p:txBody>
          <a:bodyPr wrap="square" rtlCol="0">
            <a:spAutoFit/>
          </a:bodyPr>
          <a:lstStyle/>
          <a:p>
            <a:pPr lvl="0" algn="ctr" fontAlgn="base">
              <a:spcBef>
                <a:spcPct val="0"/>
              </a:spcBef>
              <a:spcAft>
                <a:spcPct val="0"/>
              </a:spcAft>
            </a:pPr>
            <a:r>
              <a:rPr kumimoji="0" lang="en-US" sz="3600" b="1" i="0" strike="noStrike" cap="none" normalizeH="0" dirty="0" smtClean="0">
                <a:ln>
                  <a:noFill/>
                </a:ln>
                <a:solidFill>
                  <a:srgbClr val="000000"/>
                </a:solidFill>
                <a:effectLst/>
                <a:latin typeface="Calibri" pitchFamily="34" charset="0"/>
                <a:ea typeface="Calibri" pitchFamily="34" charset="0"/>
                <a:cs typeface="Calibri" pitchFamily="34" charset="0"/>
              </a:rPr>
              <a:t>HIPAA Journal</a:t>
            </a:r>
            <a:endParaRPr lang="en-US" sz="3600" dirty="0"/>
          </a:p>
        </p:txBody>
      </p:sp>
      <p:cxnSp>
        <p:nvCxnSpPr>
          <p:cNvPr id="4" name="Straight Arrow Connector 3"/>
          <p:cNvCxnSpPr/>
          <p:nvPr/>
        </p:nvCxnSpPr>
        <p:spPr>
          <a:xfrm flipH="1">
            <a:off x="8144418" y="914400"/>
            <a:ext cx="770982" cy="457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6985689"/>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633672" y="0"/>
            <a:ext cx="7876657" cy="6858000"/>
          </a:xfrm>
          <a:prstGeom prst="rect">
            <a:avLst/>
          </a:prstGeom>
          <a:noFill/>
          <a:ln w="9525">
            <a:noFill/>
            <a:miter lim="800000"/>
            <a:headEnd/>
            <a:tailEnd/>
          </a:ln>
        </p:spPr>
      </p:pic>
      <p:cxnSp>
        <p:nvCxnSpPr>
          <p:cNvPr id="3" name="Straight Arrow Connector 2"/>
          <p:cNvCxnSpPr/>
          <p:nvPr/>
        </p:nvCxnSpPr>
        <p:spPr>
          <a:xfrm>
            <a:off x="152400" y="457200"/>
            <a:ext cx="457200" cy="762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9471193"/>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t="319"/>
          <a:stretch>
            <a:fillRect/>
          </a:stretch>
        </p:blipFill>
        <p:spPr bwMode="auto">
          <a:xfrm>
            <a:off x="533400" y="0"/>
            <a:ext cx="8007323" cy="6858000"/>
          </a:xfrm>
          <a:prstGeom prst="rect">
            <a:avLst/>
          </a:prstGeom>
          <a:noFill/>
          <a:ln w="9525">
            <a:noFill/>
            <a:miter lim="800000"/>
            <a:headEnd/>
            <a:tailEnd/>
          </a:ln>
        </p:spPr>
      </p:pic>
      <p:cxnSp>
        <p:nvCxnSpPr>
          <p:cNvPr id="3" name="Straight Arrow Connector 2"/>
          <p:cNvCxnSpPr/>
          <p:nvPr/>
        </p:nvCxnSpPr>
        <p:spPr>
          <a:xfrm flipH="1">
            <a:off x="8144418" y="1295400"/>
            <a:ext cx="770982" cy="457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1012053"/>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No proof that Laptop even had PHI</a:t>
            </a:r>
          </a:p>
          <a:p>
            <a:r>
              <a:rPr lang="en-US" dirty="0" smtClean="0"/>
              <a:t>But no proof that it didn’t either</a:t>
            </a:r>
            <a:endParaRPr lang="en-US" dirty="0"/>
          </a:p>
        </p:txBody>
      </p:sp>
      <p:sp>
        <p:nvSpPr>
          <p:cNvPr id="3" name="Title 2"/>
          <p:cNvSpPr>
            <a:spLocks noGrp="1"/>
          </p:cNvSpPr>
          <p:nvPr>
            <p:ph type="title"/>
          </p:nvPr>
        </p:nvSpPr>
        <p:spPr/>
        <p:txBody>
          <a:bodyPr/>
          <a:lstStyle/>
          <a:p>
            <a:r>
              <a:rPr lang="en-US" dirty="0" smtClean="0"/>
              <a:t>UMMC – Laptop Stolen</a:t>
            </a:r>
            <a:endParaRPr lang="en-US" dirty="0"/>
          </a:p>
        </p:txBody>
      </p:sp>
      <p:sp>
        <p:nvSpPr>
          <p:cNvPr id="4" name="Text Placeholder 3"/>
          <p:cNvSpPr>
            <a:spLocks noGrp="1"/>
          </p:cNvSpPr>
          <p:nvPr>
            <p:ph type="body" sz="quarter" idx="13"/>
          </p:nvPr>
        </p:nvSpPr>
        <p:spPr/>
        <p:txBody>
          <a:bodyPr/>
          <a:lstStyle/>
          <a:p>
            <a:r>
              <a:rPr lang="en-US" dirty="0" smtClean="0"/>
              <a:t>$2.7+ Million Fine</a:t>
            </a:r>
            <a:endParaRPr lang="en-US" dirty="0"/>
          </a:p>
        </p:txBody>
      </p:sp>
    </p:spTree>
    <p:extLst>
      <p:ext uri="{BB962C8B-B14F-4D97-AF65-F5344CB8AC3E}">
        <p14:creationId xmlns:p14="http://schemas.microsoft.com/office/powerpoint/2010/main" val="2729687661"/>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04018138"/>
              </p:ext>
            </p:extLst>
          </p:nvPr>
        </p:nvGraphicFramePr>
        <p:xfrm>
          <a:off x="1498600" y="158128"/>
          <a:ext cx="6146800" cy="2770852"/>
        </p:xfrm>
        <a:graphic>
          <a:graphicData uri="http://schemas.openxmlformats.org/drawingml/2006/table">
            <a:tbl>
              <a:tblPr/>
              <a:tblGrid>
                <a:gridCol w="13335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gridCol w="1079500">
                  <a:extLst>
                    <a:ext uri="{9D8B030D-6E8A-4147-A177-3AD203B41FA5}">
                      <a16:colId xmlns:a16="http://schemas.microsoft.com/office/drawing/2014/main" val="20002"/>
                    </a:ext>
                  </a:extLst>
                </a:gridCol>
              </a:tblGrid>
              <a:tr h="186619">
                <a:tc>
                  <a:txBody>
                    <a:bodyPr/>
                    <a:lstStyle/>
                    <a:p>
                      <a:pPr algn="ctr" fontAlgn="ctr"/>
                      <a:r>
                        <a:rPr lang="en-US" sz="1100" b="1" i="0" u="none" strike="noStrike" dirty="0">
                          <a:solidFill>
                            <a:srgbClr val="000000"/>
                          </a:solidFill>
                          <a:effectLst/>
                          <a:latin typeface="Calibri"/>
                        </a:rPr>
                        <a:t>2017 HIPAA Fines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37780">
                <a:tc>
                  <a:txBody>
                    <a:bodyPr/>
                    <a:lstStyle/>
                    <a:p>
                      <a:pPr algn="ctr" fontAlgn="ctr"/>
                      <a:endParaRPr lang="en-US" sz="1100" b="1" i="0" u="none" strike="noStrike" dirty="0">
                        <a:solidFill>
                          <a:srgbClr val="000000"/>
                        </a:solidFill>
                        <a:effectLst/>
                        <a:latin typeface="Calibri"/>
                      </a:endParaRPr>
                    </a:p>
                    <a:p>
                      <a:pPr algn="ctr" fontAlgn="ctr"/>
                      <a:r>
                        <a:rPr lang="en-US" sz="1100" b="1" i="0" u="none" strike="noStrike" dirty="0">
                          <a:solidFill>
                            <a:srgbClr val="000000"/>
                          </a:solidFill>
                          <a:effectLst/>
                          <a:latin typeface="Calibri"/>
                        </a:rPr>
                        <a:t>Date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Calibri"/>
                        </a:rPr>
                        <a:t>Organization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Calibri"/>
                        </a:rPr>
                        <a:t>Fine 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6619">
                <a:tc>
                  <a:txBody>
                    <a:bodyPr/>
                    <a:lstStyle/>
                    <a:p>
                      <a:pPr algn="ctr" fontAlgn="ctr"/>
                      <a:r>
                        <a:rPr lang="en-US" sz="1100" b="0" i="0" u="none" strike="noStrike" dirty="0">
                          <a:solidFill>
                            <a:srgbClr val="000000"/>
                          </a:solidFill>
                          <a:effectLst/>
                          <a:latin typeface="Calibri"/>
                        </a:rPr>
                        <a:t>January 9, 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Presence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$475,000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6619">
                <a:tc>
                  <a:txBody>
                    <a:bodyPr/>
                    <a:lstStyle/>
                    <a:p>
                      <a:pPr algn="ctr" fontAlgn="ctr"/>
                      <a:r>
                        <a:rPr lang="en-US" sz="1100" b="0" i="0" u="none" strike="noStrike" dirty="0">
                          <a:solidFill>
                            <a:srgbClr val="000000"/>
                          </a:solidFill>
                          <a:effectLst/>
                          <a:latin typeface="Calibri"/>
                        </a:rPr>
                        <a:t>January 18, 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MAPFRE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$2,200,000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6619">
                <a:tc>
                  <a:txBody>
                    <a:bodyPr/>
                    <a:lstStyle/>
                    <a:p>
                      <a:pPr algn="ctr" fontAlgn="ctr"/>
                      <a:r>
                        <a:rPr lang="en-US" sz="1100" b="0" i="0" u="none" strike="noStrike" dirty="0">
                          <a:solidFill>
                            <a:srgbClr val="000000"/>
                          </a:solidFill>
                          <a:effectLst/>
                          <a:latin typeface="Calibri"/>
                        </a:rPr>
                        <a:t>February 1, 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Children’s Medical Center of Dallas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$3,200,000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6619">
                <a:tc>
                  <a:txBody>
                    <a:bodyPr/>
                    <a:lstStyle/>
                    <a:p>
                      <a:pPr algn="ctr" fontAlgn="ctr"/>
                      <a:r>
                        <a:rPr lang="en-US" sz="1100" b="0" i="0" u="none" strike="noStrike" dirty="0">
                          <a:solidFill>
                            <a:srgbClr val="000000"/>
                          </a:solidFill>
                          <a:effectLst/>
                          <a:latin typeface="Calibri"/>
                        </a:rPr>
                        <a:t>February 16, 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Memorial Healthcare Systems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$5,500,000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86619">
                <a:tc>
                  <a:txBody>
                    <a:bodyPr/>
                    <a:lstStyle/>
                    <a:p>
                      <a:pPr algn="ctr" fontAlgn="ctr"/>
                      <a:r>
                        <a:rPr lang="en-US" sz="1100" b="0" i="0" u="none" strike="noStrike" dirty="0">
                          <a:solidFill>
                            <a:srgbClr val="000000"/>
                          </a:solidFill>
                          <a:effectLst/>
                          <a:latin typeface="Calibri"/>
                        </a:rPr>
                        <a:t>April 12, 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Metro Community Provider Network (MCPN)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$400,000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86619">
                <a:tc>
                  <a:txBody>
                    <a:bodyPr/>
                    <a:lstStyle/>
                    <a:p>
                      <a:pPr algn="ctr" fontAlgn="ctr"/>
                      <a:r>
                        <a:rPr lang="en-US" sz="1100" b="0" i="0" u="none" strike="noStrike" dirty="0">
                          <a:solidFill>
                            <a:srgbClr val="000000"/>
                          </a:solidFill>
                          <a:effectLst/>
                          <a:latin typeface="Calibri"/>
                        </a:rPr>
                        <a:t>April 20, 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The Center for Children’s Digestive Health (CCDH)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$31,000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86619">
                <a:tc>
                  <a:txBody>
                    <a:bodyPr/>
                    <a:lstStyle/>
                    <a:p>
                      <a:pPr algn="ctr" fontAlgn="ctr"/>
                      <a:r>
                        <a:rPr lang="en-US" sz="1100" b="0" i="0" u="none" strike="noStrike" dirty="0">
                          <a:solidFill>
                            <a:srgbClr val="000000"/>
                          </a:solidFill>
                          <a:effectLst/>
                          <a:latin typeface="Calibri"/>
                        </a:rPr>
                        <a:t>April 24, 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CardioNet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$2,500,000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86619">
                <a:tc>
                  <a:txBody>
                    <a:bodyPr/>
                    <a:lstStyle/>
                    <a:p>
                      <a:pPr algn="ctr" fontAlgn="ctr"/>
                      <a:r>
                        <a:rPr lang="en-US" sz="1100" b="0" i="0" u="none" strike="noStrike" dirty="0">
                          <a:solidFill>
                            <a:srgbClr val="000000"/>
                          </a:solidFill>
                          <a:effectLst/>
                          <a:latin typeface="Calibri"/>
                        </a:rPr>
                        <a:t>May 10, 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Memorial Hermann Health System (MHHS)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$2,400,000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86619">
                <a:tc>
                  <a:txBody>
                    <a:bodyPr/>
                    <a:lstStyle/>
                    <a:p>
                      <a:pPr algn="ctr" fontAlgn="ctr"/>
                      <a:r>
                        <a:rPr lang="en-US" sz="1100" b="0" i="0" u="none" strike="noStrike" dirty="0">
                          <a:solidFill>
                            <a:srgbClr val="000000"/>
                          </a:solidFill>
                          <a:effectLst/>
                          <a:latin typeface="Calibri"/>
                        </a:rPr>
                        <a:t> May 23, 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 St. Luke’s Roosevelt Hospital System Inc.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 $387,200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86619">
                <a:tc>
                  <a:txBody>
                    <a:bodyPr/>
                    <a:lstStyle/>
                    <a:p>
                      <a:pPr algn="ctr" fontAlgn="ctr"/>
                      <a:r>
                        <a:rPr lang="en-US" sz="1100" b="0" i="0" u="none" strike="noStrike" dirty="0">
                          <a:solidFill>
                            <a:srgbClr val="000000"/>
                          </a:solidFill>
                          <a:effectLst/>
                          <a:latin typeface="Calibri"/>
                        </a:rPr>
                        <a:t> June 7, 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 Rite Aid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 $1,000,000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86619">
                <a:tc>
                  <a:txBody>
                    <a:bodyPr/>
                    <a:lstStyle/>
                    <a:p>
                      <a:pPr algn="ctr" fontAlgn="ctr"/>
                      <a:r>
                        <a:rPr lang="en-US" sz="1100" b="0" i="0" u="none" strike="noStrike" dirty="0">
                          <a:solidFill>
                            <a:srgbClr val="000000"/>
                          </a:solidFill>
                          <a:effectLst/>
                          <a:latin typeface="Calibri"/>
                        </a:rPr>
                        <a:t> December 18, 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 21st Century Oncology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 $2,300,000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86619">
                <a:tc gridSpan="2">
                  <a:txBody>
                    <a:bodyPr/>
                    <a:lstStyle/>
                    <a:p>
                      <a:pPr algn="l" fontAlgn="ctr"/>
                      <a:r>
                        <a:rPr lang="en-US" sz="1100" b="1" i="0" u="none" strike="noStrike" dirty="0">
                          <a:solidFill>
                            <a:srgbClr val="000000"/>
                          </a:solidFill>
                          <a:effectLst/>
                          <a:latin typeface="Calibri"/>
                        </a:rPr>
                        <a:t> 2017 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100" b="1" i="0" u="none" strike="noStrike" dirty="0">
                          <a:solidFill>
                            <a:srgbClr val="000000"/>
                          </a:solidFill>
                          <a:effectLst/>
                          <a:latin typeface="Calibri"/>
                        </a:rPr>
                        <a:t>$20,393,200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532521628"/>
              </p:ext>
            </p:extLst>
          </p:nvPr>
        </p:nvGraphicFramePr>
        <p:xfrm>
          <a:off x="1498600" y="3093838"/>
          <a:ext cx="6146800" cy="2393409"/>
        </p:xfrm>
        <a:graphic>
          <a:graphicData uri="http://schemas.openxmlformats.org/drawingml/2006/table">
            <a:tbl>
              <a:tblPr/>
              <a:tblGrid>
                <a:gridCol w="13335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gridCol w="1079500">
                  <a:extLst>
                    <a:ext uri="{9D8B030D-6E8A-4147-A177-3AD203B41FA5}">
                      <a16:colId xmlns:a16="http://schemas.microsoft.com/office/drawing/2014/main" val="20002"/>
                    </a:ext>
                  </a:extLst>
                </a:gridCol>
              </a:tblGrid>
              <a:tr h="186237">
                <a:tc>
                  <a:txBody>
                    <a:bodyPr/>
                    <a:lstStyle/>
                    <a:p>
                      <a:pPr algn="ctr" fontAlgn="ctr"/>
                      <a:r>
                        <a:rPr lang="en-US" sz="1100" b="1" i="0" u="none" strike="noStrike" dirty="0">
                          <a:solidFill>
                            <a:srgbClr val="000000"/>
                          </a:solidFill>
                          <a:effectLst/>
                          <a:latin typeface="Calibri"/>
                        </a:rPr>
                        <a:t>2018 HIPAA Fines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37087">
                <a:tc>
                  <a:txBody>
                    <a:bodyPr/>
                    <a:lstStyle/>
                    <a:p>
                      <a:pPr algn="ctr" fontAlgn="ctr"/>
                      <a:endParaRPr lang="en-US" sz="1100" b="1" i="0" u="none" strike="noStrike" dirty="0">
                        <a:solidFill>
                          <a:srgbClr val="000000"/>
                        </a:solidFill>
                        <a:effectLst/>
                        <a:latin typeface="Calibri"/>
                      </a:endParaRPr>
                    </a:p>
                    <a:p>
                      <a:pPr algn="ctr" fontAlgn="ctr"/>
                      <a:r>
                        <a:rPr lang="en-US" sz="1100" b="1" i="0" u="none" strike="noStrike" dirty="0">
                          <a:solidFill>
                            <a:srgbClr val="000000"/>
                          </a:solidFill>
                          <a:effectLst/>
                          <a:latin typeface="Calibri"/>
                        </a:rPr>
                        <a:t>Date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Calibri"/>
                        </a:rPr>
                        <a:t>Organization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Calibri"/>
                        </a:rPr>
                        <a:t>Fine 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6237">
                <a:tc>
                  <a:txBody>
                    <a:bodyPr/>
                    <a:lstStyle/>
                    <a:p>
                      <a:pPr algn="ctr" fontAlgn="ctr"/>
                      <a:r>
                        <a:rPr lang="en-US" sz="1100" b="0" i="0" u="none" strike="noStrike" dirty="0">
                          <a:solidFill>
                            <a:srgbClr val="000000"/>
                          </a:solidFill>
                          <a:effectLst/>
                          <a:latin typeface="Calibri"/>
                        </a:rPr>
                        <a:t>February 1, 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Fresenius Medical Care North America (FMCNA)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$3,500,000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6237">
                <a:tc>
                  <a:txBody>
                    <a:bodyPr/>
                    <a:lstStyle/>
                    <a:p>
                      <a:pPr algn="ctr" fontAlgn="ctr"/>
                      <a:r>
                        <a:rPr lang="en-US" sz="1100" b="0" i="0" u="none" strike="noStrike" dirty="0">
                          <a:solidFill>
                            <a:srgbClr val="000000"/>
                          </a:solidFill>
                          <a:effectLst/>
                          <a:latin typeface="Calibri"/>
                        </a:rPr>
                        <a:t>February 13, 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 Filefax, Inc.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 $100,000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6237">
                <a:tc>
                  <a:txBody>
                    <a:bodyPr/>
                    <a:lstStyle/>
                    <a:p>
                      <a:pPr algn="ctr" fontAlgn="ctr"/>
                      <a:r>
                        <a:rPr lang="en-US" sz="1100" b="0" i="0" u="none" strike="noStrike" dirty="0">
                          <a:solidFill>
                            <a:srgbClr val="000000"/>
                          </a:solidFill>
                          <a:effectLst/>
                          <a:latin typeface="Calibri"/>
                        </a:rPr>
                        <a:t>June 18, 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The University of Texas MD Anderson Cancer Center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 $4,348,000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72471">
                <a:tc>
                  <a:txBody>
                    <a:bodyPr/>
                    <a:lstStyle/>
                    <a:p>
                      <a:pPr algn="ctr" fontAlgn="ctr"/>
                      <a:r>
                        <a:rPr lang="en-US" sz="1100" b="0" i="0" u="none" strike="noStrike" dirty="0">
                          <a:solidFill>
                            <a:srgbClr val="000000"/>
                          </a:solidFill>
                          <a:effectLst/>
                          <a:latin typeface="Calibri"/>
                        </a:rPr>
                        <a:t>September 20, 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Calibri"/>
                        </a:rPr>
                        <a:t> </a:t>
                      </a:r>
                      <a:r>
                        <a:rPr lang="en-US" sz="1100" b="0" i="0" u="none" strike="noStrike" dirty="0">
                          <a:solidFill>
                            <a:srgbClr val="000000"/>
                          </a:solidFill>
                          <a:effectLst/>
                          <a:latin typeface="Calibri"/>
                        </a:rPr>
                        <a:t>Boston Medical Center (BMC), Brigham and Women’s Hospital (BWH), and Massachusetts General Hospital (MGH)</a:t>
                      </a:r>
                      <a:endParaRPr lang="en-US" sz="1100" b="1"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$999,000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86237">
                <a:tc>
                  <a:txBody>
                    <a:bodyPr/>
                    <a:lstStyle/>
                    <a:p>
                      <a:pPr algn="ctr" fontAlgn="ctr"/>
                      <a:r>
                        <a:rPr lang="en-US" sz="1100" b="0" i="0" u="none" strike="noStrike" dirty="0">
                          <a:solidFill>
                            <a:srgbClr val="000000"/>
                          </a:solidFill>
                          <a:effectLst/>
                          <a:latin typeface="Calibri"/>
                        </a:rPr>
                        <a:t>October 16, 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Calibri"/>
                        </a:rPr>
                        <a:t> </a:t>
                      </a:r>
                      <a:r>
                        <a:rPr lang="en-US" sz="1100" b="0" i="0" u="none" strike="noStrike" dirty="0">
                          <a:solidFill>
                            <a:srgbClr val="000000"/>
                          </a:solidFill>
                          <a:effectLst/>
                          <a:latin typeface="Calibri"/>
                        </a:rPr>
                        <a:t>Anthem</a:t>
                      </a:r>
                      <a:endParaRPr lang="en-US" sz="1100" b="1"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$16,000,000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86237">
                <a:tc>
                  <a:txBody>
                    <a:bodyPr/>
                    <a:lstStyle/>
                    <a:p>
                      <a:pPr algn="ctr" fontAlgn="ctr"/>
                      <a:r>
                        <a:rPr lang="en-US" sz="1100" b="0" i="0" u="none" strike="noStrike" dirty="0">
                          <a:solidFill>
                            <a:srgbClr val="000000"/>
                          </a:solidFill>
                          <a:effectLst/>
                          <a:latin typeface="Calibri"/>
                        </a:rPr>
                        <a:t>November 26, 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Allergy Associates of Hartford, P.C.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$125,000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86237">
                <a:tc>
                  <a:txBody>
                    <a:bodyPr/>
                    <a:lstStyle/>
                    <a:p>
                      <a:pPr algn="ctr" fontAlgn="ctr"/>
                      <a:r>
                        <a:rPr lang="en-US" sz="1100" b="0" i="0" u="none" strike="noStrike" dirty="0">
                          <a:solidFill>
                            <a:srgbClr val="000000"/>
                          </a:solidFill>
                          <a:effectLst/>
                          <a:latin typeface="Calibri"/>
                        </a:rPr>
                        <a:t>December 4, 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Advanced Care Hospitalists PL (ACH)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$500,000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86237">
                <a:tc>
                  <a:txBody>
                    <a:bodyPr/>
                    <a:lstStyle/>
                    <a:p>
                      <a:pPr algn="ctr" fontAlgn="ctr"/>
                      <a:r>
                        <a:rPr lang="en-US" sz="1100" b="0" i="0" u="none" strike="noStrike" dirty="0">
                          <a:solidFill>
                            <a:srgbClr val="000000"/>
                          </a:solidFill>
                          <a:effectLst/>
                          <a:latin typeface="Calibri"/>
                        </a:rPr>
                        <a:t>December 11, 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Pagosa Springs Medical Center (PSMC)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$111,000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86237">
                <a:tc gridSpan="2">
                  <a:txBody>
                    <a:bodyPr/>
                    <a:lstStyle/>
                    <a:p>
                      <a:pPr algn="l" fontAlgn="ctr"/>
                      <a:r>
                        <a:rPr lang="en-US" sz="1100" b="1" i="0" u="none" strike="noStrike" dirty="0">
                          <a:solidFill>
                            <a:srgbClr val="000000"/>
                          </a:solidFill>
                          <a:effectLst/>
                          <a:latin typeface="Calibri"/>
                        </a:rPr>
                        <a:t> 2018 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dirty="0">
                          <a:solidFill>
                            <a:srgbClr val="000000"/>
                          </a:solidFill>
                          <a:effectLst/>
                          <a:latin typeface="Calibri"/>
                        </a:rPr>
                        <a:t>$25,683,000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6460736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jail cell"/>
          <p:cNvPicPr/>
          <p:nvPr/>
        </p:nvPicPr>
        <p:blipFill>
          <a:blip r:embed="rId3">
            <a:extLst>
              <a:ext uri="{28A0092B-C50C-407E-A947-70E740481C1C}">
                <a14:useLocalDpi xmlns:a14="http://schemas.microsoft.com/office/drawing/2010/main" val="0"/>
              </a:ext>
            </a:extLst>
          </a:blip>
          <a:srcRect/>
          <a:stretch>
            <a:fillRect/>
          </a:stretch>
        </p:blipFill>
        <p:spPr bwMode="auto">
          <a:xfrm>
            <a:off x="685800" y="838200"/>
            <a:ext cx="7848600" cy="5486400"/>
          </a:xfrm>
          <a:prstGeom prst="rect">
            <a:avLst/>
          </a:prstGeom>
          <a:noFill/>
          <a:ln>
            <a:noFill/>
          </a:ln>
        </p:spPr>
      </p:pic>
      <p:sp>
        <p:nvSpPr>
          <p:cNvPr id="3" name="TextBox 2"/>
          <p:cNvSpPr txBox="1"/>
          <p:nvPr/>
        </p:nvSpPr>
        <p:spPr>
          <a:xfrm>
            <a:off x="133175" y="76200"/>
            <a:ext cx="8948948" cy="584775"/>
          </a:xfrm>
          <a:prstGeom prst="rect">
            <a:avLst/>
          </a:prstGeom>
          <a:noFill/>
        </p:spPr>
        <p:txBody>
          <a:bodyPr wrap="square" rtlCol="0">
            <a:spAutoFit/>
          </a:bodyPr>
          <a:lstStyle/>
          <a:p>
            <a:pPr algn="ctr"/>
            <a:r>
              <a:rPr lang="en-US" sz="3200" b="1" dirty="0" smtClean="0"/>
              <a:t>PENALTIES FOR HIPAA VIOLATIONS?</a:t>
            </a:r>
            <a:endParaRPr lang="en-US" sz="3200" b="1" dirty="0"/>
          </a:p>
        </p:txBody>
      </p:sp>
    </p:spTree>
    <p:extLst>
      <p:ext uri="{BB962C8B-B14F-4D97-AF65-F5344CB8AC3E}">
        <p14:creationId xmlns:p14="http://schemas.microsoft.com/office/powerpoint/2010/main" val="31388266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592282"/>
            <a:ext cx="7620000" cy="4708981"/>
          </a:xfrm>
          <a:prstGeom prst="rect">
            <a:avLst/>
          </a:prstGeom>
        </p:spPr>
        <p:txBody>
          <a:bodyPr wrap="square">
            <a:spAutoFit/>
          </a:bodyPr>
          <a:lstStyle/>
          <a:p>
            <a:r>
              <a:rPr lang="en-US" sz="2000" dirty="0" smtClean="0"/>
              <a:t>In </a:t>
            </a:r>
            <a:r>
              <a:rPr lang="en-US" sz="2000" dirty="0"/>
              <a:t>addition to civil financial penalties for HIPAA violations, criminal charges can be filed against the individual(s) responsible for a breach of PHI. </a:t>
            </a:r>
          </a:p>
          <a:p>
            <a:r>
              <a:rPr lang="en-US" sz="2000" dirty="0"/>
              <a:t> </a:t>
            </a:r>
          </a:p>
          <a:p>
            <a:r>
              <a:rPr lang="en-US" sz="2000" dirty="0"/>
              <a:t>The tiers of criminal penalties for HIPAA violations are</a:t>
            </a:r>
            <a:r>
              <a:rPr lang="en-US" sz="2000" dirty="0" smtClean="0"/>
              <a:t>:</a:t>
            </a:r>
          </a:p>
          <a:p>
            <a:endParaRPr lang="en-US" sz="2000" dirty="0"/>
          </a:p>
          <a:p>
            <a:r>
              <a:rPr lang="en-US" sz="2000" dirty="0"/>
              <a:t>Tier 1:   Reasonable cause or no knowledge of </a:t>
            </a:r>
            <a:r>
              <a:rPr lang="en-US" sz="2000" dirty="0" smtClean="0"/>
              <a:t>violation</a:t>
            </a:r>
          </a:p>
          <a:p>
            <a:pPr marL="738188"/>
            <a:r>
              <a:rPr lang="en-US" sz="2000" dirty="0" smtClean="0"/>
              <a:t>Up </a:t>
            </a:r>
            <a:r>
              <a:rPr lang="en-US" sz="2000" dirty="0"/>
              <a:t>to 1 year in </a:t>
            </a:r>
            <a:r>
              <a:rPr lang="en-US" sz="2000" dirty="0" smtClean="0"/>
              <a:t>jail</a:t>
            </a:r>
          </a:p>
          <a:p>
            <a:endParaRPr lang="en-US" sz="2000" dirty="0"/>
          </a:p>
          <a:p>
            <a:r>
              <a:rPr lang="en-US" sz="2000" dirty="0"/>
              <a:t>Tier 2:   Obtaining PHI under false pretenses </a:t>
            </a:r>
            <a:endParaRPr lang="en-US" sz="2000" dirty="0" smtClean="0"/>
          </a:p>
          <a:p>
            <a:pPr marL="738188"/>
            <a:r>
              <a:rPr lang="en-US" sz="2000" dirty="0" smtClean="0"/>
              <a:t>Up </a:t>
            </a:r>
            <a:r>
              <a:rPr lang="en-US" sz="2000" dirty="0"/>
              <a:t>to 5 years in </a:t>
            </a:r>
            <a:r>
              <a:rPr lang="en-US" sz="2000" dirty="0" smtClean="0"/>
              <a:t>jail</a:t>
            </a:r>
          </a:p>
          <a:p>
            <a:endParaRPr lang="en-US" sz="2000" dirty="0"/>
          </a:p>
          <a:p>
            <a:r>
              <a:rPr lang="en-US" sz="2000" dirty="0"/>
              <a:t>Tier 3:   Obtaining PHI for personal gain or with malicious </a:t>
            </a:r>
            <a:r>
              <a:rPr lang="en-US" sz="2000" dirty="0" smtClean="0"/>
              <a:t>intent</a:t>
            </a:r>
          </a:p>
          <a:p>
            <a:pPr marL="738188"/>
            <a:r>
              <a:rPr lang="en-US" sz="2000" dirty="0" smtClean="0"/>
              <a:t>Up </a:t>
            </a:r>
            <a:r>
              <a:rPr lang="en-US" sz="2000" dirty="0"/>
              <a:t>to 10 </a:t>
            </a:r>
            <a:r>
              <a:rPr lang="en-US" sz="2000" dirty="0" smtClean="0"/>
              <a:t>years </a:t>
            </a:r>
            <a:r>
              <a:rPr lang="en-US" sz="2000" dirty="0"/>
              <a:t>in </a:t>
            </a:r>
            <a:r>
              <a:rPr lang="en-US" sz="2000" dirty="0" smtClean="0"/>
              <a:t>jail</a:t>
            </a:r>
          </a:p>
          <a:p>
            <a:endParaRPr lang="en-US" sz="2000" dirty="0"/>
          </a:p>
        </p:txBody>
      </p:sp>
      <p:sp>
        <p:nvSpPr>
          <p:cNvPr id="3" name="TextBox 2"/>
          <p:cNvSpPr txBox="1"/>
          <p:nvPr/>
        </p:nvSpPr>
        <p:spPr>
          <a:xfrm>
            <a:off x="1" y="76200"/>
            <a:ext cx="9144000" cy="584775"/>
          </a:xfrm>
          <a:prstGeom prst="rect">
            <a:avLst/>
          </a:prstGeom>
          <a:noFill/>
        </p:spPr>
        <p:txBody>
          <a:bodyPr wrap="square" rtlCol="0">
            <a:spAutoFit/>
          </a:bodyPr>
          <a:lstStyle/>
          <a:p>
            <a:pPr algn="ctr"/>
            <a:r>
              <a:rPr lang="en-US" sz="3200" b="1" dirty="0" smtClean="0"/>
              <a:t>Criminal Penalties for HIPAA Violations?</a:t>
            </a:r>
            <a:endParaRPr lang="en-US" sz="3200" b="1" dirty="0"/>
          </a:p>
        </p:txBody>
      </p:sp>
    </p:spTree>
    <p:extLst>
      <p:ext uri="{BB962C8B-B14F-4D97-AF65-F5344CB8AC3E}">
        <p14:creationId xmlns:p14="http://schemas.microsoft.com/office/powerpoint/2010/main" val="11085310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295400"/>
            <a:ext cx="8382000" cy="4154984"/>
          </a:xfrm>
          <a:prstGeom prst="rect">
            <a:avLst/>
          </a:prstGeom>
        </p:spPr>
        <p:txBody>
          <a:bodyPr wrap="square">
            <a:spAutoFit/>
          </a:bodyPr>
          <a:lstStyle/>
          <a:p>
            <a:pPr marL="457200" indent="-457200">
              <a:buFont typeface="+mj-lt"/>
              <a:buAutoNum type="arabicPeriod"/>
            </a:pPr>
            <a:r>
              <a:rPr lang="en-US" sz="2400" dirty="0" smtClean="0"/>
              <a:t>Secure the Data / Remediate the Security Shortfall</a:t>
            </a:r>
          </a:p>
          <a:p>
            <a:pPr marL="457200" indent="-457200">
              <a:buFont typeface="+mj-lt"/>
              <a:buAutoNum type="arabicPeriod"/>
            </a:pPr>
            <a:r>
              <a:rPr lang="en-US" sz="2400" dirty="0" smtClean="0"/>
              <a:t>Notify the Individuals</a:t>
            </a:r>
          </a:p>
          <a:p>
            <a:pPr marL="457200" indent="-457200">
              <a:buFont typeface="+mj-lt"/>
              <a:buAutoNum type="arabicPeriod"/>
            </a:pPr>
            <a:r>
              <a:rPr lang="en-US" sz="2400" dirty="0" smtClean="0"/>
              <a:t>Notify the Secretary (Complete the Form)</a:t>
            </a:r>
          </a:p>
          <a:p>
            <a:pPr marL="457200" indent="-457200">
              <a:buFont typeface="+mj-lt"/>
              <a:buAutoNum type="arabicPeriod"/>
            </a:pPr>
            <a:r>
              <a:rPr lang="en-US" sz="2400" dirty="0" smtClean="0"/>
              <a:t>Notify the media (Certain Circumstances)</a:t>
            </a:r>
            <a:endParaRPr lang="en-US" sz="2400" dirty="0"/>
          </a:p>
          <a:p>
            <a:endParaRPr lang="en-US" sz="2400" dirty="0" smtClean="0"/>
          </a:p>
          <a:p>
            <a:r>
              <a:rPr lang="en-US" sz="2400" dirty="0" smtClean="0"/>
              <a:t>“in </a:t>
            </a:r>
            <a:r>
              <a:rPr lang="en-US" sz="2400" dirty="0"/>
              <a:t>no case later than 60 days following the discovery of a </a:t>
            </a:r>
            <a:r>
              <a:rPr lang="en-US" sz="2400" dirty="0" smtClean="0"/>
              <a:t>breach”</a:t>
            </a:r>
          </a:p>
          <a:p>
            <a:endParaRPr lang="en-US" sz="2400" dirty="0" smtClean="0"/>
          </a:p>
          <a:p>
            <a:r>
              <a:rPr lang="en-US" sz="2400" dirty="0" smtClean="0"/>
              <a:t>AND</a:t>
            </a:r>
          </a:p>
          <a:p>
            <a:endParaRPr lang="en-US" sz="2400" dirty="0" smtClean="0"/>
          </a:p>
          <a:p>
            <a:r>
              <a:rPr lang="en-US" sz="2400" dirty="0" smtClean="0"/>
              <a:t>Business Associates </a:t>
            </a:r>
            <a:r>
              <a:rPr lang="en-US" sz="2400" dirty="0"/>
              <a:t>must notify covered entities if a breach occurs at or by the business associate.</a:t>
            </a:r>
          </a:p>
        </p:txBody>
      </p:sp>
      <p:sp>
        <p:nvSpPr>
          <p:cNvPr id="3" name="TextBox 2"/>
          <p:cNvSpPr txBox="1"/>
          <p:nvPr/>
        </p:nvSpPr>
        <p:spPr>
          <a:xfrm>
            <a:off x="1" y="76200"/>
            <a:ext cx="9144000" cy="584775"/>
          </a:xfrm>
          <a:prstGeom prst="rect">
            <a:avLst/>
          </a:prstGeom>
          <a:noFill/>
        </p:spPr>
        <p:txBody>
          <a:bodyPr wrap="square" rtlCol="0">
            <a:spAutoFit/>
          </a:bodyPr>
          <a:lstStyle/>
          <a:p>
            <a:pPr algn="ctr"/>
            <a:r>
              <a:rPr lang="en-US" sz="3200" b="1" dirty="0" smtClean="0"/>
              <a:t>You Discover a Breach, What Next?</a:t>
            </a:r>
            <a:endParaRPr lang="en-US" sz="3200" b="1" dirty="0"/>
          </a:p>
        </p:txBody>
      </p:sp>
    </p:spTree>
    <p:extLst>
      <p:ext uri="{BB962C8B-B14F-4D97-AF65-F5344CB8AC3E}">
        <p14:creationId xmlns:p14="http://schemas.microsoft.com/office/powerpoint/2010/main" val="10834922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295400"/>
            <a:ext cx="8382000" cy="2308324"/>
          </a:xfrm>
          <a:prstGeom prst="rect">
            <a:avLst/>
          </a:prstGeom>
        </p:spPr>
        <p:txBody>
          <a:bodyPr wrap="square">
            <a:spAutoFit/>
          </a:bodyPr>
          <a:lstStyle/>
          <a:p>
            <a:pPr marL="342900" indent="-342900">
              <a:buFont typeface="Arial" panose="020B0604020202020204" pitchFamily="34" charset="0"/>
              <a:buChar char="•"/>
            </a:pPr>
            <a:r>
              <a:rPr lang="en-US" sz="2400" dirty="0" smtClean="0"/>
              <a:t>May not be detected</a:t>
            </a:r>
          </a:p>
          <a:p>
            <a:pPr marL="342900" indent="-342900">
              <a:buFont typeface="Arial" panose="020B0604020202020204" pitchFamily="34" charset="0"/>
              <a:buChar char="•"/>
            </a:pPr>
            <a:r>
              <a:rPr lang="en-US" sz="2400" dirty="0" smtClean="0"/>
              <a:t>Ransomware</a:t>
            </a:r>
          </a:p>
          <a:p>
            <a:pPr marL="342900" indent="-342900">
              <a:buFont typeface="Arial" panose="020B0604020202020204" pitchFamily="34" charset="0"/>
              <a:buChar char="•"/>
            </a:pPr>
            <a:r>
              <a:rPr lang="en-US" sz="2400" dirty="0" smtClean="0"/>
              <a:t>Phishing</a:t>
            </a:r>
          </a:p>
          <a:p>
            <a:pPr marL="342900" indent="-342900">
              <a:buFont typeface="Arial" panose="020B0604020202020204" pitchFamily="34" charset="0"/>
              <a:buChar char="•"/>
            </a:pPr>
            <a:r>
              <a:rPr lang="en-US" sz="2400" dirty="0" smtClean="0"/>
              <a:t>Firewall Monitoring / Alerting</a:t>
            </a:r>
          </a:p>
          <a:p>
            <a:pPr marL="342900" indent="-342900">
              <a:buFont typeface="Arial" panose="020B0604020202020204" pitchFamily="34" charset="0"/>
              <a:buChar char="•"/>
            </a:pPr>
            <a:r>
              <a:rPr lang="en-US" sz="2400" dirty="0" smtClean="0"/>
              <a:t>WiFi Monitoring / Alerting</a:t>
            </a:r>
          </a:p>
          <a:p>
            <a:pPr marL="342900" indent="-342900">
              <a:buFont typeface="Arial" panose="020B0604020202020204" pitchFamily="34" charset="0"/>
              <a:buChar char="•"/>
            </a:pPr>
            <a:r>
              <a:rPr lang="en-US" sz="2400" dirty="0" smtClean="0"/>
              <a:t>Log Files</a:t>
            </a:r>
            <a:endParaRPr lang="en-US" sz="2400" dirty="0"/>
          </a:p>
        </p:txBody>
      </p:sp>
      <p:sp>
        <p:nvSpPr>
          <p:cNvPr id="3" name="TextBox 2"/>
          <p:cNvSpPr txBox="1"/>
          <p:nvPr/>
        </p:nvSpPr>
        <p:spPr>
          <a:xfrm>
            <a:off x="1" y="76200"/>
            <a:ext cx="9144000" cy="584775"/>
          </a:xfrm>
          <a:prstGeom prst="rect">
            <a:avLst/>
          </a:prstGeom>
          <a:noFill/>
        </p:spPr>
        <p:txBody>
          <a:bodyPr wrap="square" rtlCol="0">
            <a:spAutoFit/>
          </a:bodyPr>
          <a:lstStyle/>
          <a:p>
            <a:pPr algn="ctr"/>
            <a:r>
              <a:rPr lang="en-US" sz="3200" b="1" dirty="0" smtClean="0"/>
              <a:t>What Does an Attack Look Like?</a:t>
            </a:r>
            <a:endParaRPr lang="en-US" sz="3200" b="1" dirty="0"/>
          </a:p>
        </p:txBody>
      </p:sp>
    </p:spTree>
    <p:extLst>
      <p:ext uri="{BB962C8B-B14F-4D97-AF65-F5344CB8AC3E}">
        <p14:creationId xmlns:p14="http://schemas.microsoft.com/office/powerpoint/2010/main" val="20241267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 y="76200"/>
            <a:ext cx="9144000" cy="584775"/>
          </a:xfrm>
          <a:prstGeom prst="rect">
            <a:avLst/>
          </a:prstGeom>
          <a:noFill/>
        </p:spPr>
        <p:txBody>
          <a:bodyPr wrap="square" rtlCol="0">
            <a:spAutoFit/>
          </a:bodyPr>
          <a:lstStyle/>
          <a:p>
            <a:pPr algn="ctr"/>
            <a:r>
              <a:rPr lang="en-US" sz="3200" b="1" dirty="0" smtClean="0"/>
              <a:t>Security Basics</a:t>
            </a:r>
            <a:endParaRPr lang="en-US" sz="3200" b="1" dirty="0"/>
          </a:p>
        </p:txBody>
      </p:sp>
      <p:sp>
        <p:nvSpPr>
          <p:cNvPr id="2" name="Rectangle 1"/>
          <p:cNvSpPr/>
          <p:nvPr/>
        </p:nvSpPr>
        <p:spPr>
          <a:xfrm>
            <a:off x="685800" y="1143000"/>
            <a:ext cx="7391400" cy="4893647"/>
          </a:xfrm>
          <a:prstGeom prst="rect">
            <a:avLst/>
          </a:prstGeom>
        </p:spPr>
        <p:txBody>
          <a:bodyPr wrap="square">
            <a:spAutoFit/>
          </a:bodyPr>
          <a:lstStyle/>
          <a:p>
            <a:pPr marL="342900" indent="-342900">
              <a:buFont typeface="Arial" panose="020B0604020202020204" pitchFamily="34" charset="0"/>
              <a:buChar char="•"/>
            </a:pPr>
            <a:r>
              <a:rPr lang="en-US" sz="2400" dirty="0" smtClean="0"/>
              <a:t>Prevention </a:t>
            </a:r>
            <a:r>
              <a:rPr lang="en-US" sz="2400" dirty="0"/>
              <a:t>is the Best </a:t>
            </a:r>
            <a:r>
              <a:rPr lang="en-US" sz="2400" dirty="0" smtClean="0"/>
              <a:t>Plan</a:t>
            </a:r>
          </a:p>
          <a:p>
            <a:pPr marL="342900" indent="-342900">
              <a:buFont typeface="Arial" panose="020B0604020202020204" pitchFamily="34" charset="0"/>
              <a:buChar char="•"/>
            </a:pPr>
            <a:r>
              <a:rPr lang="en-US" sz="2400" dirty="0" smtClean="0"/>
              <a:t>Users must have a clear understanding of HIPAA</a:t>
            </a:r>
            <a:endParaRPr lang="en-US" sz="2400" dirty="0"/>
          </a:p>
          <a:p>
            <a:pPr marL="342900" indent="-342900">
              <a:buFont typeface="Arial" panose="020B0604020202020204" pitchFamily="34" charset="0"/>
              <a:buChar char="•"/>
            </a:pPr>
            <a:r>
              <a:rPr lang="en-US" sz="2400" dirty="0" smtClean="0"/>
              <a:t>Backup </a:t>
            </a:r>
            <a:r>
              <a:rPr lang="en-US" sz="2400" dirty="0"/>
              <a:t>your data</a:t>
            </a:r>
          </a:p>
          <a:p>
            <a:pPr marL="342900" indent="-342900">
              <a:buFont typeface="Arial" panose="020B0604020202020204" pitchFamily="34" charset="0"/>
              <a:buChar char="•"/>
            </a:pPr>
            <a:r>
              <a:rPr lang="en-US" sz="2400" dirty="0"/>
              <a:t>Backup your data – </a:t>
            </a:r>
            <a:r>
              <a:rPr lang="en-US" sz="2400" dirty="0" smtClean="0"/>
              <a:t>Offsite</a:t>
            </a:r>
          </a:p>
          <a:p>
            <a:pPr marL="342900" indent="-342900">
              <a:buFont typeface="Arial" panose="020B0604020202020204" pitchFamily="34" charset="0"/>
              <a:buChar char="•"/>
            </a:pPr>
            <a:r>
              <a:rPr lang="en-US" sz="2400" dirty="0" smtClean="0"/>
              <a:t>Use a properly configured current </a:t>
            </a:r>
            <a:r>
              <a:rPr lang="en-US" sz="2400" dirty="0" err="1" smtClean="0"/>
              <a:t>NexGen</a:t>
            </a:r>
            <a:r>
              <a:rPr lang="en-US" sz="2400" dirty="0" smtClean="0"/>
              <a:t> Firewall</a:t>
            </a:r>
          </a:p>
          <a:p>
            <a:pPr marL="342900" indent="-342900">
              <a:buFont typeface="Arial" panose="020B0604020202020204" pitchFamily="34" charset="0"/>
              <a:buChar char="•"/>
            </a:pPr>
            <a:r>
              <a:rPr lang="en-US" sz="2400" dirty="0" smtClean="0"/>
              <a:t>Use WiFi with integrated Firewall</a:t>
            </a:r>
          </a:p>
          <a:p>
            <a:pPr marL="342900" indent="-342900">
              <a:buFont typeface="Arial" panose="020B0604020202020204" pitchFamily="34" charset="0"/>
              <a:buChar char="•"/>
            </a:pPr>
            <a:r>
              <a:rPr lang="en-US" sz="2400" dirty="0"/>
              <a:t>Install </a:t>
            </a:r>
            <a:r>
              <a:rPr lang="en-US" sz="2400" dirty="0" smtClean="0"/>
              <a:t>and update anti-malware / AV software</a:t>
            </a:r>
            <a:endParaRPr lang="en-US" sz="2400" dirty="0"/>
          </a:p>
          <a:p>
            <a:pPr marL="342900" indent="-342900">
              <a:buFont typeface="Arial" panose="020B0604020202020204" pitchFamily="34" charset="0"/>
              <a:buChar char="•"/>
            </a:pPr>
            <a:r>
              <a:rPr lang="en-US" sz="2400" dirty="0" smtClean="0"/>
              <a:t>Policies</a:t>
            </a:r>
          </a:p>
          <a:p>
            <a:pPr marL="342900" indent="-342900">
              <a:buFont typeface="Arial" panose="020B0604020202020204" pitchFamily="34" charset="0"/>
              <a:buChar char="•"/>
            </a:pPr>
            <a:r>
              <a:rPr lang="en-US" sz="2400" dirty="0" smtClean="0"/>
              <a:t>No Such Thing As - Set it &amp; forget it!</a:t>
            </a:r>
          </a:p>
          <a:p>
            <a:pPr marL="342900" indent="-342900">
              <a:buFont typeface="Arial" panose="020B0604020202020204" pitchFamily="34" charset="0"/>
              <a:buChar char="•"/>
            </a:pPr>
            <a:r>
              <a:rPr lang="en-US" sz="2400" dirty="0" smtClean="0"/>
              <a:t>Security is a process</a:t>
            </a:r>
          </a:p>
          <a:p>
            <a:pPr marL="342900" indent="-342900">
              <a:buFont typeface="Arial" panose="020B0604020202020204" pitchFamily="34" charset="0"/>
              <a:buChar char="•"/>
            </a:pPr>
            <a:r>
              <a:rPr lang="en-US" sz="2400" dirty="0" smtClean="0"/>
              <a:t>Consider multifactor identification</a:t>
            </a:r>
          </a:p>
          <a:p>
            <a:pPr marL="342900" indent="-342900">
              <a:buFont typeface="Arial" panose="020B0604020202020204" pitchFamily="34" charset="0"/>
              <a:buChar char="•"/>
            </a:pPr>
            <a:r>
              <a:rPr lang="en-US" sz="2400" dirty="0" smtClean="0"/>
              <a:t>Name a HIPAA compliance officer</a:t>
            </a:r>
            <a:endParaRPr lang="en-US" sz="2400" dirty="0"/>
          </a:p>
        </p:txBody>
      </p:sp>
    </p:spTree>
    <p:extLst>
      <p:ext uri="{BB962C8B-B14F-4D97-AF65-F5344CB8AC3E}">
        <p14:creationId xmlns:p14="http://schemas.microsoft.com/office/powerpoint/2010/main" val="7671875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 y="76200"/>
            <a:ext cx="9144000" cy="584775"/>
          </a:xfrm>
          <a:prstGeom prst="rect">
            <a:avLst/>
          </a:prstGeom>
          <a:noFill/>
        </p:spPr>
        <p:txBody>
          <a:bodyPr wrap="square" rtlCol="0">
            <a:spAutoFit/>
          </a:bodyPr>
          <a:lstStyle/>
          <a:p>
            <a:pPr algn="ctr"/>
            <a:r>
              <a:rPr lang="en-US" sz="3200" b="1" dirty="0" smtClean="0"/>
              <a:t>Data Security Best Practices</a:t>
            </a:r>
            <a:endParaRPr lang="en-US" sz="3200" b="1" dirty="0"/>
          </a:p>
        </p:txBody>
      </p:sp>
      <p:sp>
        <p:nvSpPr>
          <p:cNvPr id="3" name="Rectangle 2"/>
          <p:cNvSpPr/>
          <p:nvPr/>
        </p:nvSpPr>
        <p:spPr>
          <a:xfrm>
            <a:off x="685800" y="1120676"/>
            <a:ext cx="8382000" cy="2308324"/>
          </a:xfrm>
          <a:prstGeom prst="rect">
            <a:avLst/>
          </a:prstGeom>
        </p:spPr>
        <p:txBody>
          <a:bodyPr wrap="square">
            <a:spAutoFit/>
          </a:bodyPr>
          <a:lstStyle/>
          <a:p>
            <a:pPr marL="342900" indent="-342900">
              <a:buFont typeface="Arial" panose="020B0604020202020204" pitchFamily="34" charset="0"/>
              <a:buChar char="•"/>
            </a:pPr>
            <a:r>
              <a:rPr lang="en-US" sz="2400" dirty="0" smtClean="0"/>
              <a:t>Monitor and Alert</a:t>
            </a:r>
          </a:p>
          <a:p>
            <a:pPr marL="342900" indent="-342900">
              <a:buFont typeface="Arial" panose="020B0604020202020204" pitchFamily="34" charset="0"/>
              <a:buChar char="•"/>
            </a:pPr>
            <a:r>
              <a:rPr lang="en-US" sz="2400" dirty="0" smtClean="0"/>
              <a:t>Monitor </a:t>
            </a:r>
            <a:r>
              <a:rPr lang="en-US" sz="2400" dirty="0"/>
              <a:t>user </a:t>
            </a:r>
            <a:r>
              <a:rPr lang="en-US" sz="2400" dirty="0" smtClean="0"/>
              <a:t>activities – Insider </a:t>
            </a:r>
            <a:r>
              <a:rPr lang="en-US" sz="2400" dirty="0"/>
              <a:t>threats may go </a:t>
            </a:r>
            <a:r>
              <a:rPr lang="en-US" sz="2400" dirty="0" smtClean="0"/>
              <a:t>undetected</a:t>
            </a:r>
          </a:p>
          <a:p>
            <a:pPr marL="342900" indent="-342900">
              <a:buFont typeface="Arial" panose="020B0604020202020204" pitchFamily="34" charset="0"/>
              <a:buChar char="•"/>
            </a:pPr>
            <a:r>
              <a:rPr lang="en-US" sz="2400" dirty="0" smtClean="0"/>
              <a:t>Monitor Firewall</a:t>
            </a:r>
          </a:p>
          <a:p>
            <a:pPr marL="342900" indent="-342900">
              <a:buFont typeface="Arial" panose="020B0604020202020204" pitchFamily="34" charset="0"/>
              <a:buChar char="•"/>
            </a:pPr>
            <a:r>
              <a:rPr lang="en-US" sz="2400" dirty="0" smtClean="0"/>
              <a:t>Monitor WiFi</a:t>
            </a:r>
          </a:p>
          <a:p>
            <a:pPr marL="342900" indent="-342900">
              <a:buFont typeface="Arial" panose="020B0604020202020204" pitchFamily="34" charset="0"/>
              <a:buChar char="•"/>
            </a:pPr>
            <a:r>
              <a:rPr lang="en-US" sz="2400" dirty="0" smtClean="0"/>
              <a:t>Monitor Servers</a:t>
            </a:r>
            <a:endParaRPr lang="en-US" sz="2400" dirty="0"/>
          </a:p>
          <a:p>
            <a:pPr marL="342900" indent="-342900">
              <a:buFont typeface="Arial" panose="020B0604020202020204" pitchFamily="34" charset="0"/>
              <a:buChar char="•"/>
            </a:pPr>
            <a:r>
              <a:rPr lang="en-US" sz="2400" dirty="0" smtClean="0"/>
              <a:t>Alert notifications </a:t>
            </a:r>
            <a:r>
              <a:rPr lang="en-US" sz="2400" dirty="0"/>
              <a:t>on </a:t>
            </a:r>
            <a:r>
              <a:rPr lang="en-US" sz="2400" dirty="0" smtClean="0"/>
              <a:t>potential network issues</a:t>
            </a:r>
            <a:endParaRPr lang="en-US" sz="2400" dirty="0"/>
          </a:p>
        </p:txBody>
      </p:sp>
    </p:spTree>
    <p:extLst>
      <p:ext uri="{BB962C8B-B14F-4D97-AF65-F5344CB8AC3E}">
        <p14:creationId xmlns:p14="http://schemas.microsoft.com/office/powerpoint/2010/main" val="14318340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s://digvijaymalhotra.com/wp-content/uploads/2015/12/PhishingAttacks.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AutoShape 4" descr="https://digvijaymalhotra.com/wp-content/uploads/2015/12/PhishingAttacks.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Rectangle 5"/>
          <p:cNvSpPr/>
          <p:nvPr/>
        </p:nvSpPr>
        <p:spPr>
          <a:xfrm>
            <a:off x="838200" y="990600"/>
            <a:ext cx="8382000" cy="2308324"/>
          </a:xfrm>
          <a:prstGeom prst="rect">
            <a:avLst/>
          </a:prstGeom>
        </p:spPr>
        <p:txBody>
          <a:bodyPr wrap="square">
            <a:spAutoFit/>
          </a:bodyPr>
          <a:lstStyle/>
          <a:p>
            <a:pPr marL="342900" indent="-342900">
              <a:buFont typeface="Arial" panose="020B0604020202020204" pitchFamily="34" charset="0"/>
              <a:buChar char="•"/>
            </a:pPr>
            <a:r>
              <a:rPr lang="en-US" sz="2400" dirty="0" smtClean="0"/>
              <a:t>Immediately remove access from former </a:t>
            </a:r>
            <a:r>
              <a:rPr lang="en-US" sz="2400" dirty="0"/>
              <a:t>e</a:t>
            </a:r>
            <a:r>
              <a:rPr lang="en-US" sz="2400" dirty="0" smtClean="0"/>
              <a:t>mployees</a:t>
            </a:r>
          </a:p>
          <a:p>
            <a:pPr marL="342900" indent="-342900">
              <a:buFont typeface="Arial" panose="020B0604020202020204" pitchFamily="34" charset="0"/>
              <a:buChar char="•"/>
            </a:pPr>
            <a:r>
              <a:rPr lang="en-US" sz="2400" dirty="0" smtClean="0"/>
              <a:t>Change access as employee’s job changes</a:t>
            </a:r>
          </a:p>
          <a:p>
            <a:pPr marL="342900" indent="-342900">
              <a:buFont typeface="Arial" panose="020B0604020202020204" pitchFamily="34" charset="0"/>
              <a:buChar char="•"/>
            </a:pPr>
            <a:r>
              <a:rPr lang="en-US" sz="2400" dirty="0" smtClean="0"/>
              <a:t>Keep an eye on privileged users</a:t>
            </a:r>
          </a:p>
          <a:p>
            <a:pPr marL="342900" indent="-342900">
              <a:buFont typeface="Arial" panose="020B0604020202020204" pitchFamily="34" charset="0"/>
              <a:buChar char="•"/>
            </a:pPr>
            <a:r>
              <a:rPr lang="en-US" sz="2400" dirty="0" smtClean="0"/>
              <a:t>Vendors and contractors – Temporary access only</a:t>
            </a:r>
          </a:p>
          <a:p>
            <a:endParaRPr lang="en-US" sz="2400" dirty="0" smtClean="0"/>
          </a:p>
          <a:p>
            <a:pPr marL="342900" indent="-342900">
              <a:buFont typeface="Arial" panose="020B0604020202020204" pitchFamily="34" charset="0"/>
              <a:buChar char="•"/>
            </a:pPr>
            <a:endParaRPr lang="en-US" sz="2400" dirty="0"/>
          </a:p>
        </p:txBody>
      </p:sp>
      <p:sp>
        <p:nvSpPr>
          <p:cNvPr id="7" name="TextBox 6"/>
          <p:cNvSpPr txBox="1"/>
          <p:nvPr/>
        </p:nvSpPr>
        <p:spPr>
          <a:xfrm>
            <a:off x="1" y="76200"/>
            <a:ext cx="9144000" cy="584775"/>
          </a:xfrm>
          <a:prstGeom prst="rect">
            <a:avLst/>
          </a:prstGeom>
          <a:noFill/>
        </p:spPr>
        <p:txBody>
          <a:bodyPr wrap="square" rtlCol="0">
            <a:spAutoFit/>
          </a:bodyPr>
          <a:lstStyle/>
          <a:p>
            <a:pPr algn="ctr"/>
            <a:r>
              <a:rPr lang="en-US" sz="3200" b="1" dirty="0" smtClean="0"/>
              <a:t>Data Security Best Practices</a:t>
            </a:r>
            <a:endParaRPr lang="en-US" sz="3200" b="1" dirty="0"/>
          </a:p>
        </p:txBody>
      </p:sp>
    </p:spTree>
    <p:extLst>
      <p:ext uri="{BB962C8B-B14F-4D97-AF65-F5344CB8AC3E}">
        <p14:creationId xmlns:p14="http://schemas.microsoft.com/office/powerpoint/2010/main" val="1940968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s://digvijaymalhotra.com/wp-content/uploads/2015/12/PhishingAttacks.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AutoShape 4" descr="https://digvijaymalhotra.com/wp-content/uploads/2015/12/PhishingAttacks.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Rectangle 5"/>
          <p:cNvSpPr/>
          <p:nvPr/>
        </p:nvSpPr>
        <p:spPr>
          <a:xfrm>
            <a:off x="685800" y="903744"/>
            <a:ext cx="7391400" cy="2677656"/>
          </a:xfrm>
          <a:prstGeom prst="rect">
            <a:avLst/>
          </a:prstGeom>
        </p:spPr>
        <p:txBody>
          <a:bodyPr wrap="square">
            <a:spAutoFit/>
          </a:bodyPr>
          <a:lstStyle/>
          <a:p>
            <a:pPr marL="342900" indent="-342900">
              <a:buFont typeface="Arial" panose="020B0604020202020204" pitchFamily="34" charset="0"/>
              <a:buChar char="•"/>
            </a:pPr>
            <a:r>
              <a:rPr lang="en-US" sz="2400" dirty="0" smtClean="0"/>
              <a:t>Develop an email policy</a:t>
            </a:r>
          </a:p>
          <a:p>
            <a:pPr marL="342900" indent="-342900">
              <a:buFont typeface="Arial" panose="020B0604020202020204" pitchFamily="34" charset="0"/>
              <a:buChar char="•"/>
            </a:pPr>
            <a:r>
              <a:rPr lang="en-US" sz="2400" dirty="0" smtClean="0"/>
              <a:t>Utilize email encryption</a:t>
            </a:r>
          </a:p>
          <a:p>
            <a:pPr marL="342900" indent="-342900">
              <a:buFont typeface="Arial" panose="020B0604020202020204" pitchFamily="34" charset="0"/>
              <a:buChar char="•"/>
            </a:pPr>
            <a:r>
              <a:rPr lang="en-US" sz="2400" dirty="0" smtClean="0"/>
              <a:t>What can be sent</a:t>
            </a:r>
          </a:p>
          <a:p>
            <a:pPr marL="342900" indent="-342900">
              <a:buFont typeface="Arial" panose="020B0604020202020204" pitchFamily="34" charset="0"/>
              <a:buChar char="•"/>
            </a:pPr>
            <a:r>
              <a:rPr lang="en-US" sz="2400" dirty="0" smtClean="0"/>
              <a:t>What can’t be sent</a:t>
            </a:r>
          </a:p>
          <a:p>
            <a:pPr marL="342900" indent="-342900">
              <a:buFont typeface="Arial" panose="020B0604020202020204" pitchFamily="34" charset="0"/>
              <a:buChar char="•"/>
            </a:pPr>
            <a:r>
              <a:rPr lang="en-US" sz="2400" dirty="0" smtClean="0"/>
              <a:t>Encrypted</a:t>
            </a:r>
          </a:p>
          <a:p>
            <a:pPr marL="342900" indent="-342900">
              <a:buFont typeface="Arial" panose="020B0604020202020204" pitchFamily="34" charset="0"/>
              <a:buChar char="•"/>
            </a:pPr>
            <a:r>
              <a:rPr lang="en-US" sz="2400" dirty="0" smtClean="0"/>
              <a:t>Unencrypted</a:t>
            </a:r>
          </a:p>
          <a:p>
            <a:pPr marL="342900" indent="-342900">
              <a:buFont typeface="Arial" panose="020B0604020202020204" pitchFamily="34" charset="0"/>
              <a:buChar char="•"/>
            </a:pPr>
            <a:r>
              <a:rPr lang="en-US" sz="2400" dirty="0" smtClean="0"/>
              <a:t>Storage and retention</a:t>
            </a:r>
            <a:endParaRPr lang="en-US" sz="2400" dirty="0"/>
          </a:p>
        </p:txBody>
      </p:sp>
      <p:sp>
        <p:nvSpPr>
          <p:cNvPr id="7" name="TextBox 6"/>
          <p:cNvSpPr txBox="1"/>
          <p:nvPr/>
        </p:nvSpPr>
        <p:spPr>
          <a:xfrm>
            <a:off x="1" y="76200"/>
            <a:ext cx="9144000" cy="584775"/>
          </a:xfrm>
          <a:prstGeom prst="rect">
            <a:avLst/>
          </a:prstGeom>
          <a:noFill/>
        </p:spPr>
        <p:txBody>
          <a:bodyPr wrap="square" rtlCol="0">
            <a:spAutoFit/>
          </a:bodyPr>
          <a:lstStyle/>
          <a:p>
            <a:pPr algn="ctr"/>
            <a:r>
              <a:rPr lang="en-US" sz="3200" b="1" dirty="0" smtClean="0"/>
              <a:t>Data Security Best Practices</a:t>
            </a:r>
            <a:endParaRPr lang="en-US" sz="3200" b="1" dirty="0"/>
          </a:p>
        </p:txBody>
      </p:sp>
    </p:spTree>
    <p:extLst>
      <p:ext uri="{BB962C8B-B14F-4D97-AF65-F5344CB8AC3E}">
        <p14:creationId xmlns:p14="http://schemas.microsoft.com/office/powerpoint/2010/main" val="31712199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s://digvijaymalhotra.com/wp-content/uploads/2015/12/PhishingAttacks.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AutoShape 4" descr="https://digvijaymalhotra.com/wp-content/uploads/2015/12/PhishingAttacks.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Rectangle 5"/>
          <p:cNvSpPr/>
          <p:nvPr/>
        </p:nvSpPr>
        <p:spPr>
          <a:xfrm>
            <a:off x="533400" y="1014948"/>
            <a:ext cx="8382000" cy="3785652"/>
          </a:xfrm>
          <a:prstGeom prst="rect">
            <a:avLst/>
          </a:prstGeom>
        </p:spPr>
        <p:txBody>
          <a:bodyPr wrap="square">
            <a:spAutoFit/>
          </a:bodyPr>
          <a:lstStyle/>
          <a:p>
            <a:pPr marL="342900" indent="-342900">
              <a:buFont typeface="Arial" panose="020B0604020202020204" pitchFamily="34" charset="0"/>
              <a:buChar char="•"/>
            </a:pPr>
            <a:r>
              <a:rPr lang="en-US" sz="2400" dirty="0" smtClean="0"/>
              <a:t>Business Continuity Plan – Backup isn’t BCP!</a:t>
            </a:r>
          </a:p>
          <a:p>
            <a:pPr marL="342900" indent="-342900">
              <a:buFont typeface="Arial" panose="020B0604020202020204" pitchFamily="34" charset="0"/>
              <a:buChar char="•"/>
            </a:pPr>
            <a:r>
              <a:rPr lang="en-US" sz="2400" dirty="0" smtClean="0"/>
              <a:t>Network recovery plan</a:t>
            </a:r>
          </a:p>
          <a:p>
            <a:pPr marL="342900" indent="-342900">
              <a:buFont typeface="Arial" panose="020B0604020202020204" pitchFamily="34" charset="0"/>
              <a:buChar char="•"/>
            </a:pPr>
            <a:r>
              <a:rPr lang="en-US" sz="2400" dirty="0" smtClean="0"/>
              <a:t>Device recovery plan</a:t>
            </a:r>
          </a:p>
          <a:p>
            <a:pPr marL="342900" indent="-342900">
              <a:buFont typeface="Arial" panose="020B0604020202020204" pitchFamily="34" charset="0"/>
              <a:buChar char="•"/>
            </a:pPr>
            <a:r>
              <a:rPr lang="en-US" sz="2400" dirty="0" smtClean="0"/>
              <a:t>Software recovery plan</a:t>
            </a:r>
          </a:p>
          <a:p>
            <a:pPr marL="342900" indent="-342900">
              <a:buFont typeface="Arial" panose="020B0604020202020204" pitchFamily="34" charset="0"/>
              <a:buChar char="•"/>
            </a:pPr>
            <a:r>
              <a:rPr lang="en-US" sz="2400" dirty="0"/>
              <a:t>Data recovery plan</a:t>
            </a:r>
          </a:p>
          <a:p>
            <a:pPr marL="342900" indent="-342900">
              <a:buFont typeface="Arial" panose="020B0604020202020204" pitchFamily="34" charset="0"/>
              <a:buChar char="•"/>
            </a:pPr>
            <a:r>
              <a:rPr lang="en-US" sz="2400" dirty="0" smtClean="0"/>
              <a:t>Step by step processes</a:t>
            </a:r>
          </a:p>
          <a:p>
            <a:pPr marL="342900" indent="-342900">
              <a:buFont typeface="Arial" panose="020B0604020202020204" pitchFamily="34" charset="0"/>
              <a:buChar char="•"/>
            </a:pPr>
            <a:r>
              <a:rPr lang="en-US" sz="2400" dirty="0" smtClean="0"/>
              <a:t>Assign responsibilities</a:t>
            </a:r>
          </a:p>
          <a:p>
            <a:pPr marL="342900" indent="-342900">
              <a:buFont typeface="Arial" panose="020B0604020202020204" pitchFamily="34" charset="0"/>
              <a:buChar char="•"/>
            </a:pPr>
            <a:r>
              <a:rPr lang="en-US" sz="2400" dirty="0" smtClean="0"/>
              <a:t>Vital contacts information</a:t>
            </a:r>
          </a:p>
          <a:p>
            <a:pPr marL="342900" indent="-342900">
              <a:buFont typeface="Arial" panose="020B0604020202020204" pitchFamily="34" charset="0"/>
              <a:buChar char="•"/>
            </a:pPr>
            <a:r>
              <a:rPr lang="en-US" sz="2400" dirty="0" smtClean="0"/>
              <a:t>Test backup restoration at least once per year</a:t>
            </a:r>
          </a:p>
          <a:p>
            <a:pPr marL="342900" indent="-342900">
              <a:buFont typeface="Arial" panose="020B0604020202020204" pitchFamily="34" charset="0"/>
              <a:buChar char="•"/>
            </a:pPr>
            <a:r>
              <a:rPr lang="en-US" sz="2400" dirty="0" smtClean="0"/>
              <a:t>Off-site options</a:t>
            </a:r>
            <a:endParaRPr lang="en-US" sz="2400" dirty="0"/>
          </a:p>
        </p:txBody>
      </p:sp>
      <p:sp>
        <p:nvSpPr>
          <p:cNvPr id="7" name="TextBox 6"/>
          <p:cNvSpPr txBox="1"/>
          <p:nvPr/>
        </p:nvSpPr>
        <p:spPr>
          <a:xfrm>
            <a:off x="1" y="76200"/>
            <a:ext cx="9144000" cy="584775"/>
          </a:xfrm>
          <a:prstGeom prst="rect">
            <a:avLst/>
          </a:prstGeom>
          <a:noFill/>
        </p:spPr>
        <p:txBody>
          <a:bodyPr wrap="square" rtlCol="0">
            <a:spAutoFit/>
          </a:bodyPr>
          <a:lstStyle/>
          <a:p>
            <a:pPr algn="ctr"/>
            <a:r>
              <a:rPr lang="en-US" sz="3200" b="1" dirty="0" smtClean="0"/>
              <a:t>Data Security Best Practices</a:t>
            </a:r>
            <a:endParaRPr lang="en-US" sz="3200" b="1" dirty="0"/>
          </a:p>
        </p:txBody>
      </p:sp>
    </p:spTree>
    <p:extLst>
      <p:ext uri="{BB962C8B-B14F-4D97-AF65-F5344CB8AC3E}">
        <p14:creationId xmlns:p14="http://schemas.microsoft.com/office/powerpoint/2010/main" val="11798714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OR the Lack of Knowledge</a:t>
            </a:r>
          </a:p>
          <a:p>
            <a:r>
              <a:rPr lang="en-US" dirty="0" smtClean="0"/>
              <a:t>Educate Yourself and your Staff</a:t>
            </a:r>
          </a:p>
          <a:p>
            <a:r>
              <a:rPr lang="en-US" dirty="0" smtClean="0"/>
              <a:t>Online Classes / Webinar</a:t>
            </a:r>
          </a:p>
          <a:p>
            <a:r>
              <a:rPr lang="en-US" dirty="0" smtClean="0"/>
              <a:t>Review your Procedures Annually</a:t>
            </a:r>
          </a:p>
          <a:p>
            <a:r>
              <a:rPr lang="en-US" dirty="0" smtClean="0"/>
              <a:t>Don’t be scared to admit what you don’t know </a:t>
            </a:r>
          </a:p>
          <a:p>
            <a:r>
              <a:rPr lang="en-US" dirty="0" smtClean="0"/>
              <a:t>GET HELP!</a:t>
            </a:r>
          </a:p>
        </p:txBody>
      </p:sp>
      <p:sp>
        <p:nvSpPr>
          <p:cNvPr id="3" name="Title 2"/>
          <p:cNvSpPr>
            <a:spLocks noGrp="1"/>
          </p:cNvSpPr>
          <p:nvPr>
            <p:ph type="title"/>
          </p:nvPr>
        </p:nvSpPr>
        <p:spPr/>
        <p:txBody>
          <a:bodyPr/>
          <a:lstStyle/>
          <a:p>
            <a:r>
              <a:rPr lang="en-US" dirty="0" smtClean="0"/>
              <a:t>Biggest Risk Factors</a:t>
            </a:r>
            <a:endParaRPr lang="en-US" dirty="0"/>
          </a:p>
        </p:txBody>
      </p:sp>
      <p:sp>
        <p:nvSpPr>
          <p:cNvPr id="4" name="Text Placeholder 3"/>
          <p:cNvSpPr>
            <a:spLocks noGrp="1"/>
          </p:cNvSpPr>
          <p:nvPr>
            <p:ph type="body" sz="quarter" idx="13"/>
          </p:nvPr>
        </p:nvSpPr>
        <p:spPr/>
        <p:txBody>
          <a:bodyPr/>
          <a:lstStyle/>
          <a:p>
            <a:r>
              <a:rPr lang="en-US" dirty="0" smtClean="0"/>
              <a:t>#1 - Knowledge</a:t>
            </a:r>
            <a:endParaRPr lang="en-US" dirty="0"/>
          </a:p>
        </p:txBody>
      </p:sp>
    </p:spTree>
    <p:extLst>
      <p:ext uri="{BB962C8B-B14F-4D97-AF65-F5344CB8AC3E}">
        <p14:creationId xmlns:p14="http://schemas.microsoft.com/office/powerpoint/2010/main" val="34544474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additive="base">
                                        <p:cTn id="14"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 calcmode="lin" valueType="num">
                                      <p:cBhvr additive="base">
                                        <p:cTn id="20"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 calcmode="lin" valueType="num">
                                      <p:cBhvr additive="base">
                                        <p:cTn id="26"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additive="base">
                                        <p:cTn id="32"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
                                            <p:txEl>
                                              <p:pRg st="4" end="4"/>
                                            </p:txEl>
                                          </p:spTgt>
                                        </p:tgtEl>
                                        <p:attrNameLst>
                                          <p:attrName>style.visibility</p:attrName>
                                        </p:attrNameLst>
                                      </p:cBhvr>
                                      <p:to>
                                        <p:strVal val="visible"/>
                                      </p:to>
                                    </p:set>
                                    <p:anim calcmode="lin" valueType="num">
                                      <p:cBhvr additive="base">
                                        <p:cTn id="3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2">
                                            <p:txEl>
                                              <p:pRg st="5" end="5"/>
                                            </p:txEl>
                                          </p:spTgt>
                                        </p:tgtEl>
                                        <p:attrNameLst>
                                          <p:attrName>style.visibility</p:attrName>
                                        </p:attrNameLst>
                                      </p:cBhvr>
                                      <p:to>
                                        <p:strVal val="visible"/>
                                      </p:to>
                                    </p:set>
                                    <p:anim calcmode="lin" valueType="num">
                                      <p:cBhvr additive="base">
                                        <p:cTn id="44"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smtClean="0"/>
          </a:p>
          <a:p>
            <a:endParaRPr lang="en-US" dirty="0"/>
          </a:p>
          <a:p>
            <a:r>
              <a:rPr lang="en-US" dirty="0" smtClean="0"/>
              <a:t>STOP USING  – GMAIL / YAHOO / AOL / ATT.com type emails – simply not worth the risk.</a:t>
            </a:r>
          </a:p>
        </p:txBody>
      </p:sp>
      <p:sp>
        <p:nvSpPr>
          <p:cNvPr id="3" name="Title 2"/>
          <p:cNvSpPr>
            <a:spLocks noGrp="1"/>
          </p:cNvSpPr>
          <p:nvPr>
            <p:ph type="title"/>
          </p:nvPr>
        </p:nvSpPr>
        <p:spPr/>
        <p:txBody>
          <a:bodyPr/>
          <a:lstStyle/>
          <a:p>
            <a:r>
              <a:rPr lang="en-US" dirty="0" smtClean="0"/>
              <a:t>Biggest Risk Factors</a:t>
            </a:r>
            <a:endParaRPr lang="en-US" dirty="0"/>
          </a:p>
        </p:txBody>
      </p:sp>
      <p:sp>
        <p:nvSpPr>
          <p:cNvPr id="4" name="Text Placeholder 3"/>
          <p:cNvSpPr>
            <a:spLocks noGrp="1"/>
          </p:cNvSpPr>
          <p:nvPr>
            <p:ph type="body" sz="quarter" idx="13"/>
          </p:nvPr>
        </p:nvSpPr>
        <p:spPr/>
        <p:txBody>
          <a:bodyPr/>
          <a:lstStyle/>
          <a:p>
            <a:r>
              <a:rPr lang="en-US" dirty="0" smtClean="0"/>
              <a:t>#1 - Knowledge</a:t>
            </a:r>
            <a:endParaRPr lang="en-US" dirty="0"/>
          </a:p>
        </p:txBody>
      </p:sp>
    </p:spTree>
    <p:extLst>
      <p:ext uri="{BB962C8B-B14F-4D97-AF65-F5344CB8AC3E}">
        <p14:creationId xmlns:p14="http://schemas.microsoft.com/office/powerpoint/2010/main" val="10086422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Educate your staff to just be smart</a:t>
            </a:r>
          </a:p>
          <a:p>
            <a:r>
              <a:rPr lang="en-US" dirty="0" smtClean="0"/>
              <a:t>No Free Disney Tickets or Prince in Africa</a:t>
            </a:r>
          </a:p>
          <a:p>
            <a:r>
              <a:rPr lang="en-US" dirty="0" smtClean="0"/>
              <a:t>Smells </a:t>
            </a:r>
            <a:r>
              <a:rPr lang="en-US" dirty="0" err="1" smtClean="0"/>
              <a:t>Phishy</a:t>
            </a:r>
            <a:r>
              <a:rPr lang="en-US" dirty="0" smtClean="0"/>
              <a:t> – double Verify</a:t>
            </a:r>
          </a:p>
          <a:p>
            <a:r>
              <a:rPr lang="en-US" dirty="0" smtClean="0"/>
              <a:t>ASK….</a:t>
            </a:r>
          </a:p>
        </p:txBody>
      </p:sp>
      <p:sp>
        <p:nvSpPr>
          <p:cNvPr id="3" name="Title 2"/>
          <p:cNvSpPr>
            <a:spLocks noGrp="1"/>
          </p:cNvSpPr>
          <p:nvPr>
            <p:ph type="title"/>
          </p:nvPr>
        </p:nvSpPr>
        <p:spPr/>
        <p:txBody>
          <a:bodyPr/>
          <a:lstStyle/>
          <a:p>
            <a:r>
              <a:rPr lang="en-US" dirty="0" smtClean="0"/>
              <a:t>Biggest Risk Factors</a:t>
            </a:r>
            <a:endParaRPr lang="en-US" dirty="0"/>
          </a:p>
        </p:txBody>
      </p:sp>
      <p:sp>
        <p:nvSpPr>
          <p:cNvPr id="4" name="Text Placeholder 3"/>
          <p:cNvSpPr>
            <a:spLocks noGrp="1"/>
          </p:cNvSpPr>
          <p:nvPr>
            <p:ph type="body" sz="quarter" idx="13"/>
          </p:nvPr>
        </p:nvSpPr>
        <p:spPr/>
        <p:txBody>
          <a:bodyPr/>
          <a:lstStyle/>
          <a:p>
            <a:r>
              <a:rPr lang="en-US" dirty="0" smtClean="0"/>
              <a:t>#2 - Phishing</a:t>
            </a:r>
            <a:endParaRPr lang="en-US" dirty="0"/>
          </a:p>
        </p:txBody>
      </p:sp>
    </p:spTree>
    <p:extLst>
      <p:ext uri="{BB962C8B-B14F-4D97-AF65-F5344CB8AC3E}">
        <p14:creationId xmlns:p14="http://schemas.microsoft.com/office/powerpoint/2010/main" val="31772080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additive="base">
                                        <p:cTn id="14"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 calcmode="lin" valueType="num">
                                      <p:cBhvr additive="base">
                                        <p:cTn id="20"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 calcmode="lin" valueType="num">
                                      <p:cBhvr additive="base">
                                        <p:cTn id="26"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additive="base">
                                        <p:cTn id="32"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Setup a Good – Disconnected (Offsite Preferred) Backup</a:t>
            </a:r>
          </a:p>
          <a:p>
            <a:r>
              <a:rPr lang="en-US" dirty="0" smtClean="0"/>
              <a:t>Patch Management System – No just “auto updates”</a:t>
            </a:r>
          </a:p>
          <a:p>
            <a:r>
              <a:rPr lang="en-US" dirty="0" smtClean="0"/>
              <a:t>Good Behavioral Based Anti-Virus / Anti-Malware</a:t>
            </a:r>
          </a:p>
        </p:txBody>
      </p:sp>
      <p:sp>
        <p:nvSpPr>
          <p:cNvPr id="3" name="Title 2"/>
          <p:cNvSpPr>
            <a:spLocks noGrp="1"/>
          </p:cNvSpPr>
          <p:nvPr>
            <p:ph type="title"/>
          </p:nvPr>
        </p:nvSpPr>
        <p:spPr/>
        <p:txBody>
          <a:bodyPr/>
          <a:lstStyle/>
          <a:p>
            <a:r>
              <a:rPr lang="en-US" dirty="0" smtClean="0"/>
              <a:t>Biggest Risk Factors</a:t>
            </a:r>
            <a:endParaRPr lang="en-US" dirty="0"/>
          </a:p>
        </p:txBody>
      </p:sp>
      <p:sp>
        <p:nvSpPr>
          <p:cNvPr id="4" name="Text Placeholder 3"/>
          <p:cNvSpPr>
            <a:spLocks noGrp="1"/>
          </p:cNvSpPr>
          <p:nvPr>
            <p:ph type="body" sz="quarter" idx="13"/>
          </p:nvPr>
        </p:nvSpPr>
        <p:spPr/>
        <p:txBody>
          <a:bodyPr/>
          <a:lstStyle/>
          <a:p>
            <a:r>
              <a:rPr lang="en-US" dirty="0" smtClean="0"/>
              <a:t>#3 - </a:t>
            </a:r>
            <a:r>
              <a:rPr lang="en-US" dirty="0" err="1" smtClean="0"/>
              <a:t>RansomWare</a:t>
            </a:r>
            <a:endParaRPr lang="en-US" dirty="0"/>
          </a:p>
        </p:txBody>
      </p:sp>
    </p:spTree>
    <p:extLst>
      <p:ext uri="{BB962C8B-B14F-4D97-AF65-F5344CB8AC3E}">
        <p14:creationId xmlns:p14="http://schemas.microsoft.com/office/powerpoint/2010/main" val="184764556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additive="base">
                                        <p:cTn id="14"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 calcmode="lin" valueType="num">
                                      <p:cBhvr additive="base">
                                        <p:cTn id="20"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 calcmode="lin" valueType="num">
                                      <p:cBhvr additive="base">
                                        <p:cTn id="26"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Savings Not Worth the Risk</a:t>
            </a:r>
          </a:p>
          <a:p>
            <a:r>
              <a:rPr lang="en-US" dirty="0" smtClean="0"/>
              <a:t>Find a Trusted Partner that Specializes in IT for Healthcare</a:t>
            </a:r>
          </a:p>
          <a:p>
            <a:r>
              <a:rPr lang="en-US" dirty="0" smtClean="0"/>
              <a:t>Don’t hire a company that Sells Hardware</a:t>
            </a:r>
          </a:p>
          <a:p>
            <a:r>
              <a:rPr lang="en-US" dirty="0" smtClean="0"/>
              <a:t>Never let the company doing your IT provide you with your Risk Assessment – “Grading  their own Homework”</a:t>
            </a:r>
          </a:p>
        </p:txBody>
      </p:sp>
      <p:sp>
        <p:nvSpPr>
          <p:cNvPr id="3" name="Title 2"/>
          <p:cNvSpPr>
            <a:spLocks noGrp="1"/>
          </p:cNvSpPr>
          <p:nvPr>
            <p:ph type="title"/>
          </p:nvPr>
        </p:nvSpPr>
        <p:spPr/>
        <p:txBody>
          <a:bodyPr/>
          <a:lstStyle/>
          <a:p>
            <a:r>
              <a:rPr lang="en-US" dirty="0" smtClean="0"/>
              <a:t>Biggest Risk Factors</a:t>
            </a:r>
            <a:endParaRPr lang="en-US" dirty="0"/>
          </a:p>
        </p:txBody>
      </p:sp>
      <p:sp>
        <p:nvSpPr>
          <p:cNvPr id="4" name="Text Placeholder 3"/>
          <p:cNvSpPr>
            <a:spLocks noGrp="1"/>
          </p:cNvSpPr>
          <p:nvPr>
            <p:ph type="body" sz="quarter" idx="13"/>
          </p:nvPr>
        </p:nvSpPr>
        <p:spPr/>
        <p:txBody>
          <a:bodyPr/>
          <a:lstStyle/>
          <a:p>
            <a:r>
              <a:rPr lang="en-US" dirty="0" smtClean="0"/>
              <a:t>#4 – The Doctors Nephew</a:t>
            </a:r>
            <a:endParaRPr lang="en-US" dirty="0"/>
          </a:p>
        </p:txBody>
      </p:sp>
    </p:spTree>
    <p:extLst>
      <p:ext uri="{BB962C8B-B14F-4D97-AF65-F5344CB8AC3E}">
        <p14:creationId xmlns:p14="http://schemas.microsoft.com/office/powerpoint/2010/main" val="266289447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additive="base">
                                        <p:cTn id="14"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 calcmode="lin" valueType="num">
                                      <p:cBhvr additive="base">
                                        <p:cTn id="20"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 calcmode="lin" valueType="num">
                                      <p:cBhvr additive="base">
                                        <p:cTn id="26"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additive="base">
                                        <p:cTn id="32"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HIPAA – No PHI can be accessed from a device that is running on an unsupported Manufacturer system</a:t>
            </a:r>
          </a:p>
          <a:p>
            <a:r>
              <a:rPr lang="en-US" dirty="0" smtClean="0"/>
              <a:t>Must Replace / Upgrade by Jan 2020</a:t>
            </a:r>
          </a:p>
          <a:p>
            <a:r>
              <a:rPr lang="en-US" dirty="0" smtClean="0"/>
              <a:t>BTW…. HOME Edition?</a:t>
            </a:r>
            <a:endParaRPr lang="en-US" dirty="0"/>
          </a:p>
        </p:txBody>
      </p:sp>
      <p:sp>
        <p:nvSpPr>
          <p:cNvPr id="3" name="Title 2"/>
          <p:cNvSpPr>
            <a:spLocks noGrp="1"/>
          </p:cNvSpPr>
          <p:nvPr>
            <p:ph type="title"/>
          </p:nvPr>
        </p:nvSpPr>
        <p:spPr/>
        <p:txBody>
          <a:bodyPr/>
          <a:lstStyle/>
          <a:p>
            <a:r>
              <a:rPr lang="en-US" dirty="0" smtClean="0"/>
              <a:t>Bonus Info…</a:t>
            </a:r>
            <a:endParaRPr lang="en-US" dirty="0"/>
          </a:p>
        </p:txBody>
      </p:sp>
      <p:sp>
        <p:nvSpPr>
          <p:cNvPr id="4" name="Text Placeholder 3"/>
          <p:cNvSpPr>
            <a:spLocks noGrp="1"/>
          </p:cNvSpPr>
          <p:nvPr>
            <p:ph type="body" sz="quarter" idx="13"/>
          </p:nvPr>
        </p:nvSpPr>
        <p:spPr/>
        <p:txBody>
          <a:bodyPr/>
          <a:lstStyle/>
          <a:p>
            <a:r>
              <a:rPr lang="en-US" dirty="0" smtClean="0"/>
              <a:t>End of Life – Windows 7 / Server 2008	</a:t>
            </a:r>
            <a:endParaRPr lang="en-US" dirty="0"/>
          </a:p>
        </p:txBody>
      </p:sp>
    </p:spTree>
    <p:extLst>
      <p:ext uri="{BB962C8B-B14F-4D97-AF65-F5344CB8AC3E}">
        <p14:creationId xmlns:p14="http://schemas.microsoft.com/office/powerpoint/2010/main" val="999217994"/>
      </p:ext>
    </p:extLst>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0" indent="0" algn="ctr">
              <a:buNone/>
            </a:pPr>
            <a:r>
              <a:rPr lang="en-US" dirty="0" smtClean="0"/>
              <a:t>Questions?</a:t>
            </a:r>
            <a:endParaRPr lang="en-US" dirty="0"/>
          </a:p>
        </p:txBody>
      </p:sp>
      <p:sp>
        <p:nvSpPr>
          <p:cNvPr id="3" name="Title 2"/>
          <p:cNvSpPr>
            <a:spLocks noGrp="1"/>
          </p:cNvSpPr>
          <p:nvPr>
            <p:ph type="title"/>
          </p:nvPr>
        </p:nvSpPr>
        <p:spPr/>
        <p:txBody>
          <a:bodyPr/>
          <a:lstStyle/>
          <a:p>
            <a:pPr algn="ctr"/>
            <a:endParaRPr lang="en-US" dirty="0"/>
          </a:p>
        </p:txBody>
      </p:sp>
      <p:sp>
        <p:nvSpPr>
          <p:cNvPr id="4" name="Text Placeholder 3"/>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3820016963"/>
      </p:ext>
    </p:extLst>
  </p:cSld>
  <p:clrMapOvr>
    <a:masterClrMapping/>
  </p:clrMapOvr>
  <p:transition spd="med"/>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itle 1"/>
          <p:cNvSpPr txBox="1">
            <a:spLocks noGrp="1"/>
          </p:cNvSpPr>
          <p:nvPr>
            <p:ph type="title"/>
          </p:nvPr>
        </p:nvSpPr>
        <p:spPr>
          <a:xfrm>
            <a:off x="549274" y="2403475"/>
            <a:ext cx="8056565" cy="1087984"/>
          </a:xfrm>
          <a:prstGeom prst="rect">
            <a:avLst/>
          </a:prstGeom>
        </p:spPr>
        <p:txBody>
          <a:bodyPr/>
          <a:lstStyle/>
          <a:p>
            <a:pPr defTabSz="576072">
              <a:defRPr sz="2583"/>
            </a:pPr>
            <a:r>
              <a:t>THANK YOU</a:t>
            </a:r>
            <a:br/>
            <a:r>
              <a:t/>
            </a:r>
            <a:br/>
            <a:endParaRPr/>
          </a:p>
        </p:txBody>
      </p:sp>
      <p:sp>
        <p:nvSpPr>
          <p:cNvPr id="114" name="Text Placeholder 2"/>
          <p:cNvSpPr txBox="1">
            <a:spLocks noGrp="1"/>
          </p:cNvSpPr>
          <p:nvPr>
            <p:ph type="body" sz="quarter" idx="1"/>
          </p:nvPr>
        </p:nvSpPr>
        <p:spPr>
          <a:xfrm>
            <a:off x="549274" y="5807075"/>
            <a:ext cx="8056565" cy="557213"/>
          </a:xfrm>
          <a:prstGeom prst="rect">
            <a:avLst/>
          </a:prstGeom>
        </p:spPr>
        <p:txBody>
          <a:bodyPr/>
          <a:lstStyle/>
          <a:p>
            <a:pPr algn="l"/>
            <a:r>
              <a:t>877-226-9478    </a:t>
            </a:r>
            <a:r>
              <a:rPr>
                <a:solidFill>
                  <a:schemeClr val="accent1"/>
                </a:solidFill>
              </a:rPr>
              <a:t>|</a:t>
            </a:r>
            <a:r>
              <a:t>    </a:t>
            </a:r>
            <a:r>
              <a:rPr>
                <a:solidFill>
                  <a:srgbClr val="808080"/>
                </a:solidFill>
              </a:rPr>
              <a:t>mysolutionsteam.com</a:t>
            </a:r>
          </a:p>
        </p:txBody>
      </p:sp>
      <p:sp>
        <p:nvSpPr>
          <p:cNvPr id="115" name="Chad Prince…"/>
          <p:cNvSpPr txBox="1"/>
          <p:nvPr/>
        </p:nvSpPr>
        <p:spPr>
          <a:xfrm>
            <a:off x="3068704" y="3291769"/>
            <a:ext cx="3006590" cy="9848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defRPr sz="2200">
                <a:solidFill>
                  <a:schemeClr val="accent1">
                    <a:lumOff val="-8509"/>
                  </a:schemeClr>
                </a:solidFill>
              </a:defRPr>
            </a:pPr>
            <a:r>
              <a:rPr lang="en-US" dirty="0" smtClean="0"/>
              <a:t>Todd Gooden</a:t>
            </a:r>
            <a:endParaRPr dirty="0"/>
          </a:p>
          <a:p>
            <a:pPr algn="ctr">
              <a:defRPr>
                <a:solidFill>
                  <a:schemeClr val="accent1">
                    <a:lumOff val="-8509"/>
                  </a:schemeClr>
                </a:solidFill>
              </a:defRPr>
            </a:pPr>
            <a:r>
              <a:rPr dirty="0"/>
              <a:t>Direct: </a:t>
            </a:r>
            <a:r>
              <a:rPr lang="en-US" dirty="0" smtClean="0"/>
              <a:t>601-933-1118</a:t>
            </a:r>
          </a:p>
          <a:p>
            <a:pPr algn="ctr"/>
            <a:r>
              <a:rPr lang="en-US" u="sng" dirty="0" smtClean="0">
                <a:solidFill>
                  <a:srgbClr val="7030A0"/>
                </a:solidFill>
                <a:uFill>
                  <a:solidFill>
                    <a:srgbClr val="7030A0"/>
                  </a:solidFill>
                </a:uFill>
                <a:hlinkClick r:id="rId3"/>
              </a:rPr>
              <a:t>todd</a:t>
            </a:r>
            <a:r>
              <a:rPr u="sng" dirty="0" smtClean="0">
                <a:solidFill>
                  <a:srgbClr val="7030A0"/>
                </a:solidFill>
                <a:uFill>
                  <a:solidFill>
                    <a:srgbClr val="7030A0"/>
                  </a:solidFill>
                </a:uFill>
                <a:hlinkClick r:id="rId3"/>
              </a:rPr>
              <a:t>@mysolutionsteam.com</a:t>
            </a:r>
            <a:endParaRPr u="sng" dirty="0">
              <a:solidFill>
                <a:srgbClr val="7030A0"/>
              </a:solidFill>
              <a:uFill>
                <a:solidFill>
                  <a:srgbClr val="7030A0"/>
                </a:solidFill>
              </a:uFill>
              <a:hlinkClick r:id="rId3"/>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iterate>
                                    <p:tmAbs val="0"/>
                                  </p:iterate>
                                  <p:childTnLst>
                                    <p:set>
                                      <p:cBhvr>
                                        <p:cTn id="6" fill="hold"/>
                                        <p:tgtEl>
                                          <p:spTgt spid="114"/>
                                        </p:tgtEl>
                                        <p:attrNameLst>
                                          <p:attrName>style.visibility</p:attrName>
                                        </p:attrNameLst>
                                      </p:cBhvr>
                                      <p:to>
                                        <p:strVal val="visible"/>
                                      </p:to>
                                    </p:set>
                                    <p:anim calcmode="lin" valueType="num">
                                      <p:cBhvr>
                                        <p:cTn id="7" dur="500" fill="hold"/>
                                        <p:tgtEl>
                                          <p:spTgt spid="114"/>
                                        </p:tgtEl>
                                        <p:attrNameLst>
                                          <p:attrName>ppt_x</p:attrName>
                                        </p:attrNameLst>
                                      </p:cBhvr>
                                      <p:tavLst>
                                        <p:tav tm="0">
                                          <p:val>
                                            <p:strVal val="#ppt_x"/>
                                          </p:val>
                                        </p:tav>
                                        <p:tav tm="100000">
                                          <p:val>
                                            <p:strVal val="#ppt_x"/>
                                          </p:val>
                                        </p:tav>
                                      </p:tavLst>
                                    </p:anim>
                                    <p:anim calcmode="lin" valueType="num">
                                      <p:cBhvr>
                                        <p:cTn id="8"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1" animBg="1" advAuto="0"/>
    </p:bldLst>
  </p:timing>
</p:sld>
</file>

<file path=ppt/theme/theme1.xml><?xml version="1.0" encoding="utf-8"?>
<a:theme xmlns:a="http://schemas.openxmlformats.org/drawingml/2006/main" name="MySolutionsTeam_Template">
  <a:themeElements>
    <a:clrScheme name="MySolutionsTeam_Template">
      <a:dk1>
        <a:srgbClr val="000000"/>
      </a:dk1>
      <a:lt1>
        <a:srgbClr val="FFFFFF"/>
      </a:lt1>
      <a:dk2>
        <a:srgbClr val="A7A7A7"/>
      </a:dk2>
      <a:lt2>
        <a:srgbClr val="535353"/>
      </a:lt2>
      <a:accent1>
        <a:srgbClr val="2E86AB"/>
      </a:accent1>
      <a:accent2>
        <a:srgbClr val="244A58"/>
      </a:accent2>
      <a:accent3>
        <a:srgbClr val="E2751D"/>
      </a:accent3>
      <a:accent4>
        <a:srgbClr val="FFB400"/>
      </a:accent4>
      <a:accent5>
        <a:srgbClr val="7EB606"/>
      </a:accent5>
      <a:accent6>
        <a:srgbClr val="C00000"/>
      </a:accent6>
      <a:hlink>
        <a:srgbClr val="0000FF"/>
      </a:hlink>
      <a:folHlink>
        <a:srgbClr val="FF00FF"/>
      </a:folHlink>
    </a:clrScheme>
    <a:fontScheme name="MySolutionsTeam_Template">
      <a:majorFont>
        <a:latin typeface="Calibri"/>
        <a:ea typeface="Calibri"/>
        <a:cs typeface="Calibri"/>
      </a:majorFont>
      <a:minorFont>
        <a:latin typeface="Helvetica"/>
        <a:ea typeface="Helvetica"/>
        <a:cs typeface="Helvetica"/>
      </a:minorFont>
    </a:fontScheme>
    <a:fmtScheme name="MySolutionsTeam_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0000"/>
              </a:srgbClr>
            </a:outerShdw>
          </a:effectLst>
        </a:effectStyle>
        <a:effectStyle>
          <a:effectLst>
            <a:outerShdw blurRad="63500" dist="25400" dir="5400000" rotWithShape="0">
              <a:srgbClr val="000000">
                <a:alpha val="4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63500" dist="25400" dir="5400000" rotWithShape="0">
            <a:srgbClr val="000000">
              <a:alpha val="40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MySolutionsTeam_Template">
  <a:themeElements>
    <a:clrScheme name="MySolutionsTeam_Template">
      <a:dk1>
        <a:srgbClr val="000000"/>
      </a:dk1>
      <a:lt1>
        <a:srgbClr val="FFFFFF"/>
      </a:lt1>
      <a:dk2>
        <a:srgbClr val="A7A7A7"/>
      </a:dk2>
      <a:lt2>
        <a:srgbClr val="535353"/>
      </a:lt2>
      <a:accent1>
        <a:srgbClr val="2E86AB"/>
      </a:accent1>
      <a:accent2>
        <a:srgbClr val="244A58"/>
      </a:accent2>
      <a:accent3>
        <a:srgbClr val="E2751D"/>
      </a:accent3>
      <a:accent4>
        <a:srgbClr val="FFB400"/>
      </a:accent4>
      <a:accent5>
        <a:srgbClr val="7EB606"/>
      </a:accent5>
      <a:accent6>
        <a:srgbClr val="C00000"/>
      </a:accent6>
      <a:hlink>
        <a:srgbClr val="0000FF"/>
      </a:hlink>
      <a:folHlink>
        <a:srgbClr val="FF00FF"/>
      </a:folHlink>
    </a:clrScheme>
    <a:fontScheme name="MySolutionsTeam_Template">
      <a:majorFont>
        <a:latin typeface="Calibri"/>
        <a:ea typeface="Calibri"/>
        <a:cs typeface="Calibri"/>
      </a:majorFont>
      <a:minorFont>
        <a:latin typeface="Helvetica"/>
        <a:ea typeface="Helvetica"/>
        <a:cs typeface="Helvetica"/>
      </a:minorFont>
    </a:fontScheme>
    <a:fmtScheme name="MySolutionsTeam_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0000"/>
              </a:srgbClr>
            </a:outerShdw>
          </a:effectLst>
        </a:effectStyle>
        <a:effectStyle>
          <a:effectLst>
            <a:outerShdw blurRad="63500" dist="25400" dir="5400000" rotWithShape="0">
              <a:srgbClr val="000000">
                <a:alpha val="4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63500" dist="25400" dir="5400000" rotWithShape="0">
            <a:srgbClr val="000000">
              <a:alpha val="40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358</TotalTime>
  <Words>2903</Words>
  <Application>Microsoft Office PowerPoint</Application>
  <PresentationFormat>On-screen Show (4:3)</PresentationFormat>
  <Paragraphs>383</Paragraphs>
  <Slides>46</Slides>
  <Notes>46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Helvetica</vt:lpstr>
      <vt:lpstr>News Gothic MT</vt:lpstr>
      <vt:lpstr>MySolutionsTeam_Template</vt:lpstr>
      <vt:lpstr>Keeping your Clinic’s  IT Secure</vt:lpstr>
      <vt:lpstr>OVERVIEW</vt:lpstr>
      <vt:lpstr>PowerPoint Presentation</vt:lpstr>
      <vt:lpstr>PowerPoint Presentation</vt:lpstr>
      <vt:lpstr>PowerPoint Presentation</vt:lpstr>
      <vt:lpstr>Biggest Risk Factors</vt:lpstr>
      <vt:lpstr>PowerPoint Presentation</vt:lpstr>
      <vt:lpstr>PowerPoint Presentation</vt:lpstr>
      <vt:lpstr>PowerPoint Presentation</vt:lpstr>
      <vt:lpstr>Biggest Risk Factors</vt:lpstr>
      <vt:lpstr>PowerPoint Presentation</vt:lpstr>
      <vt:lpstr>PowerPoint Presentation</vt:lpstr>
      <vt:lpstr>PowerPoint Presentation</vt:lpstr>
      <vt:lpstr>PowerPoint Presentation</vt:lpstr>
      <vt:lpstr>Biggest Risk Factors</vt:lpstr>
      <vt:lpstr>PowerPoint Presentation</vt:lpstr>
      <vt:lpstr>Biggest Risk Factors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UMMC – Laptop Stolen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Biggest Risk Factors</vt:lpstr>
      <vt:lpstr>Biggest Risk Factors</vt:lpstr>
      <vt:lpstr>Biggest Risk Factors</vt:lpstr>
      <vt:lpstr>Biggest Risk Factors</vt:lpstr>
      <vt:lpstr>Biggest Risk Factors</vt:lpstr>
      <vt:lpstr>Bonus Info…</vt:lpstr>
      <vt:lpstr>PowerPoint Presentation</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Comprehensive IT solution</dc:title>
  <dc:creator>Todd</dc:creator>
  <cp:lastModifiedBy>Todd</cp:lastModifiedBy>
  <cp:revision>33</cp:revision>
  <cp:lastPrinted>2019-05-03T15:40:06Z</cp:lastPrinted>
  <dcterms:modified xsi:type="dcterms:W3CDTF">2019-05-03T16:08:52Z</dcterms:modified>
</cp:coreProperties>
</file>