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256" r:id="rId5"/>
    <p:sldId id="340" r:id="rId6"/>
    <p:sldId id="342" r:id="rId7"/>
    <p:sldId id="346" r:id="rId8"/>
    <p:sldId id="328" r:id="rId9"/>
    <p:sldId id="329" r:id="rId10"/>
    <p:sldId id="330" r:id="rId11"/>
    <p:sldId id="331" r:id="rId12"/>
    <p:sldId id="338" r:id="rId13"/>
    <p:sldId id="351" r:id="rId14"/>
    <p:sldId id="301" r:id="rId15"/>
    <p:sldId id="293" r:id="rId16"/>
    <p:sldId id="289" r:id="rId17"/>
    <p:sldId id="347" r:id="rId18"/>
    <p:sldId id="354" r:id="rId19"/>
    <p:sldId id="324" r:id="rId20"/>
    <p:sldId id="28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52"/>
    <a:srgbClr val="A4D6CF"/>
    <a:srgbClr val="00AE9C"/>
    <a:srgbClr val="20656F"/>
    <a:srgbClr val="3B8B67"/>
    <a:srgbClr val="00FDEE"/>
    <a:srgbClr val="6FAC43"/>
    <a:srgbClr val="429344"/>
    <a:srgbClr val="4FAB84"/>
    <a:srgbClr val="F1AA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16"/>
    <p:restoredTop sz="67413" autoAdjust="0"/>
  </p:normalViewPr>
  <p:slideViewPr>
    <p:cSldViewPr snapToGrid="0" snapToObjects="1">
      <p:cViewPr varScale="1">
        <p:scale>
          <a:sx n="77" d="100"/>
          <a:sy n="77" d="100"/>
        </p:scale>
        <p:origin x="1518" y="84"/>
      </p:cViewPr>
      <p:guideLst>
        <p:guide orient="horz" pos="2160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8AE04-05FC-1F47-935A-48631497AFB3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13874B-D97E-A045-AB24-BE25AFC88E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762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3874B-D97E-A045-AB24-BE25AFC88E3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02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3874B-D97E-A045-AB24-BE25AFC88E3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12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3874B-D97E-A045-AB24-BE25AFC88E3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3874B-D97E-A045-AB24-BE25AFC88E3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083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3874B-D97E-A045-AB24-BE25AFC88E3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830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ctr" anchorCtr="0">
            <a:noAutofit/>
          </a:bodyPr>
          <a:lstStyle/>
          <a:p>
            <a:endParaRPr dirty="0"/>
          </a:p>
        </p:txBody>
      </p:sp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065888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ctr" anchorCtr="0">
            <a:noAutofit/>
          </a:bodyPr>
          <a:lstStyle/>
          <a:p>
            <a:endParaRPr dirty="0"/>
          </a:p>
        </p:txBody>
      </p:sp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86775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ctr" anchorCtr="0">
            <a:noAutofit/>
          </a:bodyPr>
          <a:lstStyle/>
          <a:p>
            <a:endParaRPr dirty="0"/>
          </a:p>
        </p:txBody>
      </p:sp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524576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ctr" anchorCtr="0">
            <a:noAutofit/>
          </a:bodyPr>
          <a:lstStyle/>
          <a:p>
            <a:endParaRPr dirty="0"/>
          </a:p>
        </p:txBody>
      </p:sp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458848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3874B-D97E-A045-AB24-BE25AFC88E3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895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3874B-D97E-A045-AB24-BE25AFC88E3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32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31774">
              <a:buFont typeface="Arial" panose="020B0604020202020204" pitchFamily="34" charset="0"/>
              <a:buNone/>
              <a:defRPr/>
            </a:pPr>
            <a:endParaRPr lang="en-US" dirty="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3874B-D97E-A045-AB24-BE25AFC88E3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1016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31774"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3874B-D97E-A045-AB24-BE25AFC88E3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563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3874B-D97E-A045-AB24-BE25AFC88E3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1376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3874B-D97E-A045-AB24-BE25AFC88E3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432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ctr" anchorCtr="0">
            <a:noAutofit/>
          </a:bodyPr>
          <a:lstStyle/>
          <a:p>
            <a:endParaRPr dirty="0"/>
          </a:p>
        </p:txBody>
      </p:sp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6421458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3874B-D97E-A045-AB24-BE25AFC88E3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83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ts val="2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677C-3E2C-314A-8D09-919357B1C8AE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5CD26-FF69-3C42-A6EF-47CAC58D32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301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813"/>
            <a:ext cx="10515600" cy="132556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677C-3E2C-314A-8D09-919357B1C8AE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5CD26-FF69-3C42-A6EF-47CAC58D32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588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677C-3E2C-314A-8D09-919357B1C8AE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5CD26-FF69-3C42-A6EF-47CAC58D32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024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677C-3E2C-314A-8D09-919357B1C8AE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5CD26-FF69-3C42-A6EF-47CAC58D32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770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677C-3E2C-314A-8D09-919357B1C8AE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5CD26-FF69-3C42-A6EF-47CAC58D32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49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677C-3E2C-314A-8D09-919357B1C8AE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5CD26-FF69-3C42-A6EF-47CAC58D32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5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677C-3E2C-314A-8D09-919357B1C8AE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5CD26-FF69-3C42-A6EF-47CAC58D32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35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677C-3E2C-314A-8D09-919357B1C8AE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5CD26-FF69-3C42-A6EF-47CAC58D32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9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677C-3E2C-314A-8D09-919357B1C8AE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5CD26-FF69-3C42-A6EF-47CAC58D32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09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677C-3E2C-314A-8D09-919357B1C8AE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5CD26-FF69-3C42-A6EF-47CAC58D32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75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677C-3E2C-314A-8D09-919357B1C8AE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5CD26-FF69-3C42-A6EF-47CAC58D32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95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F677C-3E2C-314A-8D09-919357B1C8AE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5CD26-FF69-3C42-A6EF-47CAC58D32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476983"/>
            <a:ext cx="12192000" cy="2318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hlinkClick r:id="" action="ppaction://noaction"/>
          </p:cNvPr>
          <p:cNvSpPr/>
          <p:nvPr userDrawn="1"/>
        </p:nvSpPr>
        <p:spPr>
          <a:xfrm>
            <a:off x="11644109" y="6410016"/>
            <a:ext cx="365760" cy="36576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ntarell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1632000" y="6439008"/>
            <a:ext cx="404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7D10B99-50A5-42FC-B027-72C59AB43D26}" type="slidenum">
              <a:rPr lang="en-US" sz="1400" smtClean="0">
                <a:solidFill>
                  <a:schemeClr val="bg1">
                    <a:lumMod val="75000"/>
                  </a:schemeClr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pPr algn="ctr"/>
              <a:t>‹#›</a:t>
            </a:fld>
            <a:endParaRPr lang="en-US" sz="1400" dirty="0">
              <a:solidFill>
                <a:schemeClr val="bg1">
                  <a:lumMod val="75000"/>
                </a:schemeClr>
              </a:solidFill>
              <a:latin typeface="Franklin Gothic Book" charset="0"/>
              <a:ea typeface="Franklin Gothic Book" charset="0"/>
              <a:cs typeface="Franklin Gothic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636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>
              <a:lumMod val="75000"/>
            </a:schemeClr>
          </a:solidFill>
          <a:latin typeface="Franklin Gothic Medium Cond" charset="0"/>
          <a:ea typeface="Franklin Gothic Medium Cond" charset="0"/>
          <a:cs typeface="Franklin Gothic Medium Cond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3200" b="0" i="0" kern="1200">
          <a:solidFill>
            <a:schemeClr val="tx1">
              <a:lumMod val="75000"/>
              <a:lumOff val="25000"/>
            </a:schemeClr>
          </a:solidFill>
          <a:latin typeface="Franklin Gothic Medium Cond" charset="0"/>
          <a:ea typeface="Franklin Gothic Medium Cond" charset="0"/>
          <a:cs typeface="Franklin Gothic Medium Cond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b="0" i="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200" b="0" i="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b="0" i="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usac.org/rhc/telecommunications/outreach/webinar.aspx" TargetMode="External"/><Relationship Id="rId3" Type="http://schemas.openxmlformats.org/officeDocument/2006/relationships/hyperlink" Target="https://www.fcc.gov/encyclopedia/universal-service" TargetMode="External"/><Relationship Id="rId7" Type="http://schemas.openxmlformats.org/officeDocument/2006/relationships/hyperlink" Target="http://www.usac.org/_res/documents/about/pdf/annual-reports/usac-annual-report-2015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sac.org/rhc/telecommunications/tools/Rural/search/search.asp" TargetMode="External"/><Relationship Id="rId5" Type="http://schemas.openxmlformats.org/officeDocument/2006/relationships/hyperlink" Target="http://www.usac.org/RHC/" TargetMode="External"/><Relationship Id="rId4" Type="http://schemas.openxmlformats.org/officeDocument/2006/relationships/hyperlink" Target="https://www.fcc.gov/encyclopedia/rural-health-care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hyperlink" Target="http://www.telequality.com/" TargetMode="External"/><Relationship Id="rId10" Type="http://schemas.openxmlformats.org/officeDocument/2006/relationships/image" Target="../media/image18.png"/><Relationship Id="rId4" Type="http://schemas.openxmlformats.org/officeDocument/2006/relationships/hyperlink" Target="mailto:Rhc-assist@usac.org" TargetMode="External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40228" y="1407629"/>
            <a:ext cx="11451772" cy="3733304"/>
          </a:xfrm>
          <a:prstGeom prst="rect">
            <a:avLst/>
          </a:prstGeom>
          <a:solidFill>
            <a:srgbClr val="2065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699" b="17746"/>
          <a:stretch/>
        </p:blipFill>
        <p:spPr>
          <a:xfrm>
            <a:off x="740228" y="1407627"/>
            <a:ext cx="12192000" cy="35750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2797" y="2310267"/>
            <a:ext cx="10385926" cy="3258614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Telehealth </a:t>
            </a:r>
            <a:r>
              <a:rPr lang="en-US">
                <a:solidFill>
                  <a:schemeClr val="bg1"/>
                </a:solidFill>
              </a:rPr>
              <a:t>Networks and The </a:t>
            </a:r>
            <a:r>
              <a:rPr lang="en-US" dirty="0">
                <a:solidFill>
                  <a:schemeClr val="bg1"/>
                </a:solidFill>
              </a:rPr>
              <a:t>USF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6757" y="3570928"/>
            <a:ext cx="9144000" cy="1655762"/>
          </a:xfrm>
        </p:spPr>
        <p:txBody>
          <a:bodyPr/>
          <a:lstStyle/>
          <a:p>
            <a:pPr>
              <a:lnSpc>
                <a:spcPts val="1600"/>
              </a:lnSpc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Presented by:</a:t>
            </a:r>
          </a:p>
          <a:p>
            <a:pPr>
              <a:lnSpc>
                <a:spcPts val="1600"/>
              </a:lnSpc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Natalie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Verette</a:t>
            </a:r>
            <a:r>
              <a:rPr lang="mr-IN" dirty="0">
                <a:solidFill>
                  <a:schemeClr val="bg1">
                    <a:lumMod val="95000"/>
                  </a:schemeClr>
                </a:solidFill>
              </a:rPr>
              <a:t>–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Director of Sales</a:t>
            </a:r>
          </a:p>
          <a:p>
            <a:pPr>
              <a:lnSpc>
                <a:spcPts val="1600"/>
              </a:lnSpc>
            </a:pP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TeleQuality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Communications  </a:t>
            </a:r>
          </a:p>
          <a:p>
            <a:pPr>
              <a:lnSpc>
                <a:spcPts val="1600"/>
              </a:lnSpc>
            </a:pP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" y="3096679"/>
            <a:ext cx="8503920" cy="182880"/>
          </a:xfrm>
          <a:prstGeom prst="rect">
            <a:avLst/>
          </a:prstGeom>
          <a:solidFill>
            <a:srgbClr val="A4D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4982633"/>
            <a:ext cx="12192000" cy="189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6476983"/>
            <a:ext cx="12192000" cy="2318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4634" y="5322965"/>
            <a:ext cx="1025988" cy="97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433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369698"/>
            <a:ext cx="12192000" cy="4883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9715" y="243400"/>
            <a:ext cx="11650377" cy="6340207"/>
          </a:xfrm>
          <a:prstGeom prst="rect">
            <a:avLst/>
          </a:prstGeom>
          <a:solidFill>
            <a:srgbClr val="2065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220" y="268475"/>
            <a:ext cx="11619206" cy="6340207"/>
          </a:xfrm>
          <a:prstGeom prst="rect">
            <a:avLst/>
          </a:prstGeom>
        </p:spPr>
      </p:pic>
      <p:sp>
        <p:nvSpPr>
          <p:cNvPr id="7" name="Shape 128"/>
          <p:cNvSpPr txBox="1">
            <a:spLocks/>
          </p:cNvSpPr>
          <p:nvPr/>
        </p:nvSpPr>
        <p:spPr>
          <a:xfrm>
            <a:off x="838200" y="1981862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None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None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l">
              <a:lnSpc>
                <a:spcPct val="80000"/>
              </a:lnSpc>
              <a:spcBef>
                <a:spcPts val="1200"/>
              </a:spcBef>
              <a:buSzPct val="100000"/>
            </a:pPr>
            <a:r>
              <a:rPr lang="en-US" dirty="0">
                <a:solidFill>
                  <a:schemeClr val="bg1"/>
                </a:solidFill>
                <a:sym typeface="Source Sans Pro"/>
              </a:rPr>
              <a:t>•    The Telehealth Framework</a:t>
            </a:r>
          </a:p>
          <a:p>
            <a:pPr lvl="1" algn="l">
              <a:lnSpc>
                <a:spcPct val="80000"/>
              </a:lnSpc>
              <a:spcBef>
                <a:spcPts val="1200"/>
              </a:spcBef>
              <a:buSzPct val="100000"/>
            </a:pPr>
            <a:r>
              <a:rPr lang="en-US" dirty="0">
                <a:solidFill>
                  <a:schemeClr val="bg1"/>
                </a:solidFill>
                <a:sym typeface="Source Sans Pro"/>
              </a:rPr>
              <a:t>•    The Universal Service Fund and the </a:t>
            </a:r>
            <a:r>
              <a:rPr lang="en-US" b="1" dirty="0">
                <a:solidFill>
                  <a:schemeClr val="bg1"/>
                </a:solidFill>
                <a:sym typeface="Source Sans Pro"/>
              </a:rPr>
              <a:t>Rural Health Care Program</a:t>
            </a:r>
            <a:r>
              <a:rPr lang="en-US" dirty="0">
                <a:solidFill>
                  <a:schemeClr val="bg1"/>
                </a:solidFill>
                <a:sym typeface="Source Sans Pro"/>
              </a:rPr>
              <a:t>:</a:t>
            </a:r>
            <a:endParaRPr lang="en-US" sz="2000" dirty="0">
              <a:solidFill>
                <a:schemeClr val="bg1"/>
              </a:solidFill>
              <a:sym typeface="Source Sans Pro"/>
            </a:endParaRPr>
          </a:p>
          <a:p>
            <a:pPr marL="1257300" lvl="2" indent="-342900" algn="l">
              <a:lnSpc>
                <a:spcPct val="80000"/>
              </a:lnSpc>
              <a:spcBef>
                <a:spcPts val="1200"/>
              </a:spcBef>
              <a:buSzPct val="100000"/>
              <a:buFontTx/>
              <a:buChar char="-"/>
            </a:pPr>
            <a:r>
              <a:rPr lang="en-US" sz="2000" dirty="0">
                <a:solidFill>
                  <a:schemeClr val="bg1"/>
                </a:solidFill>
                <a:sym typeface="Source Sans Pro"/>
              </a:rPr>
              <a:t>How this funding could impact your organization</a:t>
            </a:r>
          </a:p>
          <a:p>
            <a:pPr marL="1257300" lvl="2" indent="-342900" algn="l">
              <a:lnSpc>
                <a:spcPct val="80000"/>
              </a:lnSpc>
              <a:spcBef>
                <a:spcPts val="1200"/>
              </a:spcBef>
              <a:buSzPct val="100000"/>
              <a:buFontTx/>
              <a:buChar char="-"/>
            </a:pPr>
            <a:r>
              <a:rPr lang="en-US" sz="2000" dirty="0">
                <a:solidFill>
                  <a:schemeClr val="bg1"/>
                </a:solidFill>
                <a:sym typeface="Source Sans Pro"/>
              </a:rPr>
              <a:t>How this program has changed in recent years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03037" y="-665715"/>
            <a:ext cx="3312913" cy="3258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Today Topics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6354" y="1375601"/>
            <a:ext cx="3749040" cy="137160"/>
          </a:xfrm>
          <a:prstGeom prst="rect">
            <a:avLst/>
          </a:prstGeom>
          <a:solidFill>
            <a:srgbClr val="A4D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836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7661" y="1755374"/>
            <a:ext cx="10828533" cy="29439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Since 1999,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</a:rPr>
              <a:t>TeleQuality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Communications assisted healthcare organizations with </a:t>
            </a:r>
            <a:br>
              <a:rPr lang="en-US" sz="2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high-quality Internet access, data networking, communication solutions, and a high-touch customer service experience.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In 2018, we joined forces with Education Networks of America, a leading provider of transformative technology solutions to education and library communities, to bring critical connectivity and communication services to America’s community anchor institutions</a:t>
            </a:r>
            <a:r>
              <a:rPr lang="en-US" sz="2800" dirty="0"/>
              <a:t>.</a:t>
            </a:r>
          </a:p>
        </p:txBody>
      </p:sp>
      <p:sp>
        <p:nvSpPr>
          <p:cNvPr id="44" name="Rectangle 43"/>
          <p:cNvSpPr/>
          <p:nvPr/>
        </p:nvSpPr>
        <p:spPr>
          <a:xfrm>
            <a:off x="0" y="1375601"/>
            <a:ext cx="8321040" cy="138406"/>
          </a:xfrm>
          <a:prstGeom prst="rect">
            <a:avLst/>
          </a:prstGeom>
          <a:solidFill>
            <a:srgbClr val="A4D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38200" y="46818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</a:lstStyle>
          <a:p>
            <a:r>
              <a:rPr lang="en-US" dirty="0" err="1">
                <a:solidFill>
                  <a:schemeClr val="tx1">
                    <a:lumMod val="50000"/>
                  </a:schemeClr>
                </a:solidFill>
              </a:rPr>
              <a:t>TeleQuality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Communications &amp; ENA</a:t>
            </a:r>
            <a:br>
              <a:rPr lang="en-US" dirty="0">
                <a:solidFill>
                  <a:schemeClr val="tx1">
                    <a:lumMod val="50000"/>
                  </a:schemeClr>
                </a:solidFill>
              </a:rPr>
            </a:b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444" y="5044005"/>
            <a:ext cx="1923388" cy="11575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4619" y="5023287"/>
            <a:ext cx="1265644" cy="119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1E79FF2-3842-6348-8B4E-83BCC02A7E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5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614994"/>
            <a:ext cx="12206878" cy="81379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EDAD48-F9E8-8E44-8924-739FAC82A78F}"/>
              </a:ext>
            </a:extLst>
          </p:cNvPr>
          <p:cNvSpPr/>
          <p:nvPr/>
        </p:nvSpPr>
        <p:spPr>
          <a:xfrm>
            <a:off x="-64736" y="-382995"/>
            <a:ext cx="12271613" cy="7703618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  <a:alpha val="95000"/>
                </a:schemeClr>
              </a:gs>
              <a:gs pos="100000">
                <a:schemeClr val="bg1">
                  <a:alpha val="7000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39669F-8CA3-FA4D-9C2B-F59530C7B00C}"/>
              </a:ext>
            </a:extLst>
          </p:cNvPr>
          <p:cNvSpPr/>
          <p:nvPr/>
        </p:nvSpPr>
        <p:spPr>
          <a:xfrm>
            <a:off x="-1" y="3096679"/>
            <a:ext cx="6583680" cy="182880"/>
          </a:xfrm>
          <a:prstGeom prst="rect">
            <a:avLst/>
          </a:prstGeom>
          <a:solidFill>
            <a:srgbClr val="A4D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34773-1DE2-9A4E-8A95-98AA9B5E0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8507" y="2311519"/>
            <a:ext cx="9144000" cy="991752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The Telehealth Framework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8A065A2-3206-354E-A6B8-AE23B77053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8507" y="3468814"/>
            <a:ext cx="5645054" cy="16557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The three vital components to successfully care for long distance patients</a:t>
            </a:r>
          </a:p>
        </p:txBody>
      </p:sp>
    </p:spTree>
    <p:extLst>
      <p:ext uri="{BB962C8B-B14F-4D97-AF65-F5344CB8AC3E}">
        <p14:creationId xmlns:p14="http://schemas.microsoft.com/office/powerpoint/2010/main" val="3832516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58151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Three Vital Components</a:t>
            </a:r>
            <a:br>
              <a:rPr lang="en-US" dirty="0">
                <a:solidFill>
                  <a:schemeClr val="tx1">
                    <a:lumMod val="50000"/>
                  </a:schemeClr>
                </a:solidFill>
              </a:rPr>
            </a:b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" y="6260491"/>
            <a:ext cx="12192000" cy="761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1375601"/>
            <a:ext cx="5943600" cy="137160"/>
          </a:xfrm>
          <a:prstGeom prst="rect">
            <a:avLst/>
          </a:prstGeom>
          <a:solidFill>
            <a:srgbClr val="A4D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78979" y="1825625"/>
            <a:ext cx="585196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Telecom Services Infrastructure</a:t>
            </a:r>
          </a:p>
          <a:p>
            <a:pPr lvl="1">
              <a:buClr>
                <a:schemeClr val="tx1">
                  <a:lumMod val="50000"/>
                </a:schemeClr>
              </a:buClr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Telecom services specs</a:t>
            </a:r>
          </a:p>
          <a:p>
            <a:pPr lvl="1">
              <a:buClr>
                <a:schemeClr val="tx1">
                  <a:lumMod val="50000"/>
                </a:schemeClr>
              </a:buClr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Uniquely designed networks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IT &amp; Medical Tools</a:t>
            </a:r>
          </a:p>
          <a:p>
            <a:pPr lvl="1">
              <a:buClr>
                <a:schemeClr val="tx1">
                  <a:lumMod val="50000"/>
                </a:schemeClr>
              </a:buClr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Manage, monitor, support &amp; secure</a:t>
            </a:r>
          </a:p>
          <a:p>
            <a:pPr lvl="1">
              <a:buClr>
                <a:schemeClr val="tx1">
                  <a:lumMod val="50000"/>
                </a:schemeClr>
              </a:buClr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Equipment</a:t>
            </a:r>
          </a:p>
          <a:p>
            <a:pPr lvl="1">
              <a:buClr>
                <a:schemeClr val="tx1">
                  <a:lumMod val="50000"/>
                </a:schemeClr>
              </a:buClr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Interoperability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Clinical Services</a:t>
            </a:r>
          </a:p>
          <a:p>
            <a:pPr lvl="1">
              <a:buClr>
                <a:schemeClr val="tx1">
                  <a:lumMod val="50000"/>
                </a:schemeClr>
              </a:buClr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The “health” in telehealth</a:t>
            </a:r>
          </a:p>
        </p:txBody>
      </p:sp>
      <p:sp>
        <p:nvSpPr>
          <p:cNvPr id="6" name="Oval 5"/>
          <p:cNvSpPr/>
          <p:nvPr/>
        </p:nvSpPr>
        <p:spPr>
          <a:xfrm>
            <a:off x="838200" y="1807078"/>
            <a:ext cx="609600" cy="609600"/>
          </a:xfrm>
          <a:prstGeom prst="ellipse">
            <a:avLst/>
          </a:prstGeom>
          <a:solidFill>
            <a:srgbClr val="2065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dirty="0">
                <a:solidFill>
                  <a:schemeClr val="bg1"/>
                </a:solidFill>
                <a:latin typeface="Franklin Gothic Medium Cond" charset="0"/>
                <a:ea typeface="Franklin Gothic Medium Cond" charset="0"/>
                <a:cs typeface="Franklin Gothic Medium Cond" charset="0"/>
              </a:rPr>
              <a:t>1</a:t>
            </a:r>
          </a:p>
        </p:txBody>
      </p:sp>
      <p:sp>
        <p:nvSpPr>
          <p:cNvPr id="7" name="Oval 6"/>
          <p:cNvSpPr/>
          <p:nvPr/>
        </p:nvSpPr>
        <p:spPr>
          <a:xfrm>
            <a:off x="838200" y="3141484"/>
            <a:ext cx="609600" cy="609600"/>
          </a:xfrm>
          <a:prstGeom prst="ellipse">
            <a:avLst/>
          </a:prstGeom>
          <a:solidFill>
            <a:srgbClr val="2065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dirty="0">
                <a:solidFill>
                  <a:schemeClr val="bg1"/>
                </a:solidFill>
                <a:latin typeface="Franklin Gothic Medium Cond" charset="0"/>
                <a:ea typeface="Franklin Gothic Medium Cond" charset="0"/>
                <a:cs typeface="Franklin Gothic Medium Cond" charset="0"/>
              </a:rPr>
              <a:t>2</a:t>
            </a:r>
          </a:p>
        </p:txBody>
      </p:sp>
      <p:sp>
        <p:nvSpPr>
          <p:cNvPr id="8" name="Oval 7"/>
          <p:cNvSpPr/>
          <p:nvPr/>
        </p:nvSpPr>
        <p:spPr>
          <a:xfrm>
            <a:off x="838200" y="4746974"/>
            <a:ext cx="609600" cy="609600"/>
          </a:xfrm>
          <a:prstGeom prst="ellipse">
            <a:avLst/>
          </a:prstGeom>
          <a:solidFill>
            <a:srgbClr val="2065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>
                <a:solidFill>
                  <a:schemeClr val="bg1"/>
                </a:solidFill>
                <a:latin typeface="Franklin Gothic Medium Cond" charset="0"/>
                <a:ea typeface="Franklin Gothic Medium Cond" charset="0"/>
                <a:cs typeface="Franklin Gothic Medium Cond" charset="0"/>
              </a:rPr>
              <a:t>3</a:t>
            </a:r>
            <a:endParaRPr lang="en-US" sz="2800" dirty="0">
              <a:solidFill>
                <a:schemeClr val="bg1"/>
              </a:solidFill>
              <a:latin typeface="Franklin Gothic Medium Cond" charset="0"/>
              <a:ea typeface="Franklin Gothic Medium Cond" charset="0"/>
              <a:cs typeface="Franklin Gothic Medium Cond" charset="0"/>
            </a:endParaRPr>
          </a:p>
        </p:txBody>
      </p:sp>
      <p:sp>
        <p:nvSpPr>
          <p:cNvPr id="11" name="Shape 143"/>
          <p:cNvSpPr txBox="1"/>
          <p:nvPr/>
        </p:nvSpPr>
        <p:spPr>
          <a:xfrm>
            <a:off x="312955" y="6488667"/>
            <a:ext cx="12053978" cy="2769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en-US" sz="1200" dirty="0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Image:   c  2018 </a:t>
            </a:r>
            <a:r>
              <a:rPr lang="en-US" sz="1200" dirty="0" err="1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TeleQuality</a:t>
            </a:r>
            <a:r>
              <a:rPr lang="en-US" sz="1200" dirty="0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 Communications</a:t>
            </a:r>
            <a:endParaRPr lang="en-US" sz="1200" b="0" i="0" u="none" strike="noStrike" cap="none" baseline="0" dirty="0">
              <a:solidFill>
                <a:srgbClr val="12654C"/>
              </a:solidFill>
              <a:latin typeface="Arial" charset="0"/>
              <a:ea typeface="Arial" charset="0"/>
              <a:cs typeface="Arial" charset="0"/>
              <a:sym typeface="Calibri"/>
            </a:endParaRPr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950648" y="6554230"/>
            <a:ext cx="155448" cy="155448"/>
          </a:xfrm>
          <a:prstGeom prst="ellipse">
            <a:avLst/>
          </a:prstGeom>
          <a:noFill/>
          <a:ln w="12700">
            <a:solidFill>
              <a:srgbClr val="126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2654C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3653" y="465781"/>
            <a:ext cx="3552353" cy="61289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766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 txBox="1">
            <a:spLocks/>
          </p:cNvSpPr>
          <p:nvPr/>
        </p:nvSpPr>
        <p:spPr>
          <a:xfrm>
            <a:off x="668199" y="1882030"/>
            <a:ext cx="6869423" cy="4483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marR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Source Sans Pro"/>
                <a:ea typeface="Arial"/>
                <a:cs typeface="Arial"/>
                <a:sym typeface="Arial"/>
                <a:rtl val="0"/>
              </a:defRPr>
            </a:lvl1pPr>
            <a:lvl2pPr marL="685800" marR="0" indent="-76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1143000" marR="0" indent="-101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6002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20574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5146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9718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4290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8862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   </a:t>
            </a:r>
            <a:r>
              <a:rPr lang="en-US" altLang="en-US" sz="2000" b="1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Minimum required speeds- 10 Mbps</a:t>
            </a:r>
          </a:p>
          <a:p>
            <a:pPr>
              <a:lnSpc>
                <a:spcPct val="150000"/>
              </a:lnSpc>
            </a:pP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  </a:t>
            </a:r>
            <a:r>
              <a:rPr lang="en-US" altLang="en-US" sz="2000" b="1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Uniquely designed networks for rural markets</a:t>
            </a:r>
          </a:p>
          <a:p>
            <a:pPr marL="177800" indent="0">
              <a:lnSpc>
                <a:spcPct val="150000"/>
              </a:lnSpc>
              <a:buNone/>
            </a:pP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       - Ethernet over copper (</a:t>
            </a:r>
            <a:r>
              <a:rPr lang="en-US" altLang="en-US" sz="2000" dirty="0" err="1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EoC</a:t>
            </a: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)</a:t>
            </a:r>
          </a:p>
          <a:p>
            <a:pPr marL="177800" indent="0">
              <a:lnSpc>
                <a:spcPct val="150000"/>
              </a:lnSpc>
              <a:buNone/>
            </a:pP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       - Redundant networks over different routes/channels</a:t>
            </a:r>
          </a:p>
          <a:p>
            <a:pPr marL="177800" indent="0">
              <a:lnSpc>
                <a:spcPct val="150000"/>
              </a:lnSpc>
              <a:buNone/>
            </a:pP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       - Creative designs to maximize funding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1" y="6248743"/>
            <a:ext cx="12192000" cy="761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427368" y="5438274"/>
            <a:ext cx="1652337" cy="918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hape 143"/>
          <p:cNvSpPr txBox="1"/>
          <p:nvPr/>
        </p:nvSpPr>
        <p:spPr>
          <a:xfrm>
            <a:off x="312955" y="6488667"/>
            <a:ext cx="12053978" cy="2769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en-US" sz="1200" dirty="0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Image:   c  2018 </a:t>
            </a:r>
            <a:r>
              <a:rPr lang="en-US" sz="1200" dirty="0" err="1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TeleQuality</a:t>
            </a:r>
            <a:r>
              <a:rPr lang="en-US" sz="1200" dirty="0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 Communications</a:t>
            </a:r>
            <a:endParaRPr lang="en-US" sz="1200" b="0" i="0" u="none" strike="noStrike" cap="none" baseline="0" dirty="0">
              <a:solidFill>
                <a:srgbClr val="12654C"/>
              </a:solidFill>
              <a:latin typeface="Arial" charset="0"/>
              <a:ea typeface="Arial" charset="0"/>
              <a:cs typeface="Arial" charset="0"/>
              <a:sym typeface="Calibri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50648" y="6554230"/>
            <a:ext cx="155448" cy="155448"/>
          </a:xfrm>
          <a:prstGeom prst="ellipse">
            <a:avLst/>
          </a:prstGeom>
          <a:noFill/>
          <a:ln w="12700">
            <a:solidFill>
              <a:srgbClr val="126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2654C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199" y="58151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Telecom Services Infrastructure</a:t>
            </a:r>
            <a:br>
              <a:rPr lang="en-US" dirty="0">
                <a:solidFill>
                  <a:schemeClr val="tx1">
                    <a:lumMod val="50000"/>
                  </a:schemeClr>
                </a:solidFill>
              </a:rPr>
            </a:b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1" y="1375600"/>
            <a:ext cx="7697165" cy="143103"/>
          </a:xfrm>
          <a:prstGeom prst="rect">
            <a:avLst/>
          </a:prstGeom>
          <a:solidFill>
            <a:srgbClr val="A4D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3112" y="2435568"/>
            <a:ext cx="5182695" cy="938942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86019898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1" y="6248743"/>
            <a:ext cx="12192000" cy="761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427368" y="5438274"/>
            <a:ext cx="1652337" cy="918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hape 143"/>
          <p:cNvSpPr txBox="1"/>
          <p:nvPr/>
        </p:nvSpPr>
        <p:spPr>
          <a:xfrm>
            <a:off x="330179" y="6494605"/>
            <a:ext cx="12053978" cy="2769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en-US" sz="1200" dirty="0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Image:   c  2018 </a:t>
            </a:r>
            <a:r>
              <a:rPr lang="en-US" sz="1200" dirty="0" err="1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TeleQuality</a:t>
            </a:r>
            <a:r>
              <a:rPr lang="en-US" sz="1200" dirty="0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 Communications</a:t>
            </a:r>
            <a:endParaRPr lang="en-US" sz="1200" b="0" i="0" u="none" strike="noStrike" cap="none" baseline="0" dirty="0">
              <a:solidFill>
                <a:srgbClr val="12654C"/>
              </a:solidFill>
              <a:latin typeface="Arial" charset="0"/>
              <a:ea typeface="Arial" charset="0"/>
              <a:cs typeface="Arial" charset="0"/>
              <a:sym typeface="Calibri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73954" y="6560168"/>
            <a:ext cx="155448" cy="155448"/>
          </a:xfrm>
          <a:prstGeom prst="ellipse">
            <a:avLst/>
          </a:prstGeom>
          <a:noFill/>
          <a:ln w="12700">
            <a:solidFill>
              <a:srgbClr val="126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Elbow Connector 17"/>
          <p:cNvCxnSpPr/>
          <p:nvPr/>
        </p:nvCxnSpPr>
        <p:spPr>
          <a:xfrm rot="16200000" flipH="1">
            <a:off x="5946241" y="4470600"/>
            <a:ext cx="742522" cy="373555"/>
          </a:xfrm>
          <a:prstGeom prst="bentConnector3">
            <a:avLst/>
          </a:prstGeom>
          <a:ln w="1905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riangle 20"/>
          <p:cNvSpPr/>
          <p:nvPr/>
        </p:nvSpPr>
        <p:spPr>
          <a:xfrm flipV="1">
            <a:off x="6474121" y="5028639"/>
            <a:ext cx="60318" cy="60392"/>
          </a:xfrm>
          <a:prstGeom prst="triangle">
            <a:avLst/>
          </a:prstGeom>
          <a:solidFill>
            <a:schemeClr val="tx1"/>
          </a:solidFill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199" y="58151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Example: Unique Network Design</a:t>
            </a:r>
            <a:br>
              <a:rPr lang="en-US" dirty="0">
                <a:solidFill>
                  <a:schemeClr val="tx1">
                    <a:lumMod val="50000"/>
                  </a:schemeClr>
                </a:solidFill>
              </a:rPr>
            </a:b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1" y="1375601"/>
            <a:ext cx="8079130" cy="140684"/>
          </a:xfrm>
          <a:prstGeom prst="rect">
            <a:avLst/>
          </a:prstGeom>
          <a:solidFill>
            <a:srgbClr val="A4D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144626" y="1944955"/>
            <a:ext cx="5949046" cy="4076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918981"/>
      </p:ext>
    </p:extLst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096343"/>
            <a:ext cx="12192000" cy="761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68199" y="1882030"/>
            <a:ext cx="4859390" cy="45291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marR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Source Sans Pro"/>
                <a:ea typeface="Arial"/>
                <a:cs typeface="Arial"/>
                <a:sym typeface="Arial"/>
                <a:rtl val="0"/>
              </a:defRPr>
            </a:lvl1pPr>
            <a:lvl2pPr marL="685800" marR="0" indent="-76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1143000" marR="0" indent="-101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6002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20574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5146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9718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4290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8862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495300" indent="-342900">
              <a:lnSpc>
                <a:spcPct val="150000"/>
              </a:lnSpc>
            </a:pPr>
            <a:r>
              <a:rPr lang="en-US" altLang="en-US" sz="2000" b="1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IT Tools</a:t>
            </a:r>
          </a:p>
          <a:p>
            <a:pPr marL="177800" indent="0">
              <a:lnSpc>
                <a:spcPct val="150000"/>
              </a:lnSpc>
              <a:buNone/>
            </a:pP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       - Manage</a:t>
            </a:r>
          </a:p>
          <a:p>
            <a:pPr marL="177800" indent="0">
              <a:lnSpc>
                <a:spcPct val="150000"/>
              </a:lnSpc>
              <a:buNone/>
            </a:pP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       - Monitor</a:t>
            </a:r>
          </a:p>
          <a:p>
            <a:pPr marL="177800" indent="0">
              <a:lnSpc>
                <a:spcPct val="150000"/>
              </a:lnSpc>
              <a:buNone/>
            </a:pP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       - Support</a:t>
            </a:r>
          </a:p>
          <a:p>
            <a:pPr marL="177800" indent="0">
              <a:lnSpc>
                <a:spcPct val="150000"/>
              </a:lnSpc>
              <a:buNone/>
            </a:pP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       - Secure</a:t>
            </a:r>
          </a:p>
          <a:p>
            <a:pPr marL="495300" indent="-342900">
              <a:lnSpc>
                <a:spcPct val="150000"/>
              </a:lnSpc>
            </a:pPr>
            <a:r>
              <a:rPr lang="en-US" altLang="en-US" sz="2000" b="1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Medical Tools</a:t>
            </a:r>
          </a:p>
          <a:p>
            <a:pPr marL="177800" indent="0">
              <a:lnSpc>
                <a:spcPct val="150000"/>
              </a:lnSpc>
              <a:buNone/>
            </a:pP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       - Equipment and plans </a:t>
            </a:r>
          </a:p>
          <a:p>
            <a:pPr marL="177800" indent="0">
              <a:lnSpc>
                <a:spcPct val="150000"/>
              </a:lnSpc>
              <a:buNone/>
            </a:pP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       - Interoperability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-1" y="6270144"/>
            <a:ext cx="12192000" cy="761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hape 143"/>
          <p:cNvSpPr txBox="1"/>
          <p:nvPr/>
        </p:nvSpPr>
        <p:spPr>
          <a:xfrm>
            <a:off x="312955" y="6488667"/>
            <a:ext cx="12053978" cy="2769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en-US" sz="1200" dirty="0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Image:   c  2018 </a:t>
            </a:r>
            <a:r>
              <a:rPr lang="en-US" sz="1200" dirty="0" err="1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TeleQuality</a:t>
            </a:r>
            <a:r>
              <a:rPr lang="en-US" sz="1200" dirty="0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 Communications</a:t>
            </a:r>
            <a:endParaRPr lang="en-US" sz="1200" b="0" i="0" u="none" strike="noStrike" cap="none" baseline="0" dirty="0">
              <a:solidFill>
                <a:srgbClr val="12654C"/>
              </a:solidFill>
              <a:latin typeface="Arial" charset="0"/>
              <a:ea typeface="Arial" charset="0"/>
              <a:cs typeface="Arial" charset="0"/>
              <a:sym typeface="Calibri"/>
            </a:endParaRPr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950648" y="6554230"/>
            <a:ext cx="155448" cy="155448"/>
          </a:xfrm>
          <a:prstGeom prst="ellipse">
            <a:avLst/>
          </a:prstGeom>
          <a:noFill/>
          <a:ln w="12700">
            <a:solidFill>
              <a:srgbClr val="126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199" y="58151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IT and Medical Tools</a:t>
            </a:r>
            <a:br>
              <a:rPr lang="en-US" dirty="0">
                <a:solidFill>
                  <a:schemeClr val="tx1">
                    <a:lumMod val="50000"/>
                  </a:schemeClr>
                </a:solidFill>
              </a:rPr>
            </a:b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2361236" y="1375600"/>
            <a:ext cx="7697165" cy="143103"/>
          </a:xfrm>
          <a:prstGeom prst="rect">
            <a:avLst/>
          </a:prstGeom>
          <a:solidFill>
            <a:srgbClr val="A4D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9944" y="-1590456"/>
            <a:ext cx="5182695" cy="9395666"/>
          </a:xfrm>
          <a:prstGeom prst="rect">
            <a:avLst/>
          </a:prstGeom>
          <a:effectLst/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1104" y="-1590456"/>
            <a:ext cx="5182695" cy="939566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86138137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1" y="6248743"/>
            <a:ext cx="12192000" cy="761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48838" y="1882030"/>
            <a:ext cx="4835270" cy="4283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marR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Source Sans Pro"/>
                <a:ea typeface="Arial"/>
                <a:cs typeface="Arial"/>
                <a:sym typeface="Arial"/>
                <a:rtl val="0"/>
              </a:defRPr>
            </a:lvl1pPr>
            <a:lvl2pPr marL="685800" marR="0" indent="-76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1143000" marR="0" indent="-101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6002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20574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5146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9718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4290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886200" marR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342900" indent="-342900">
              <a:lnSpc>
                <a:spcPct val="150000"/>
              </a:lnSpc>
            </a:pPr>
            <a:r>
              <a:rPr lang="en-US" altLang="en-US" sz="2000" b="1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Telehealth services provided by:</a:t>
            </a:r>
          </a:p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      - Radiologists</a:t>
            </a:r>
          </a:p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      - Cardiologists</a:t>
            </a:r>
          </a:p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      - Skilled healthcare workers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en-US" sz="2000" b="1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Workflow patterns </a:t>
            </a:r>
          </a:p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      - Learning to incorporate technology</a:t>
            </a:r>
          </a:p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         into exams &amp; processes </a:t>
            </a:r>
          </a:p>
          <a:p>
            <a:pPr marL="0" indent="0">
              <a:lnSpc>
                <a:spcPct val="150000"/>
              </a:lnSpc>
              <a:buFont typeface="Arial" charset="0"/>
              <a:buNone/>
            </a:pP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Shape 143"/>
          <p:cNvSpPr txBox="1"/>
          <p:nvPr/>
        </p:nvSpPr>
        <p:spPr>
          <a:xfrm>
            <a:off x="312955" y="6488667"/>
            <a:ext cx="12053978" cy="2769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en-US" sz="1200" dirty="0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Image:   c  2018 </a:t>
            </a:r>
            <a:r>
              <a:rPr lang="en-US" sz="1200" dirty="0" err="1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TeleQuality</a:t>
            </a:r>
            <a:r>
              <a:rPr lang="en-US" sz="1200" dirty="0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 Communications</a:t>
            </a:r>
            <a:endParaRPr lang="en-US" sz="1200" b="0" i="0" u="none" strike="noStrike" cap="none" baseline="0" dirty="0">
              <a:solidFill>
                <a:srgbClr val="12654C"/>
              </a:solidFill>
              <a:latin typeface="Arial" charset="0"/>
              <a:ea typeface="Arial" charset="0"/>
              <a:cs typeface="Arial" charset="0"/>
              <a:sym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427368" y="5438274"/>
            <a:ext cx="1652337" cy="918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956140" y="6560168"/>
            <a:ext cx="155448" cy="155448"/>
          </a:xfrm>
          <a:prstGeom prst="ellipse">
            <a:avLst/>
          </a:prstGeom>
          <a:noFill/>
          <a:ln w="12700">
            <a:solidFill>
              <a:srgbClr val="126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838199" y="58151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</a:lstStyle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Clinical Services </a:t>
            </a:r>
            <a:br>
              <a:rPr lang="en-US" dirty="0">
                <a:solidFill>
                  <a:schemeClr val="tx1">
                    <a:lumMod val="50000"/>
                  </a:schemeClr>
                </a:solidFill>
              </a:rPr>
            </a:b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4378251" y="1375601"/>
            <a:ext cx="8996550" cy="140684"/>
          </a:xfrm>
          <a:prstGeom prst="rect">
            <a:avLst/>
          </a:prstGeom>
          <a:solidFill>
            <a:srgbClr val="A4D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7085" y="-2542888"/>
            <a:ext cx="4962076" cy="89897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20622499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924B3B-CBF4-A947-9A3A-0A1ABB2F42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9" y="-1057702"/>
            <a:ext cx="11935201" cy="79157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E9D255-A576-294C-B920-82622D2C160B}"/>
              </a:ext>
            </a:extLst>
          </p:cNvPr>
          <p:cNvSpPr/>
          <p:nvPr/>
        </p:nvSpPr>
        <p:spPr>
          <a:xfrm>
            <a:off x="-64736" y="-382995"/>
            <a:ext cx="12271613" cy="7703618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  <a:alpha val="95000"/>
                </a:schemeClr>
              </a:gs>
              <a:gs pos="100000">
                <a:schemeClr val="bg1">
                  <a:alpha val="7000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39669F-8CA3-FA4D-9C2B-F59530C7B00C}"/>
              </a:ext>
            </a:extLst>
          </p:cNvPr>
          <p:cNvSpPr/>
          <p:nvPr/>
        </p:nvSpPr>
        <p:spPr>
          <a:xfrm>
            <a:off x="-64736" y="3120391"/>
            <a:ext cx="6766560" cy="182880"/>
          </a:xfrm>
          <a:prstGeom prst="rect">
            <a:avLst/>
          </a:prstGeom>
          <a:solidFill>
            <a:srgbClr val="A4D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34773-1DE2-9A4E-8A95-98AA9B5E0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8507" y="2311519"/>
            <a:ext cx="9144000" cy="991752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The USF &amp; RHC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0F71D-1661-F14E-B598-C3FEB91FAC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8506" y="3468814"/>
            <a:ext cx="5700006" cy="16557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Understanding The Universal Service Fund and the Rural Health Care Program</a:t>
            </a:r>
          </a:p>
        </p:txBody>
      </p:sp>
    </p:spTree>
    <p:extLst>
      <p:ext uri="{BB962C8B-B14F-4D97-AF65-F5344CB8AC3E}">
        <p14:creationId xmlns:p14="http://schemas.microsoft.com/office/powerpoint/2010/main" val="1916998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1519641" y="1884403"/>
            <a:ext cx="9558355" cy="36928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3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Clr>
                <a:schemeClr val="dk1"/>
              </a:buClr>
              <a:buSzPct val="100000"/>
              <a:buNone/>
            </a:pP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Franklin Gothic Medium Cond" panose="020B0606030402020204" pitchFamily="34" charset="0"/>
                <a:cs typeface="Arial" panose="020B0604020202020204" pitchFamily="34" charset="0"/>
                <a:sym typeface="Source Sans Pro"/>
              </a:rPr>
              <a:t>The Universal Service Fund and the Rural Healthcare Program can be confusing for new-timers. We are here to educate.</a:t>
            </a:r>
          </a:p>
          <a:p>
            <a:pPr marL="0" indent="0">
              <a:spcBef>
                <a:spcPts val="1200"/>
              </a:spcBef>
              <a:buClr>
                <a:schemeClr val="dk1"/>
              </a:buClr>
              <a:buSzPct val="100000"/>
              <a:buNone/>
            </a:pPr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buClr>
                <a:schemeClr val="dk1"/>
              </a:buClr>
              <a:buSzPct val="100000"/>
              <a:buNone/>
            </a:pP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Franklin Gothic Medium Cond" panose="020B0606030402020204" pitchFamily="34" charset="0"/>
                <a:ea typeface="Arial" charset="0"/>
                <a:cs typeface="Arial" panose="020B0604020202020204" pitchFamily="34" charset="0"/>
              </a:rPr>
              <a:t>TeleQuality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Franklin Gothic Medium Cond" panose="020B0606030402020204" pitchFamily="34" charset="0"/>
                <a:ea typeface="Arial" charset="0"/>
                <a:cs typeface="Arial" panose="020B0604020202020204" pitchFamily="34" charset="0"/>
              </a:rPr>
              <a:t> Communications and its parent company, ENA: </a:t>
            </a:r>
          </a:p>
          <a:p>
            <a:pPr lvl="1">
              <a:spcBef>
                <a:spcPts val="120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not affiliated with the Universal Service Administrative Company (USAC) </a:t>
            </a:r>
            <a:r>
              <a:rPr 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which collects and distributes the Universal Service Fund </a:t>
            </a:r>
          </a:p>
          <a:p>
            <a:pPr lvl="1"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not involved in any review or approval processes conducted by USAC</a:t>
            </a:r>
          </a:p>
          <a:p>
            <a:pPr lvl="1"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not involved in the filing process for individual healthcare providers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27479"/>
            <a:ext cx="10515600" cy="64576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Some Important Notes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CC6E83-3650-4A4D-872A-FFBA45E7E081}"/>
              </a:ext>
            </a:extLst>
          </p:cNvPr>
          <p:cNvSpPr/>
          <p:nvPr/>
        </p:nvSpPr>
        <p:spPr>
          <a:xfrm>
            <a:off x="0" y="1375600"/>
            <a:ext cx="5669280" cy="148155"/>
          </a:xfrm>
          <a:prstGeom prst="rect">
            <a:avLst/>
          </a:prstGeom>
          <a:solidFill>
            <a:srgbClr val="A4D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6F0CA38-D136-8B4C-8D53-D3CF6A6FDC5B}"/>
              </a:ext>
            </a:extLst>
          </p:cNvPr>
          <p:cNvGrpSpPr/>
          <p:nvPr/>
        </p:nvGrpSpPr>
        <p:grpSpPr>
          <a:xfrm>
            <a:off x="838200" y="1803697"/>
            <a:ext cx="548640" cy="548640"/>
            <a:chOff x="838200" y="1803697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3EF4F00-15E8-554A-BF5B-CA71BC7ABF38}"/>
                </a:ext>
              </a:extLst>
            </p:cNvPr>
            <p:cNvSpPr/>
            <p:nvPr/>
          </p:nvSpPr>
          <p:spPr>
            <a:xfrm>
              <a:off x="838200" y="1803697"/>
              <a:ext cx="548640" cy="548640"/>
            </a:xfrm>
            <a:prstGeom prst="ellipse">
              <a:avLst/>
            </a:prstGeom>
            <a:solidFill>
              <a:srgbClr val="20656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sz="2800" dirty="0">
                <a:solidFill>
                  <a:schemeClr val="bg1"/>
                </a:solidFill>
                <a:latin typeface="Franklin Gothic Medium Cond" charset="0"/>
                <a:ea typeface="Franklin Gothic Medium Cond" charset="0"/>
                <a:cs typeface="Franklin Gothic Medium Cond" charset="0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575E21F-FA3F-E941-8A4A-162F0AFA434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9640" y="1894610"/>
              <a:ext cx="365760" cy="366814"/>
            </a:xfrm>
            <a:custGeom>
              <a:avLst/>
              <a:gdLst>
                <a:gd name="T0" fmla="*/ 347 w 347"/>
                <a:gd name="T1" fmla="*/ 126 h 348"/>
                <a:gd name="T2" fmla="*/ 222 w 347"/>
                <a:gd name="T3" fmla="*/ 126 h 348"/>
                <a:gd name="T4" fmla="*/ 175 w 347"/>
                <a:gd name="T5" fmla="*/ 0 h 348"/>
                <a:gd name="T6" fmla="*/ 125 w 347"/>
                <a:gd name="T7" fmla="*/ 126 h 348"/>
                <a:gd name="T8" fmla="*/ 0 w 347"/>
                <a:gd name="T9" fmla="*/ 126 h 348"/>
                <a:gd name="T10" fmla="*/ 102 w 347"/>
                <a:gd name="T11" fmla="*/ 206 h 348"/>
                <a:gd name="T12" fmla="*/ 54 w 347"/>
                <a:gd name="T13" fmla="*/ 348 h 348"/>
                <a:gd name="T14" fmla="*/ 175 w 347"/>
                <a:gd name="T15" fmla="*/ 261 h 348"/>
                <a:gd name="T16" fmla="*/ 293 w 347"/>
                <a:gd name="T17" fmla="*/ 348 h 348"/>
                <a:gd name="T18" fmla="*/ 246 w 347"/>
                <a:gd name="T19" fmla="*/ 206 h 348"/>
                <a:gd name="T20" fmla="*/ 347 w 347"/>
                <a:gd name="T21" fmla="*/ 126 h 348"/>
                <a:gd name="T22" fmla="*/ 347 w 347"/>
                <a:gd name="T23" fmla="*/ 126 h 348"/>
                <a:gd name="T24" fmla="*/ 347 w 347"/>
                <a:gd name="T25" fmla="*/ 126 h 348"/>
                <a:gd name="T26" fmla="*/ 260 w 347"/>
                <a:gd name="T27" fmla="*/ 308 h 348"/>
                <a:gd name="T28" fmla="*/ 184 w 347"/>
                <a:gd name="T29" fmla="*/ 249 h 348"/>
                <a:gd name="T30" fmla="*/ 175 w 347"/>
                <a:gd name="T31" fmla="*/ 242 h 348"/>
                <a:gd name="T32" fmla="*/ 163 w 347"/>
                <a:gd name="T33" fmla="*/ 249 h 348"/>
                <a:gd name="T34" fmla="*/ 87 w 347"/>
                <a:gd name="T35" fmla="*/ 308 h 348"/>
                <a:gd name="T36" fmla="*/ 118 w 347"/>
                <a:gd name="T37" fmla="*/ 211 h 348"/>
                <a:gd name="T38" fmla="*/ 120 w 347"/>
                <a:gd name="T39" fmla="*/ 202 h 348"/>
                <a:gd name="T40" fmla="*/ 113 w 347"/>
                <a:gd name="T41" fmla="*/ 194 h 348"/>
                <a:gd name="T42" fmla="*/ 47 w 347"/>
                <a:gd name="T43" fmla="*/ 142 h 348"/>
                <a:gd name="T44" fmla="*/ 139 w 347"/>
                <a:gd name="T45" fmla="*/ 142 h 348"/>
                <a:gd name="T46" fmla="*/ 139 w 347"/>
                <a:gd name="T47" fmla="*/ 133 h 348"/>
                <a:gd name="T48" fmla="*/ 175 w 347"/>
                <a:gd name="T49" fmla="*/ 45 h 348"/>
                <a:gd name="T50" fmla="*/ 208 w 347"/>
                <a:gd name="T51" fmla="*/ 133 h 348"/>
                <a:gd name="T52" fmla="*/ 210 w 347"/>
                <a:gd name="T53" fmla="*/ 142 h 348"/>
                <a:gd name="T54" fmla="*/ 300 w 347"/>
                <a:gd name="T55" fmla="*/ 142 h 348"/>
                <a:gd name="T56" fmla="*/ 234 w 347"/>
                <a:gd name="T57" fmla="*/ 194 h 348"/>
                <a:gd name="T58" fmla="*/ 227 w 347"/>
                <a:gd name="T59" fmla="*/ 202 h 348"/>
                <a:gd name="T60" fmla="*/ 260 w 347"/>
                <a:gd name="T61" fmla="*/ 308 h 348"/>
                <a:gd name="T62" fmla="*/ 260 w 347"/>
                <a:gd name="T63" fmla="*/ 308 h 348"/>
                <a:gd name="T64" fmla="*/ 260 w 347"/>
                <a:gd name="T65" fmla="*/ 30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7" h="348">
                  <a:moveTo>
                    <a:pt x="347" y="126"/>
                  </a:moveTo>
                  <a:lnTo>
                    <a:pt x="222" y="126"/>
                  </a:lnTo>
                  <a:lnTo>
                    <a:pt x="175" y="0"/>
                  </a:lnTo>
                  <a:lnTo>
                    <a:pt x="125" y="126"/>
                  </a:lnTo>
                  <a:lnTo>
                    <a:pt x="0" y="126"/>
                  </a:lnTo>
                  <a:lnTo>
                    <a:pt x="102" y="206"/>
                  </a:lnTo>
                  <a:lnTo>
                    <a:pt x="54" y="348"/>
                  </a:lnTo>
                  <a:lnTo>
                    <a:pt x="175" y="261"/>
                  </a:lnTo>
                  <a:lnTo>
                    <a:pt x="293" y="348"/>
                  </a:lnTo>
                  <a:lnTo>
                    <a:pt x="246" y="206"/>
                  </a:lnTo>
                  <a:lnTo>
                    <a:pt x="347" y="126"/>
                  </a:lnTo>
                  <a:lnTo>
                    <a:pt x="347" y="126"/>
                  </a:lnTo>
                  <a:lnTo>
                    <a:pt x="347" y="126"/>
                  </a:lnTo>
                  <a:close/>
                  <a:moveTo>
                    <a:pt x="260" y="308"/>
                  </a:moveTo>
                  <a:lnTo>
                    <a:pt x="184" y="249"/>
                  </a:lnTo>
                  <a:lnTo>
                    <a:pt x="175" y="242"/>
                  </a:lnTo>
                  <a:lnTo>
                    <a:pt x="163" y="249"/>
                  </a:lnTo>
                  <a:lnTo>
                    <a:pt x="87" y="308"/>
                  </a:lnTo>
                  <a:lnTo>
                    <a:pt x="118" y="211"/>
                  </a:lnTo>
                  <a:lnTo>
                    <a:pt x="120" y="202"/>
                  </a:lnTo>
                  <a:lnTo>
                    <a:pt x="113" y="194"/>
                  </a:lnTo>
                  <a:lnTo>
                    <a:pt x="47" y="142"/>
                  </a:lnTo>
                  <a:lnTo>
                    <a:pt x="139" y="142"/>
                  </a:lnTo>
                  <a:lnTo>
                    <a:pt x="139" y="133"/>
                  </a:lnTo>
                  <a:lnTo>
                    <a:pt x="175" y="45"/>
                  </a:lnTo>
                  <a:lnTo>
                    <a:pt x="208" y="133"/>
                  </a:lnTo>
                  <a:lnTo>
                    <a:pt x="210" y="142"/>
                  </a:lnTo>
                  <a:lnTo>
                    <a:pt x="300" y="142"/>
                  </a:lnTo>
                  <a:lnTo>
                    <a:pt x="234" y="194"/>
                  </a:lnTo>
                  <a:lnTo>
                    <a:pt x="227" y="202"/>
                  </a:lnTo>
                  <a:lnTo>
                    <a:pt x="260" y="308"/>
                  </a:lnTo>
                  <a:lnTo>
                    <a:pt x="260" y="308"/>
                  </a:lnTo>
                  <a:lnTo>
                    <a:pt x="260" y="3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350">
                <a:solidFill>
                  <a:srgbClr val="262626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B8475CE-E5F6-7E4E-9DE3-2D9B8CE36826}"/>
              </a:ext>
            </a:extLst>
          </p:cNvPr>
          <p:cNvGrpSpPr/>
          <p:nvPr/>
        </p:nvGrpSpPr>
        <p:grpSpPr>
          <a:xfrm>
            <a:off x="838200" y="3293948"/>
            <a:ext cx="548640" cy="548640"/>
            <a:chOff x="838200" y="1803697"/>
            <a:chExt cx="548640" cy="5486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B43A8E1-2FE7-524A-BB36-DF2CB6D7B33C}"/>
                </a:ext>
              </a:extLst>
            </p:cNvPr>
            <p:cNvSpPr/>
            <p:nvPr/>
          </p:nvSpPr>
          <p:spPr>
            <a:xfrm>
              <a:off x="838200" y="1803697"/>
              <a:ext cx="548640" cy="548640"/>
            </a:xfrm>
            <a:prstGeom prst="ellipse">
              <a:avLst/>
            </a:prstGeom>
            <a:solidFill>
              <a:srgbClr val="20656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sz="2800" dirty="0">
                <a:solidFill>
                  <a:schemeClr val="bg1"/>
                </a:solidFill>
                <a:latin typeface="Franklin Gothic Medium Cond" charset="0"/>
                <a:ea typeface="Franklin Gothic Medium Cond" charset="0"/>
                <a:cs typeface="Franklin Gothic Medium Cond" charset="0"/>
              </a:endParaRPr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21F1CBA5-A034-6844-94E7-9B3823D7671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9640" y="1894610"/>
              <a:ext cx="365760" cy="366814"/>
            </a:xfrm>
            <a:custGeom>
              <a:avLst/>
              <a:gdLst>
                <a:gd name="T0" fmla="*/ 347 w 347"/>
                <a:gd name="T1" fmla="*/ 126 h 348"/>
                <a:gd name="T2" fmla="*/ 222 w 347"/>
                <a:gd name="T3" fmla="*/ 126 h 348"/>
                <a:gd name="T4" fmla="*/ 175 w 347"/>
                <a:gd name="T5" fmla="*/ 0 h 348"/>
                <a:gd name="T6" fmla="*/ 125 w 347"/>
                <a:gd name="T7" fmla="*/ 126 h 348"/>
                <a:gd name="T8" fmla="*/ 0 w 347"/>
                <a:gd name="T9" fmla="*/ 126 h 348"/>
                <a:gd name="T10" fmla="*/ 102 w 347"/>
                <a:gd name="T11" fmla="*/ 206 h 348"/>
                <a:gd name="T12" fmla="*/ 54 w 347"/>
                <a:gd name="T13" fmla="*/ 348 h 348"/>
                <a:gd name="T14" fmla="*/ 175 w 347"/>
                <a:gd name="T15" fmla="*/ 261 h 348"/>
                <a:gd name="T16" fmla="*/ 293 w 347"/>
                <a:gd name="T17" fmla="*/ 348 h 348"/>
                <a:gd name="T18" fmla="*/ 246 w 347"/>
                <a:gd name="T19" fmla="*/ 206 h 348"/>
                <a:gd name="T20" fmla="*/ 347 w 347"/>
                <a:gd name="T21" fmla="*/ 126 h 348"/>
                <a:gd name="T22" fmla="*/ 347 w 347"/>
                <a:gd name="T23" fmla="*/ 126 h 348"/>
                <a:gd name="T24" fmla="*/ 347 w 347"/>
                <a:gd name="T25" fmla="*/ 126 h 348"/>
                <a:gd name="T26" fmla="*/ 260 w 347"/>
                <a:gd name="T27" fmla="*/ 308 h 348"/>
                <a:gd name="T28" fmla="*/ 184 w 347"/>
                <a:gd name="T29" fmla="*/ 249 h 348"/>
                <a:gd name="T30" fmla="*/ 175 w 347"/>
                <a:gd name="T31" fmla="*/ 242 h 348"/>
                <a:gd name="T32" fmla="*/ 163 w 347"/>
                <a:gd name="T33" fmla="*/ 249 h 348"/>
                <a:gd name="T34" fmla="*/ 87 w 347"/>
                <a:gd name="T35" fmla="*/ 308 h 348"/>
                <a:gd name="T36" fmla="*/ 118 w 347"/>
                <a:gd name="T37" fmla="*/ 211 h 348"/>
                <a:gd name="T38" fmla="*/ 120 w 347"/>
                <a:gd name="T39" fmla="*/ 202 h 348"/>
                <a:gd name="T40" fmla="*/ 113 w 347"/>
                <a:gd name="T41" fmla="*/ 194 h 348"/>
                <a:gd name="T42" fmla="*/ 47 w 347"/>
                <a:gd name="T43" fmla="*/ 142 h 348"/>
                <a:gd name="T44" fmla="*/ 139 w 347"/>
                <a:gd name="T45" fmla="*/ 142 h 348"/>
                <a:gd name="T46" fmla="*/ 139 w 347"/>
                <a:gd name="T47" fmla="*/ 133 h 348"/>
                <a:gd name="T48" fmla="*/ 175 w 347"/>
                <a:gd name="T49" fmla="*/ 45 h 348"/>
                <a:gd name="T50" fmla="*/ 208 w 347"/>
                <a:gd name="T51" fmla="*/ 133 h 348"/>
                <a:gd name="T52" fmla="*/ 210 w 347"/>
                <a:gd name="T53" fmla="*/ 142 h 348"/>
                <a:gd name="T54" fmla="*/ 300 w 347"/>
                <a:gd name="T55" fmla="*/ 142 h 348"/>
                <a:gd name="T56" fmla="*/ 234 w 347"/>
                <a:gd name="T57" fmla="*/ 194 h 348"/>
                <a:gd name="T58" fmla="*/ 227 w 347"/>
                <a:gd name="T59" fmla="*/ 202 h 348"/>
                <a:gd name="T60" fmla="*/ 260 w 347"/>
                <a:gd name="T61" fmla="*/ 308 h 348"/>
                <a:gd name="T62" fmla="*/ 260 w 347"/>
                <a:gd name="T63" fmla="*/ 308 h 348"/>
                <a:gd name="T64" fmla="*/ 260 w 347"/>
                <a:gd name="T65" fmla="*/ 30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7" h="348">
                  <a:moveTo>
                    <a:pt x="347" y="126"/>
                  </a:moveTo>
                  <a:lnTo>
                    <a:pt x="222" y="126"/>
                  </a:lnTo>
                  <a:lnTo>
                    <a:pt x="175" y="0"/>
                  </a:lnTo>
                  <a:lnTo>
                    <a:pt x="125" y="126"/>
                  </a:lnTo>
                  <a:lnTo>
                    <a:pt x="0" y="126"/>
                  </a:lnTo>
                  <a:lnTo>
                    <a:pt x="102" y="206"/>
                  </a:lnTo>
                  <a:lnTo>
                    <a:pt x="54" y="348"/>
                  </a:lnTo>
                  <a:lnTo>
                    <a:pt x="175" y="261"/>
                  </a:lnTo>
                  <a:lnTo>
                    <a:pt x="293" y="348"/>
                  </a:lnTo>
                  <a:lnTo>
                    <a:pt x="246" y="206"/>
                  </a:lnTo>
                  <a:lnTo>
                    <a:pt x="347" y="126"/>
                  </a:lnTo>
                  <a:lnTo>
                    <a:pt x="347" y="126"/>
                  </a:lnTo>
                  <a:lnTo>
                    <a:pt x="347" y="126"/>
                  </a:lnTo>
                  <a:close/>
                  <a:moveTo>
                    <a:pt x="260" y="308"/>
                  </a:moveTo>
                  <a:lnTo>
                    <a:pt x="184" y="249"/>
                  </a:lnTo>
                  <a:lnTo>
                    <a:pt x="175" y="242"/>
                  </a:lnTo>
                  <a:lnTo>
                    <a:pt x="163" y="249"/>
                  </a:lnTo>
                  <a:lnTo>
                    <a:pt x="87" y="308"/>
                  </a:lnTo>
                  <a:lnTo>
                    <a:pt x="118" y="211"/>
                  </a:lnTo>
                  <a:lnTo>
                    <a:pt x="120" y="202"/>
                  </a:lnTo>
                  <a:lnTo>
                    <a:pt x="113" y="194"/>
                  </a:lnTo>
                  <a:lnTo>
                    <a:pt x="47" y="142"/>
                  </a:lnTo>
                  <a:lnTo>
                    <a:pt x="139" y="142"/>
                  </a:lnTo>
                  <a:lnTo>
                    <a:pt x="139" y="133"/>
                  </a:lnTo>
                  <a:lnTo>
                    <a:pt x="175" y="45"/>
                  </a:lnTo>
                  <a:lnTo>
                    <a:pt x="208" y="133"/>
                  </a:lnTo>
                  <a:lnTo>
                    <a:pt x="210" y="142"/>
                  </a:lnTo>
                  <a:lnTo>
                    <a:pt x="300" y="142"/>
                  </a:lnTo>
                  <a:lnTo>
                    <a:pt x="234" y="194"/>
                  </a:lnTo>
                  <a:lnTo>
                    <a:pt x="227" y="202"/>
                  </a:lnTo>
                  <a:lnTo>
                    <a:pt x="260" y="308"/>
                  </a:lnTo>
                  <a:lnTo>
                    <a:pt x="260" y="308"/>
                  </a:lnTo>
                  <a:lnTo>
                    <a:pt x="260" y="3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350">
                <a:solidFill>
                  <a:srgbClr val="26262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97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368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What is the Universal Service Fund?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375600"/>
            <a:ext cx="8357016" cy="148155"/>
          </a:xfrm>
          <a:prstGeom prst="rect">
            <a:avLst/>
          </a:prstGeom>
          <a:solidFill>
            <a:srgbClr val="A4D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6460285"/>
            <a:ext cx="652946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 Source: </a:t>
            </a:r>
            <a:r>
              <a:rPr lang="en-US" sz="1000" dirty="0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https://</a:t>
            </a:r>
            <a:r>
              <a:rPr lang="en-US" sz="1000" dirty="0" err="1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www.fcc.gov</a:t>
            </a:r>
            <a:r>
              <a:rPr lang="en-US" sz="1000" dirty="0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/general/universal-service</a:t>
            </a:r>
            <a:endParaRPr lang="en-US" sz="1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519641" y="1825625"/>
            <a:ext cx="90485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3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Based on the principle of universal service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Communications Act of 1934</a:t>
            </a:r>
          </a:p>
          <a:p>
            <a:pPr lvl="1">
              <a:lnSpc>
                <a:spcPct val="110000"/>
              </a:lnSpc>
              <a:buClr>
                <a:schemeClr val="bg2">
                  <a:lumMod val="1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Established universal service in legislation</a:t>
            </a:r>
          </a:p>
          <a:p>
            <a:pPr lvl="1">
              <a:lnSpc>
                <a:spcPct val="110000"/>
              </a:lnSpc>
              <a:buClr>
                <a:schemeClr val="bg2">
                  <a:lumMod val="1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Created the Federal Communications Commission (FCC)</a:t>
            </a:r>
          </a:p>
          <a:p>
            <a:pPr lvl="1">
              <a:lnSpc>
                <a:spcPct val="110000"/>
              </a:lnSpc>
              <a:buClr>
                <a:schemeClr val="bg2">
                  <a:lumMod val="1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Universal service helped make telephone lines ubiquitous</a:t>
            </a:r>
          </a:p>
          <a:p>
            <a:pPr marL="0" indent="0">
              <a:buFont typeface="Arial"/>
              <a:buNone/>
            </a:pP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Telecommunications Act of 1996</a:t>
            </a:r>
          </a:p>
          <a:p>
            <a:pPr lvl="1">
              <a:buClr>
                <a:schemeClr val="bg2">
                  <a:lumMod val="10000"/>
                </a:schemeClr>
              </a:buClr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Updated the Communications Act of 1934</a:t>
            </a:r>
          </a:p>
          <a:p>
            <a:pPr lvl="1">
              <a:buClr>
                <a:schemeClr val="bg2">
                  <a:lumMod val="10000"/>
                </a:schemeClr>
              </a:buClr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Expanded USF to include advanced services such as high-speed Internet broadband</a:t>
            </a:r>
          </a:p>
          <a:p>
            <a:pPr marL="0" indent="0">
              <a:buFont typeface="Arial"/>
              <a:buNone/>
            </a:pPr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38200" y="1803697"/>
            <a:ext cx="548640" cy="548640"/>
            <a:chOff x="838200" y="1807078"/>
            <a:chExt cx="609600" cy="609600"/>
          </a:xfrm>
        </p:grpSpPr>
        <p:sp>
          <p:nvSpPr>
            <p:cNvPr id="9" name="Oval 8"/>
            <p:cNvSpPr/>
            <p:nvPr/>
          </p:nvSpPr>
          <p:spPr>
            <a:xfrm>
              <a:off x="838200" y="1807078"/>
              <a:ext cx="609600" cy="609600"/>
            </a:xfrm>
            <a:prstGeom prst="ellipse">
              <a:avLst/>
            </a:prstGeom>
            <a:solidFill>
              <a:srgbClr val="20656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sz="2800" dirty="0">
                <a:solidFill>
                  <a:schemeClr val="bg1"/>
                </a:solidFill>
                <a:latin typeface="Franklin Gothic Medium Cond" charset="0"/>
                <a:ea typeface="Franklin Gothic Medium Cond" charset="0"/>
                <a:cs typeface="Franklin Gothic Medium Cond" charset="0"/>
              </a:endParaRPr>
            </a:p>
          </p:txBody>
        </p:sp>
        <p:sp>
          <p:nvSpPr>
            <p:cNvPr id="12" name="Freeform 77"/>
            <p:cNvSpPr>
              <a:spLocks noEditPoints="1"/>
            </p:cNvSpPr>
            <p:nvPr/>
          </p:nvSpPr>
          <p:spPr bwMode="auto">
            <a:xfrm>
              <a:off x="990105" y="1944594"/>
              <a:ext cx="325698" cy="326661"/>
            </a:xfrm>
            <a:custGeom>
              <a:avLst/>
              <a:gdLst>
                <a:gd name="T0" fmla="*/ 93 w 186"/>
                <a:gd name="T1" fmla="*/ 116 h 186"/>
                <a:gd name="T2" fmla="*/ 54 w 186"/>
                <a:gd name="T3" fmla="*/ 77 h 186"/>
                <a:gd name="T4" fmla="*/ 51 w 186"/>
                <a:gd name="T5" fmla="*/ 76 h 186"/>
                <a:gd name="T6" fmla="*/ 46 w 186"/>
                <a:gd name="T7" fmla="*/ 80 h 186"/>
                <a:gd name="T8" fmla="*/ 48 w 186"/>
                <a:gd name="T9" fmla="*/ 83 h 186"/>
                <a:gd name="T10" fmla="*/ 90 w 186"/>
                <a:gd name="T11" fmla="*/ 125 h 186"/>
                <a:gd name="T12" fmla="*/ 93 w 186"/>
                <a:gd name="T13" fmla="*/ 126 h 186"/>
                <a:gd name="T14" fmla="*/ 96 w 186"/>
                <a:gd name="T15" fmla="*/ 125 h 186"/>
                <a:gd name="T16" fmla="*/ 96 w 186"/>
                <a:gd name="T17" fmla="*/ 125 h 186"/>
                <a:gd name="T18" fmla="*/ 166 w 186"/>
                <a:gd name="T19" fmla="*/ 51 h 186"/>
                <a:gd name="T20" fmla="*/ 166 w 186"/>
                <a:gd name="T21" fmla="*/ 51 h 186"/>
                <a:gd name="T22" fmla="*/ 172 w 186"/>
                <a:gd name="T23" fmla="*/ 45 h 186"/>
                <a:gd name="T24" fmla="*/ 172 w 186"/>
                <a:gd name="T25" fmla="*/ 45 h 186"/>
                <a:gd name="T26" fmla="*/ 184 w 186"/>
                <a:gd name="T27" fmla="*/ 32 h 186"/>
                <a:gd name="T28" fmla="*/ 184 w 186"/>
                <a:gd name="T29" fmla="*/ 32 h 186"/>
                <a:gd name="T30" fmla="*/ 186 w 186"/>
                <a:gd name="T31" fmla="*/ 29 h 186"/>
                <a:gd name="T32" fmla="*/ 181 w 186"/>
                <a:gd name="T33" fmla="*/ 25 h 186"/>
                <a:gd name="T34" fmla="*/ 178 w 186"/>
                <a:gd name="T35" fmla="*/ 27 h 186"/>
                <a:gd name="T36" fmla="*/ 178 w 186"/>
                <a:gd name="T37" fmla="*/ 27 h 186"/>
                <a:gd name="T38" fmla="*/ 168 w 186"/>
                <a:gd name="T39" fmla="*/ 38 h 186"/>
                <a:gd name="T40" fmla="*/ 168 w 186"/>
                <a:gd name="T41" fmla="*/ 38 h 186"/>
                <a:gd name="T42" fmla="*/ 162 w 186"/>
                <a:gd name="T43" fmla="*/ 44 h 186"/>
                <a:gd name="T44" fmla="*/ 162 w 186"/>
                <a:gd name="T45" fmla="*/ 44 h 186"/>
                <a:gd name="T46" fmla="*/ 93 w 186"/>
                <a:gd name="T47" fmla="*/ 116 h 186"/>
                <a:gd name="T48" fmla="*/ 178 w 186"/>
                <a:gd name="T49" fmla="*/ 57 h 186"/>
                <a:gd name="T50" fmla="*/ 172 w 186"/>
                <a:gd name="T51" fmla="*/ 57 h 186"/>
                <a:gd name="T52" fmla="*/ 171 w 186"/>
                <a:gd name="T53" fmla="*/ 62 h 186"/>
                <a:gd name="T54" fmla="*/ 171 w 186"/>
                <a:gd name="T55" fmla="*/ 62 h 186"/>
                <a:gd name="T56" fmla="*/ 177 w 186"/>
                <a:gd name="T57" fmla="*/ 93 h 186"/>
                <a:gd name="T58" fmla="*/ 93 w 186"/>
                <a:gd name="T59" fmla="*/ 177 h 186"/>
                <a:gd name="T60" fmla="*/ 8 w 186"/>
                <a:gd name="T61" fmla="*/ 93 h 186"/>
                <a:gd name="T62" fmla="*/ 93 w 186"/>
                <a:gd name="T63" fmla="*/ 8 h 186"/>
                <a:gd name="T64" fmla="*/ 154 w 186"/>
                <a:gd name="T65" fmla="*/ 34 h 186"/>
                <a:gd name="T66" fmla="*/ 154 w 186"/>
                <a:gd name="T67" fmla="*/ 34 h 186"/>
                <a:gd name="T68" fmla="*/ 159 w 186"/>
                <a:gd name="T69" fmla="*/ 34 h 186"/>
                <a:gd name="T70" fmla="*/ 159 w 186"/>
                <a:gd name="T71" fmla="*/ 28 h 186"/>
                <a:gd name="T72" fmla="*/ 159 w 186"/>
                <a:gd name="T73" fmla="*/ 28 h 186"/>
                <a:gd name="T74" fmla="*/ 93 w 186"/>
                <a:gd name="T75" fmla="*/ 0 h 186"/>
                <a:gd name="T76" fmla="*/ 0 w 186"/>
                <a:gd name="T77" fmla="*/ 93 h 186"/>
                <a:gd name="T78" fmla="*/ 93 w 186"/>
                <a:gd name="T79" fmla="*/ 186 h 186"/>
                <a:gd name="T80" fmla="*/ 186 w 186"/>
                <a:gd name="T81" fmla="*/ 93 h 186"/>
                <a:gd name="T82" fmla="*/ 179 w 186"/>
                <a:gd name="T83" fmla="*/ 59 h 186"/>
                <a:gd name="T84" fmla="*/ 178 w 186"/>
                <a:gd name="T85" fmla="*/ 5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6" h="186">
                  <a:moveTo>
                    <a:pt x="93" y="116"/>
                  </a:moveTo>
                  <a:cubicBezTo>
                    <a:pt x="54" y="77"/>
                    <a:pt x="54" y="77"/>
                    <a:pt x="54" y="77"/>
                  </a:cubicBezTo>
                  <a:cubicBezTo>
                    <a:pt x="53" y="76"/>
                    <a:pt x="52" y="76"/>
                    <a:pt x="51" y="76"/>
                  </a:cubicBezTo>
                  <a:cubicBezTo>
                    <a:pt x="48" y="76"/>
                    <a:pt x="46" y="78"/>
                    <a:pt x="46" y="80"/>
                  </a:cubicBezTo>
                  <a:cubicBezTo>
                    <a:pt x="46" y="81"/>
                    <a:pt x="47" y="82"/>
                    <a:pt x="48" y="83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1" y="126"/>
                    <a:pt x="92" y="126"/>
                    <a:pt x="93" y="126"/>
                  </a:cubicBezTo>
                  <a:cubicBezTo>
                    <a:pt x="94" y="126"/>
                    <a:pt x="95" y="126"/>
                    <a:pt x="96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72" y="45"/>
                    <a:pt x="172" y="45"/>
                    <a:pt x="172" y="45"/>
                  </a:cubicBezTo>
                  <a:cubicBezTo>
                    <a:pt x="172" y="45"/>
                    <a:pt x="172" y="45"/>
                    <a:pt x="172" y="45"/>
                  </a:cubicBezTo>
                  <a:cubicBezTo>
                    <a:pt x="184" y="32"/>
                    <a:pt x="184" y="32"/>
                    <a:pt x="184" y="32"/>
                  </a:cubicBezTo>
                  <a:cubicBezTo>
                    <a:pt x="184" y="32"/>
                    <a:pt x="184" y="32"/>
                    <a:pt x="184" y="32"/>
                  </a:cubicBezTo>
                  <a:cubicBezTo>
                    <a:pt x="185" y="32"/>
                    <a:pt x="186" y="31"/>
                    <a:pt x="186" y="29"/>
                  </a:cubicBezTo>
                  <a:cubicBezTo>
                    <a:pt x="186" y="27"/>
                    <a:pt x="184" y="25"/>
                    <a:pt x="181" y="25"/>
                  </a:cubicBezTo>
                  <a:cubicBezTo>
                    <a:pt x="180" y="25"/>
                    <a:pt x="179" y="26"/>
                    <a:pt x="178" y="27"/>
                  </a:cubicBezTo>
                  <a:cubicBezTo>
                    <a:pt x="178" y="27"/>
                    <a:pt x="178" y="27"/>
                    <a:pt x="178" y="27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2" y="44"/>
                    <a:pt x="162" y="44"/>
                    <a:pt x="162" y="44"/>
                  </a:cubicBezTo>
                  <a:cubicBezTo>
                    <a:pt x="162" y="44"/>
                    <a:pt x="162" y="44"/>
                    <a:pt x="162" y="44"/>
                  </a:cubicBezTo>
                  <a:lnTo>
                    <a:pt x="93" y="116"/>
                  </a:lnTo>
                  <a:close/>
                  <a:moveTo>
                    <a:pt x="178" y="57"/>
                  </a:moveTo>
                  <a:cubicBezTo>
                    <a:pt x="177" y="55"/>
                    <a:pt x="174" y="56"/>
                    <a:pt x="172" y="57"/>
                  </a:cubicBezTo>
                  <a:cubicBezTo>
                    <a:pt x="171" y="58"/>
                    <a:pt x="171" y="60"/>
                    <a:pt x="171" y="62"/>
                  </a:cubicBezTo>
                  <a:cubicBezTo>
                    <a:pt x="171" y="62"/>
                    <a:pt x="171" y="62"/>
                    <a:pt x="171" y="62"/>
                  </a:cubicBezTo>
                  <a:cubicBezTo>
                    <a:pt x="175" y="71"/>
                    <a:pt x="177" y="82"/>
                    <a:pt x="177" y="93"/>
                  </a:cubicBezTo>
                  <a:cubicBezTo>
                    <a:pt x="177" y="139"/>
                    <a:pt x="139" y="177"/>
                    <a:pt x="93" y="177"/>
                  </a:cubicBezTo>
                  <a:cubicBezTo>
                    <a:pt x="46" y="177"/>
                    <a:pt x="8" y="139"/>
                    <a:pt x="8" y="93"/>
                  </a:cubicBezTo>
                  <a:cubicBezTo>
                    <a:pt x="8" y="46"/>
                    <a:pt x="46" y="8"/>
                    <a:pt x="93" y="8"/>
                  </a:cubicBezTo>
                  <a:cubicBezTo>
                    <a:pt x="117" y="8"/>
                    <a:pt x="138" y="18"/>
                    <a:pt x="154" y="34"/>
                  </a:cubicBezTo>
                  <a:cubicBezTo>
                    <a:pt x="154" y="34"/>
                    <a:pt x="154" y="34"/>
                    <a:pt x="154" y="34"/>
                  </a:cubicBezTo>
                  <a:cubicBezTo>
                    <a:pt x="155" y="36"/>
                    <a:pt x="158" y="36"/>
                    <a:pt x="159" y="34"/>
                  </a:cubicBezTo>
                  <a:cubicBezTo>
                    <a:pt x="161" y="32"/>
                    <a:pt x="161" y="30"/>
                    <a:pt x="159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42" y="11"/>
                    <a:pt x="119" y="0"/>
                    <a:pt x="93" y="0"/>
                  </a:cubicBez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81"/>
                    <a:pt x="183" y="69"/>
                    <a:pt x="179" y="59"/>
                  </a:cubicBezTo>
                  <a:cubicBezTo>
                    <a:pt x="179" y="58"/>
                    <a:pt x="179" y="58"/>
                    <a:pt x="178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38200" y="2388347"/>
            <a:ext cx="548640" cy="548640"/>
            <a:chOff x="838200" y="3770686"/>
            <a:chExt cx="609600" cy="609600"/>
          </a:xfrm>
        </p:grpSpPr>
        <p:sp>
          <p:nvSpPr>
            <p:cNvPr id="10" name="Oval 9"/>
            <p:cNvSpPr/>
            <p:nvPr/>
          </p:nvSpPr>
          <p:spPr>
            <a:xfrm>
              <a:off x="838200" y="3770686"/>
              <a:ext cx="609600" cy="609600"/>
            </a:xfrm>
            <a:prstGeom prst="ellipse">
              <a:avLst/>
            </a:prstGeom>
            <a:solidFill>
              <a:srgbClr val="20656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sz="2800" dirty="0">
                <a:solidFill>
                  <a:schemeClr val="bg1"/>
                </a:solidFill>
                <a:latin typeface="Franklin Gothic Medium Cond" charset="0"/>
                <a:ea typeface="Franklin Gothic Medium Cond" charset="0"/>
                <a:cs typeface="Franklin Gothic Medium Cond" charset="0"/>
              </a:endParaRPr>
            </a:p>
          </p:txBody>
        </p:sp>
        <p:sp>
          <p:nvSpPr>
            <p:cNvPr id="13" name="Freeform 77"/>
            <p:cNvSpPr>
              <a:spLocks noEditPoints="1"/>
            </p:cNvSpPr>
            <p:nvPr/>
          </p:nvSpPr>
          <p:spPr bwMode="auto">
            <a:xfrm>
              <a:off x="990105" y="3912156"/>
              <a:ext cx="325698" cy="326661"/>
            </a:xfrm>
            <a:custGeom>
              <a:avLst/>
              <a:gdLst>
                <a:gd name="T0" fmla="*/ 93 w 186"/>
                <a:gd name="T1" fmla="*/ 116 h 186"/>
                <a:gd name="T2" fmla="*/ 54 w 186"/>
                <a:gd name="T3" fmla="*/ 77 h 186"/>
                <a:gd name="T4" fmla="*/ 51 w 186"/>
                <a:gd name="T5" fmla="*/ 76 h 186"/>
                <a:gd name="T6" fmla="*/ 46 w 186"/>
                <a:gd name="T7" fmla="*/ 80 h 186"/>
                <a:gd name="T8" fmla="*/ 48 w 186"/>
                <a:gd name="T9" fmla="*/ 83 h 186"/>
                <a:gd name="T10" fmla="*/ 90 w 186"/>
                <a:gd name="T11" fmla="*/ 125 h 186"/>
                <a:gd name="T12" fmla="*/ 93 w 186"/>
                <a:gd name="T13" fmla="*/ 126 h 186"/>
                <a:gd name="T14" fmla="*/ 96 w 186"/>
                <a:gd name="T15" fmla="*/ 125 h 186"/>
                <a:gd name="T16" fmla="*/ 96 w 186"/>
                <a:gd name="T17" fmla="*/ 125 h 186"/>
                <a:gd name="T18" fmla="*/ 166 w 186"/>
                <a:gd name="T19" fmla="*/ 51 h 186"/>
                <a:gd name="T20" fmla="*/ 166 w 186"/>
                <a:gd name="T21" fmla="*/ 51 h 186"/>
                <a:gd name="T22" fmla="*/ 172 w 186"/>
                <a:gd name="T23" fmla="*/ 45 h 186"/>
                <a:gd name="T24" fmla="*/ 172 w 186"/>
                <a:gd name="T25" fmla="*/ 45 h 186"/>
                <a:gd name="T26" fmla="*/ 184 w 186"/>
                <a:gd name="T27" fmla="*/ 32 h 186"/>
                <a:gd name="T28" fmla="*/ 184 w 186"/>
                <a:gd name="T29" fmla="*/ 32 h 186"/>
                <a:gd name="T30" fmla="*/ 186 w 186"/>
                <a:gd name="T31" fmla="*/ 29 h 186"/>
                <a:gd name="T32" fmla="*/ 181 w 186"/>
                <a:gd name="T33" fmla="*/ 25 h 186"/>
                <a:gd name="T34" fmla="*/ 178 w 186"/>
                <a:gd name="T35" fmla="*/ 27 h 186"/>
                <a:gd name="T36" fmla="*/ 178 w 186"/>
                <a:gd name="T37" fmla="*/ 27 h 186"/>
                <a:gd name="T38" fmla="*/ 168 w 186"/>
                <a:gd name="T39" fmla="*/ 38 h 186"/>
                <a:gd name="T40" fmla="*/ 168 w 186"/>
                <a:gd name="T41" fmla="*/ 38 h 186"/>
                <a:gd name="T42" fmla="*/ 162 w 186"/>
                <a:gd name="T43" fmla="*/ 44 h 186"/>
                <a:gd name="T44" fmla="*/ 162 w 186"/>
                <a:gd name="T45" fmla="*/ 44 h 186"/>
                <a:gd name="T46" fmla="*/ 93 w 186"/>
                <a:gd name="T47" fmla="*/ 116 h 186"/>
                <a:gd name="T48" fmla="*/ 178 w 186"/>
                <a:gd name="T49" fmla="*/ 57 h 186"/>
                <a:gd name="T50" fmla="*/ 172 w 186"/>
                <a:gd name="T51" fmla="*/ 57 h 186"/>
                <a:gd name="T52" fmla="*/ 171 w 186"/>
                <a:gd name="T53" fmla="*/ 62 h 186"/>
                <a:gd name="T54" fmla="*/ 171 w 186"/>
                <a:gd name="T55" fmla="*/ 62 h 186"/>
                <a:gd name="T56" fmla="*/ 177 w 186"/>
                <a:gd name="T57" fmla="*/ 93 h 186"/>
                <a:gd name="T58" fmla="*/ 93 w 186"/>
                <a:gd name="T59" fmla="*/ 177 h 186"/>
                <a:gd name="T60" fmla="*/ 8 w 186"/>
                <a:gd name="T61" fmla="*/ 93 h 186"/>
                <a:gd name="T62" fmla="*/ 93 w 186"/>
                <a:gd name="T63" fmla="*/ 8 h 186"/>
                <a:gd name="T64" fmla="*/ 154 w 186"/>
                <a:gd name="T65" fmla="*/ 34 h 186"/>
                <a:gd name="T66" fmla="*/ 154 w 186"/>
                <a:gd name="T67" fmla="*/ 34 h 186"/>
                <a:gd name="T68" fmla="*/ 159 w 186"/>
                <a:gd name="T69" fmla="*/ 34 h 186"/>
                <a:gd name="T70" fmla="*/ 159 w 186"/>
                <a:gd name="T71" fmla="*/ 28 h 186"/>
                <a:gd name="T72" fmla="*/ 159 w 186"/>
                <a:gd name="T73" fmla="*/ 28 h 186"/>
                <a:gd name="T74" fmla="*/ 93 w 186"/>
                <a:gd name="T75" fmla="*/ 0 h 186"/>
                <a:gd name="T76" fmla="*/ 0 w 186"/>
                <a:gd name="T77" fmla="*/ 93 h 186"/>
                <a:gd name="T78" fmla="*/ 93 w 186"/>
                <a:gd name="T79" fmla="*/ 186 h 186"/>
                <a:gd name="T80" fmla="*/ 186 w 186"/>
                <a:gd name="T81" fmla="*/ 93 h 186"/>
                <a:gd name="T82" fmla="*/ 179 w 186"/>
                <a:gd name="T83" fmla="*/ 59 h 186"/>
                <a:gd name="T84" fmla="*/ 178 w 186"/>
                <a:gd name="T85" fmla="*/ 5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6" h="186">
                  <a:moveTo>
                    <a:pt x="93" y="116"/>
                  </a:moveTo>
                  <a:cubicBezTo>
                    <a:pt x="54" y="77"/>
                    <a:pt x="54" y="77"/>
                    <a:pt x="54" y="77"/>
                  </a:cubicBezTo>
                  <a:cubicBezTo>
                    <a:pt x="53" y="76"/>
                    <a:pt x="52" y="76"/>
                    <a:pt x="51" y="76"/>
                  </a:cubicBezTo>
                  <a:cubicBezTo>
                    <a:pt x="48" y="76"/>
                    <a:pt x="46" y="78"/>
                    <a:pt x="46" y="80"/>
                  </a:cubicBezTo>
                  <a:cubicBezTo>
                    <a:pt x="46" y="81"/>
                    <a:pt x="47" y="82"/>
                    <a:pt x="48" y="83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1" y="126"/>
                    <a:pt x="92" y="126"/>
                    <a:pt x="93" y="126"/>
                  </a:cubicBezTo>
                  <a:cubicBezTo>
                    <a:pt x="94" y="126"/>
                    <a:pt x="95" y="126"/>
                    <a:pt x="96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72" y="45"/>
                    <a:pt x="172" y="45"/>
                    <a:pt x="172" y="45"/>
                  </a:cubicBezTo>
                  <a:cubicBezTo>
                    <a:pt x="172" y="45"/>
                    <a:pt x="172" y="45"/>
                    <a:pt x="172" y="45"/>
                  </a:cubicBezTo>
                  <a:cubicBezTo>
                    <a:pt x="184" y="32"/>
                    <a:pt x="184" y="32"/>
                    <a:pt x="184" y="32"/>
                  </a:cubicBezTo>
                  <a:cubicBezTo>
                    <a:pt x="184" y="32"/>
                    <a:pt x="184" y="32"/>
                    <a:pt x="184" y="32"/>
                  </a:cubicBezTo>
                  <a:cubicBezTo>
                    <a:pt x="185" y="32"/>
                    <a:pt x="186" y="31"/>
                    <a:pt x="186" y="29"/>
                  </a:cubicBezTo>
                  <a:cubicBezTo>
                    <a:pt x="186" y="27"/>
                    <a:pt x="184" y="25"/>
                    <a:pt x="181" y="25"/>
                  </a:cubicBezTo>
                  <a:cubicBezTo>
                    <a:pt x="180" y="25"/>
                    <a:pt x="179" y="26"/>
                    <a:pt x="178" y="27"/>
                  </a:cubicBezTo>
                  <a:cubicBezTo>
                    <a:pt x="178" y="27"/>
                    <a:pt x="178" y="27"/>
                    <a:pt x="178" y="27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2" y="44"/>
                    <a:pt x="162" y="44"/>
                    <a:pt x="162" y="44"/>
                  </a:cubicBezTo>
                  <a:cubicBezTo>
                    <a:pt x="162" y="44"/>
                    <a:pt x="162" y="44"/>
                    <a:pt x="162" y="44"/>
                  </a:cubicBezTo>
                  <a:lnTo>
                    <a:pt x="93" y="116"/>
                  </a:lnTo>
                  <a:close/>
                  <a:moveTo>
                    <a:pt x="178" y="57"/>
                  </a:moveTo>
                  <a:cubicBezTo>
                    <a:pt x="177" y="55"/>
                    <a:pt x="174" y="56"/>
                    <a:pt x="172" y="57"/>
                  </a:cubicBezTo>
                  <a:cubicBezTo>
                    <a:pt x="171" y="58"/>
                    <a:pt x="171" y="60"/>
                    <a:pt x="171" y="62"/>
                  </a:cubicBezTo>
                  <a:cubicBezTo>
                    <a:pt x="171" y="62"/>
                    <a:pt x="171" y="62"/>
                    <a:pt x="171" y="62"/>
                  </a:cubicBezTo>
                  <a:cubicBezTo>
                    <a:pt x="175" y="71"/>
                    <a:pt x="177" y="82"/>
                    <a:pt x="177" y="93"/>
                  </a:cubicBezTo>
                  <a:cubicBezTo>
                    <a:pt x="177" y="139"/>
                    <a:pt x="139" y="177"/>
                    <a:pt x="93" y="177"/>
                  </a:cubicBezTo>
                  <a:cubicBezTo>
                    <a:pt x="46" y="177"/>
                    <a:pt x="8" y="139"/>
                    <a:pt x="8" y="93"/>
                  </a:cubicBezTo>
                  <a:cubicBezTo>
                    <a:pt x="8" y="46"/>
                    <a:pt x="46" y="8"/>
                    <a:pt x="93" y="8"/>
                  </a:cubicBezTo>
                  <a:cubicBezTo>
                    <a:pt x="117" y="8"/>
                    <a:pt x="138" y="18"/>
                    <a:pt x="154" y="34"/>
                  </a:cubicBezTo>
                  <a:cubicBezTo>
                    <a:pt x="154" y="34"/>
                    <a:pt x="154" y="34"/>
                    <a:pt x="154" y="34"/>
                  </a:cubicBezTo>
                  <a:cubicBezTo>
                    <a:pt x="155" y="36"/>
                    <a:pt x="158" y="36"/>
                    <a:pt x="159" y="34"/>
                  </a:cubicBezTo>
                  <a:cubicBezTo>
                    <a:pt x="161" y="32"/>
                    <a:pt x="161" y="30"/>
                    <a:pt x="159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42" y="11"/>
                    <a:pt x="119" y="0"/>
                    <a:pt x="93" y="0"/>
                  </a:cubicBez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81"/>
                    <a:pt x="183" y="69"/>
                    <a:pt x="179" y="59"/>
                  </a:cubicBezTo>
                  <a:cubicBezTo>
                    <a:pt x="179" y="58"/>
                    <a:pt x="179" y="58"/>
                    <a:pt x="178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38200" y="4031274"/>
            <a:ext cx="548640" cy="548640"/>
            <a:chOff x="838200" y="5404224"/>
            <a:chExt cx="609600" cy="609600"/>
          </a:xfrm>
        </p:grpSpPr>
        <p:sp>
          <p:nvSpPr>
            <p:cNvPr id="11" name="Oval 10"/>
            <p:cNvSpPr/>
            <p:nvPr/>
          </p:nvSpPr>
          <p:spPr>
            <a:xfrm>
              <a:off x="838200" y="5404224"/>
              <a:ext cx="609600" cy="609600"/>
            </a:xfrm>
            <a:prstGeom prst="ellipse">
              <a:avLst/>
            </a:prstGeom>
            <a:solidFill>
              <a:srgbClr val="20656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sz="2800" dirty="0">
                <a:solidFill>
                  <a:schemeClr val="bg1"/>
                </a:solidFill>
                <a:latin typeface="Franklin Gothic Medium Cond" charset="0"/>
                <a:ea typeface="Franklin Gothic Medium Cond" charset="0"/>
                <a:cs typeface="Franklin Gothic Medium Cond" charset="0"/>
              </a:endParaRPr>
            </a:p>
          </p:txBody>
        </p:sp>
        <p:sp>
          <p:nvSpPr>
            <p:cNvPr id="14" name="Freeform 77"/>
            <p:cNvSpPr>
              <a:spLocks noEditPoints="1"/>
            </p:cNvSpPr>
            <p:nvPr/>
          </p:nvSpPr>
          <p:spPr bwMode="auto">
            <a:xfrm>
              <a:off x="990105" y="5545693"/>
              <a:ext cx="325698" cy="326661"/>
            </a:xfrm>
            <a:custGeom>
              <a:avLst/>
              <a:gdLst>
                <a:gd name="T0" fmla="*/ 93 w 186"/>
                <a:gd name="T1" fmla="*/ 116 h 186"/>
                <a:gd name="T2" fmla="*/ 54 w 186"/>
                <a:gd name="T3" fmla="*/ 77 h 186"/>
                <a:gd name="T4" fmla="*/ 51 w 186"/>
                <a:gd name="T5" fmla="*/ 76 h 186"/>
                <a:gd name="T6" fmla="*/ 46 w 186"/>
                <a:gd name="T7" fmla="*/ 80 h 186"/>
                <a:gd name="T8" fmla="*/ 48 w 186"/>
                <a:gd name="T9" fmla="*/ 83 h 186"/>
                <a:gd name="T10" fmla="*/ 90 w 186"/>
                <a:gd name="T11" fmla="*/ 125 h 186"/>
                <a:gd name="T12" fmla="*/ 93 w 186"/>
                <a:gd name="T13" fmla="*/ 126 h 186"/>
                <a:gd name="T14" fmla="*/ 96 w 186"/>
                <a:gd name="T15" fmla="*/ 125 h 186"/>
                <a:gd name="T16" fmla="*/ 96 w 186"/>
                <a:gd name="T17" fmla="*/ 125 h 186"/>
                <a:gd name="T18" fmla="*/ 166 w 186"/>
                <a:gd name="T19" fmla="*/ 51 h 186"/>
                <a:gd name="T20" fmla="*/ 166 w 186"/>
                <a:gd name="T21" fmla="*/ 51 h 186"/>
                <a:gd name="T22" fmla="*/ 172 w 186"/>
                <a:gd name="T23" fmla="*/ 45 h 186"/>
                <a:gd name="T24" fmla="*/ 172 w 186"/>
                <a:gd name="T25" fmla="*/ 45 h 186"/>
                <a:gd name="T26" fmla="*/ 184 w 186"/>
                <a:gd name="T27" fmla="*/ 32 h 186"/>
                <a:gd name="T28" fmla="*/ 184 w 186"/>
                <a:gd name="T29" fmla="*/ 32 h 186"/>
                <a:gd name="T30" fmla="*/ 186 w 186"/>
                <a:gd name="T31" fmla="*/ 29 h 186"/>
                <a:gd name="T32" fmla="*/ 181 w 186"/>
                <a:gd name="T33" fmla="*/ 25 h 186"/>
                <a:gd name="T34" fmla="*/ 178 w 186"/>
                <a:gd name="T35" fmla="*/ 27 h 186"/>
                <a:gd name="T36" fmla="*/ 178 w 186"/>
                <a:gd name="T37" fmla="*/ 27 h 186"/>
                <a:gd name="T38" fmla="*/ 168 w 186"/>
                <a:gd name="T39" fmla="*/ 38 h 186"/>
                <a:gd name="T40" fmla="*/ 168 w 186"/>
                <a:gd name="T41" fmla="*/ 38 h 186"/>
                <a:gd name="T42" fmla="*/ 162 w 186"/>
                <a:gd name="T43" fmla="*/ 44 h 186"/>
                <a:gd name="T44" fmla="*/ 162 w 186"/>
                <a:gd name="T45" fmla="*/ 44 h 186"/>
                <a:gd name="T46" fmla="*/ 93 w 186"/>
                <a:gd name="T47" fmla="*/ 116 h 186"/>
                <a:gd name="T48" fmla="*/ 178 w 186"/>
                <a:gd name="T49" fmla="*/ 57 h 186"/>
                <a:gd name="T50" fmla="*/ 172 w 186"/>
                <a:gd name="T51" fmla="*/ 57 h 186"/>
                <a:gd name="T52" fmla="*/ 171 w 186"/>
                <a:gd name="T53" fmla="*/ 62 h 186"/>
                <a:gd name="T54" fmla="*/ 171 w 186"/>
                <a:gd name="T55" fmla="*/ 62 h 186"/>
                <a:gd name="T56" fmla="*/ 177 w 186"/>
                <a:gd name="T57" fmla="*/ 93 h 186"/>
                <a:gd name="T58" fmla="*/ 93 w 186"/>
                <a:gd name="T59" fmla="*/ 177 h 186"/>
                <a:gd name="T60" fmla="*/ 8 w 186"/>
                <a:gd name="T61" fmla="*/ 93 h 186"/>
                <a:gd name="T62" fmla="*/ 93 w 186"/>
                <a:gd name="T63" fmla="*/ 8 h 186"/>
                <a:gd name="T64" fmla="*/ 154 w 186"/>
                <a:gd name="T65" fmla="*/ 34 h 186"/>
                <a:gd name="T66" fmla="*/ 154 w 186"/>
                <a:gd name="T67" fmla="*/ 34 h 186"/>
                <a:gd name="T68" fmla="*/ 159 w 186"/>
                <a:gd name="T69" fmla="*/ 34 h 186"/>
                <a:gd name="T70" fmla="*/ 159 w 186"/>
                <a:gd name="T71" fmla="*/ 28 h 186"/>
                <a:gd name="T72" fmla="*/ 159 w 186"/>
                <a:gd name="T73" fmla="*/ 28 h 186"/>
                <a:gd name="T74" fmla="*/ 93 w 186"/>
                <a:gd name="T75" fmla="*/ 0 h 186"/>
                <a:gd name="T76" fmla="*/ 0 w 186"/>
                <a:gd name="T77" fmla="*/ 93 h 186"/>
                <a:gd name="T78" fmla="*/ 93 w 186"/>
                <a:gd name="T79" fmla="*/ 186 h 186"/>
                <a:gd name="T80" fmla="*/ 186 w 186"/>
                <a:gd name="T81" fmla="*/ 93 h 186"/>
                <a:gd name="T82" fmla="*/ 179 w 186"/>
                <a:gd name="T83" fmla="*/ 59 h 186"/>
                <a:gd name="T84" fmla="*/ 178 w 186"/>
                <a:gd name="T85" fmla="*/ 5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6" h="186">
                  <a:moveTo>
                    <a:pt x="93" y="116"/>
                  </a:moveTo>
                  <a:cubicBezTo>
                    <a:pt x="54" y="77"/>
                    <a:pt x="54" y="77"/>
                    <a:pt x="54" y="77"/>
                  </a:cubicBezTo>
                  <a:cubicBezTo>
                    <a:pt x="53" y="76"/>
                    <a:pt x="52" y="76"/>
                    <a:pt x="51" y="76"/>
                  </a:cubicBezTo>
                  <a:cubicBezTo>
                    <a:pt x="48" y="76"/>
                    <a:pt x="46" y="78"/>
                    <a:pt x="46" y="80"/>
                  </a:cubicBezTo>
                  <a:cubicBezTo>
                    <a:pt x="46" y="81"/>
                    <a:pt x="47" y="82"/>
                    <a:pt x="48" y="83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1" y="126"/>
                    <a:pt x="92" y="126"/>
                    <a:pt x="93" y="126"/>
                  </a:cubicBezTo>
                  <a:cubicBezTo>
                    <a:pt x="94" y="126"/>
                    <a:pt x="95" y="126"/>
                    <a:pt x="96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72" y="45"/>
                    <a:pt x="172" y="45"/>
                    <a:pt x="172" y="45"/>
                  </a:cubicBezTo>
                  <a:cubicBezTo>
                    <a:pt x="172" y="45"/>
                    <a:pt x="172" y="45"/>
                    <a:pt x="172" y="45"/>
                  </a:cubicBezTo>
                  <a:cubicBezTo>
                    <a:pt x="184" y="32"/>
                    <a:pt x="184" y="32"/>
                    <a:pt x="184" y="32"/>
                  </a:cubicBezTo>
                  <a:cubicBezTo>
                    <a:pt x="184" y="32"/>
                    <a:pt x="184" y="32"/>
                    <a:pt x="184" y="32"/>
                  </a:cubicBezTo>
                  <a:cubicBezTo>
                    <a:pt x="185" y="32"/>
                    <a:pt x="186" y="31"/>
                    <a:pt x="186" y="29"/>
                  </a:cubicBezTo>
                  <a:cubicBezTo>
                    <a:pt x="186" y="27"/>
                    <a:pt x="184" y="25"/>
                    <a:pt x="181" y="25"/>
                  </a:cubicBezTo>
                  <a:cubicBezTo>
                    <a:pt x="180" y="25"/>
                    <a:pt x="179" y="26"/>
                    <a:pt x="178" y="27"/>
                  </a:cubicBezTo>
                  <a:cubicBezTo>
                    <a:pt x="178" y="27"/>
                    <a:pt x="178" y="27"/>
                    <a:pt x="178" y="27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2" y="44"/>
                    <a:pt x="162" y="44"/>
                    <a:pt x="162" y="44"/>
                  </a:cubicBezTo>
                  <a:cubicBezTo>
                    <a:pt x="162" y="44"/>
                    <a:pt x="162" y="44"/>
                    <a:pt x="162" y="44"/>
                  </a:cubicBezTo>
                  <a:lnTo>
                    <a:pt x="93" y="116"/>
                  </a:lnTo>
                  <a:close/>
                  <a:moveTo>
                    <a:pt x="178" y="57"/>
                  </a:moveTo>
                  <a:cubicBezTo>
                    <a:pt x="177" y="55"/>
                    <a:pt x="174" y="56"/>
                    <a:pt x="172" y="57"/>
                  </a:cubicBezTo>
                  <a:cubicBezTo>
                    <a:pt x="171" y="58"/>
                    <a:pt x="171" y="60"/>
                    <a:pt x="171" y="62"/>
                  </a:cubicBezTo>
                  <a:cubicBezTo>
                    <a:pt x="171" y="62"/>
                    <a:pt x="171" y="62"/>
                    <a:pt x="171" y="62"/>
                  </a:cubicBezTo>
                  <a:cubicBezTo>
                    <a:pt x="175" y="71"/>
                    <a:pt x="177" y="82"/>
                    <a:pt x="177" y="93"/>
                  </a:cubicBezTo>
                  <a:cubicBezTo>
                    <a:pt x="177" y="139"/>
                    <a:pt x="139" y="177"/>
                    <a:pt x="93" y="177"/>
                  </a:cubicBezTo>
                  <a:cubicBezTo>
                    <a:pt x="46" y="177"/>
                    <a:pt x="8" y="139"/>
                    <a:pt x="8" y="93"/>
                  </a:cubicBezTo>
                  <a:cubicBezTo>
                    <a:pt x="8" y="46"/>
                    <a:pt x="46" y="8"/>
                    <a:pt x="93" y="8"/>
                  </a:cubicBezTo>
                  <a:cubicBezTo>
                    <a:pt x="117" y="8"/>
                    <a:pt x="138" y="18"/>
                    <a:pt x="154" y="34"/>
                  </a:cubicBezTo>
                  <a:cubicBezTo>
                    <a:pt x="154" y="34"/>
                    <a:pt x="154" y="34"/>
                    <a:pt x="154" y="34"/>
                  </a:cubicBezTo>
                  <a:cubicBezTo>
                    <a:pt x="155" y="36"/>
                    <a:pt x="158" y="36"/>
                    <a:pt x="159" y="34"/>
                  </a:cubicBezTo>
                  <a:cubicBezTo>
                    <a:pt x="161" y="32"/>
                    <a:pt x="161" y="30"/>
                    <a:pt x="159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42" y="11"/>
                    <a:pt x="119" y="0"/>
                    <a:pt x="93" y="0"/>
                  </a:cubicBez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4" y="186"/>
                    <a:pt x="186" y="144"/>
                    <a:pt x="186" y="93"/>
                  </a:cubicBezTo>
                  <a:cubicBezTo>
                    <a:pt x="186" y="81"/>
                    <a:pt x="183" y="69"/>
                    <a:pt x="179" y="59"/>
                  </a:cubicBezTo>
                  <a:cubicBezTo>
                    <a:pt x="179" y="58"/>
                    <a:pt x="179" y="58"/>
                    <a:pt x="178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349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70113" y="-260318"/>
            <a:ext cx="6173093" cy="7118317"/>
          </a:xfrm>
          <a:prstGeom prst="rect">
            <a:avLst/>
          </a:prstGeom>
          <a:solidFill>
            <a:srgbClr val="2065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737"/>
          <a:stretch/>
        </p:blipFill>
        <p:spPr>
          <a:xfrm rot="16200000">
            <a:off x="-102498" y="212295"/>
            <a:ext cx="7118317" cy="6173093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48260" y="29654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Who Distributes the USF?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383096"/>
            <a:ext cx="6400800" cy="138405"/>
          </a:xfrm>
          <a:prstGeom prst="rect">
            <a:avLst/>
          </a:prstGeom>
          <a:solidFill>
            <a:srgbClr val="A4D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686" y="1741935"/>
            <a:ext cx="5417314" cy="43794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chemeClr val="bg1"/>
                </a:solidFill>
              </a:rPr>
              <a:t>The Universal Service Administrative Company (USAC) collects and distributes the Universal Service Fund. 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en-US" sz="2600" dirty="0">
                <a:solidFill>
                  <a:schemeClr val="bg1"/>
                </a:solidFill>
              </a:rPr>
              <a:t>USAC was created in 1997 as a subsidiary of the National Exchange Carrier Association. 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en-US" sz="2600" dirty="0">
                <a:solidFill>
                  <a:schemeClr val="bg1"/>
                </a:solidFill>
              </a:rPr>
              <a:t>USAC is an independent, not-for-profit corporation designated by the FCC as the administrator of all four support programs.</a:t>
            </a:r>
          </a:p>
        </p:txBody>
      </p:sp>
      <p:sp>
        <p:nvSpPr>
          <p:cNvPr id="12" name="Shape 143"/>
          <p:cNvSpPr txBox="1"/>
          <p:nvPr/>
        </p:nvSpPr>
        <p:spPr>
          <a:xfrm>
            <a:off x="605263" y="6458687"/>
            <a:ext cx="5937942" cy="2769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Image:   c  2018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TeleQuality</a:t>
            </a: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 Communications</a:t>
            </a:r>
            <a:endParaRPr lang="en-US" sz="1200" b="0" i="0" u="none" strike="noStrike" cap="none" baseline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  <a:sym typeface="Calibri"/>
            </a:endParaRPr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1249188" y="6540875"/>
            <a:ext cx="155448" cy="155448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0237" y="580005"/>
            <a:ext cx="4336280" cy="545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72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C4639A1-1B7C-594D-993C-BB97A56F95B9}"/>
              </a:ext>
            </a:extLst>
          </p:cNvPr>
          <p:cNvSpPr/>
          <p:nvPr/>
        </p:nvSpPr>
        <p:spPr>
          <a:xfrm>
            <a:off x="0" y="1608366"/>
            <a:ext cx="5788502" cy="457200"/>
          </a:xfrm>
          <a:prstGeom prst="rect">
            <a:avLst/>
          </a:prstGeom>
          <a:solidFill>
            <a:srgbClr val="3B8B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EA6DA89-CA5B-A640-8746-E4B5FCC69CA7}"/>
              </a:ext>
            </a:extLst>
          </p:cNvPr>
          <p:cNvSpPr txBox="1">
            <a:spLocks/>
          </p:cNvSpPr>
          <p:nvPr/>
        </p:nvSpPr>
        <p:spPr>
          <a:xfrm>
            <a:off x="838199" y="1630844"/>
            <a:ext cx="5029202" cy="3449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3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800" dirty="0">
                <a:solidFill>
                  <a:schemeClr val="bg1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Telecommunications Program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51D2E0-9C7A-A546-89A4-E78201BD3B5D}"/>
              </a:ext>
            </a:extLst>
          </p:cNvPr>
          <p:cNvSpPr/>
          <p:nvPr/>
        </p:nvSpPr>
        <p:spPr>
          <a:xfrm>
            <a:off x="5788502" y="1608366"/>
            <a:ext cx="6403498" cy="457200"/>
          </a:xfrm>
          <a:prstGeom prst="rect">
            <a:avLst/>
          </a:prstGeom>
          <a:solidFill>
            <a:srgbClr val="2065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4D6CF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E7CD8AF-6D52-0941-9B54-BDCBC5B1388C}"/>
              </a:ext>
            </a:extLst>
          </p:cNvPr>
          <p:cNvCxnSpPr/>
          <p:nvPr/>
        </p:nvCxnSpPr>
        <p:spPr>
          <a:xfrm>
            <a:off x="5788502" y="1608366"/>
            <a:ext cx="0" cy="45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E26F6D-6067-364F-90FD-AB30EDD881CE}"/>
              </a:ext>
            </a:extLst>
          </p:cNvPr>
          <p:cNvSpPr txBox="1">
            <a:spLocks/>
          </p:cNvSpPr>
          <p:nvPr/>
        </p:nvSpPr>
        <p:spPr>
          <a:xfrm>
            <a:off x="6121376" y="1664513"/>
            <a:ext cx="5029202" cy="3449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/>
              <a:buNone/>
            </a:pPr>
            <a:r>
              <a:rPr lang="en-US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Healthcare Connect Fund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B93B36-196E-CE41-8DFE-3036D5F42AF2}"/>
              </a:ext>
            </a:extLst>
          </p:cNvPr>
          <p:cNvSpPr txBox="1">
            <a:spLocks/>
          </p:cNvSpPr>
          <p:nvPr/>
        </p:nvSpPr>
        <p:spPr>
          <a:xfrm>
            <a:off x="838199" y="2364581"/>
            <a:ext cx="4696328" cy="3219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/>
              <a:buNone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Franklin Gothic Medium Cond" panose="020B0606030402020204" pitchFamily="34" charset="0"/>
              </a:rPr>
              <a:t>Savings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Funds the </a:t>
            </a:r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difference between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rural &amp; urban connectivity costs</a:t>
            </a:r>
          </a:p>
          <a:p>
            <a:pPr marL="457200" lvl="1" indent="0" fontAlgn="auto">
              <a:spcAft>
                <a:spcPts val="0"/>
              </a:spcAft>
              <a:buNone/>
            </a:pPr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Franklin Gothic Medium Cond" panose="020B0606030402020204" pitchFamily="34" charset="0"/>
              </a:rPr>
              <a:t>Eligible Expenses</a:t>
            </a:r>
          </a:p>
          <a:p>
            <a:pPr lvl="1" fontAlgn="auto">
              <a:spcAft>
                <a:spcPts val="0"/>
              </a:spcAft>
              <a:buClr>
                <a:schemeClr val="bg2">
                  <a:lumMod val="1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Telecommunications service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3851677-3843-8345-820C-32ACD0BDC680}"/>
              </a:ext>
            </a:extLst>
          </p:cNvPr>
          <p:cNvSpPr txBox="1">
            <a:spLocks/>
          </p:cNvSpPr>
          <p:nvPr/>
        </p:nvSpPr>
        <p:spPr>
          <a:xfrm>
            <a:off x="6121376" y="2364581"/>
            <a:ext cx="5867400" cy="38455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/>
              <a:buNone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Franklin Gothic Medium Cond" panose="020B0606030402020204" pitchFamily="34" charset="0"/>
              </a:rPr>
              <a:t>Savings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Funds a </a:t>
            </a:r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flat rate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of 65% for requested services</a:t>
            </a:r>
          </a:p>
          <a:p>
            <a:pPr marL="457200" lvl="1" indent="0" fontAlgn="auto">
              <a:spcAft>
                <a:spcPts val="0"/>
              </a:spcAft>
              <a:buNone/>
            </a:pPr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Franklin Gothic Medium Cond" panose="020B0606030402020204" pitchFamily="34" charset="0"/>
              </a:rPr>
              <a:t>Eligible Expenses</a:t>
            </a:r>
          </a:p>
          <a:p>
            <a:pPr lvl="1">
              <a:buClr>
                <a:schemeClr val="bg2">
                  <a:lumMod val="10000"/>
                </a:schemeClr>
              </a:buClr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Telecommunications service</a:t>
            </a:r>
          </a:p>
          <a:p>
            <a:pPr lvl="1">
              <a:buClr>
                <a:schemeClr val="bg2">
                  <a:lumMod val="10000"/>
                </a:schemeClr>
              </a:buClr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Broadband service</a:t>
            </a:r>
          </a:p>
          <a:p>
            <a:pPr lvl="1">
              <a:buClr>
                <a:schemeClr val="bg2">
                  <a:lumMod val="10000"/>
                </a:schemeClr>
              </a:buClr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Network equipment</a:t>
            </a:r>
          </a:p>
          <a:p>
            <a:pPr lvl="1">
              <a:buClr>
                <a:schemeClr val="bg2">
                  <a:lumMod val="10000"/>
                </a:schemeClr>
              </a:buClr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HCP-constructed &amp; owned network facilities (consortia only)</a:t>
            </a:r>
          </a:p>
          <a:p>
            <a:pPr lvl="1">
              <a:buClr>
                <a:schemeClr val="bg2">
                  <a:lumMod val="10000"/>
                </a:schemeClr>
              </a:buClr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Fiber builds</a:t>
            </a:r>
          </a:p>
          <a:p>
            <a:pPr marL="457200" lvl="1" indent="0" fontAlgn="auto">
              <a:spcAft>
                <a:spcPts val="0"/>
              </a:spcAft>
              <a:buNone/>
            </a:pPr>
            <a:endParaRPr lang="en-US" sz="20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4B6A44D-E2C1-C341-9BDE-9582B5990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824"/>
            <a:ext cx="6762750" cy="1325563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Program Comparison</a:t>
            </a:r>
          </a:p>
        </p:txBody>
      </p:sp>
    </p:spTree>
    <p:extLst>
      <p:ext uri="{BB962C8B-B14F-4D97-AF65-F5344CB8AC3E}">
        <p14:creationId xmlns:p14="http://schemas.microsoft.com/office/powerpoint/2010/main" val="335935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C4639A1-1B7C-594D-993C-BB97A56F95B9}"/>
              </a:ext>
            </a:extLst>
          </p:cNvPr>
          <p:cNvSpPr/>
          <p:nvPr/>
        </p:nvSpPr>
        <p:spPr>
          <a:xfrm>
            <a:off x="-1" y="1608365"/>
            <a:ext cx="6267068" cy="843521"/>
          </a:xfrm>
          <a:prstGeom prst="rect">
            <a:avLst/>
          </a:prstGeom>
          <a:solidFill>
            <a:srgbClr val="3B8B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51D2E0-9C7A-A546-89A4-E78201BD3B5D}"/>
              </a:ext>
            </a:extLst>
          </p:cNvPr>
          <p:cNvSpPr/>
          <p:nvPr/>
        </p:nvSpPr>
        <p:spPr>
          <a:xfrm>
            <a:off x="6225472" y="1608365"/>
            <a:ext cx="5966528" cy="843521"/>
          </a:xfrm>
          <a:prstGeom prst="rect">
            <a:avLst/>
          </a:prstGeom>
          <a:solidFill>
            <a:srgbClr val="2065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4D6CF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E7CD8AF-6D52-0941-9B54-BDCBC5B1388C}"/>
              </a:ext>
            </a:extLst>
          </p:cNvPr>
          <p:cNvCxnSpPr/>
          <p:nvPr/>
        </p:nvCxnSpPr>
        <p:spPr>
          <a:xfrm>
            <a:off x="6225472" y="1608366"/>
            <a:ext cx="0" cy="45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B93B36-196E-CE41-8DFE-3036D5F42AF2}"/>
              </a:ext>
            </a:extLst>
          </p:cNvPr>
          <p:cNvSpPr txBox="1">
            <a:spLocks/>
          </p:cNvSpPr>
          <p:nvPr/>
        </p:nvSpPr>
        <p:spPr>
          <a:xfrm>
            <a:off x="732787" y="1648826"/>
            <a:ext cx="5174183" cy="3219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Services for a 100 Mb circuit funded through the </a:t>
            </a:r>
            <a:r>
              <a:rPr lang="en-US" sz="2400" b="1" dirty="0">
                <a:solidFill>
                  <a:schemeClr val="bg1"/>
                </a:solidFill>
                <a:latin typeface="Franklin Gothic Demi Cond" panose="020B0603020102020204" pitchFamily="34" charset="0"/>
              </a:rPr>
              <a:t>RHC Telecommunications Program</a:t>
            </a:r>
            <a:endParaRPr lang="en-US" sz="2000" b="1" dirty="0">
              <a:solidFill>
                <a:schemeClr val="bg1"/>
              </a:solidFill>
              <a:latin typeface="Franklin Gothic Demi Cond" panose="020B060302010202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679AFE9-58F6-3B4B-B877-F4203AE1AE55}"/>
              </a:ext>
            </a:extLst>
          </p:cNvPr>
          <p:cNvSpPr txBox="1">
            <a:spLocks/>
          </p:cNvSpPr>
          <p:nvPr/>
        </p:nvSpPr>
        <p:spPr>
          <a:xfrm>
            <a:off x="6453348" y="1648826"/>
            <a:ext cx="5400300" cy="3219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Services for a 100 Mb circuit funded through the </a:t>
            </a:r>
            <a:r>
              <a:rPr lang="en-US" sz="2400" b="1" dirty="0">
                <a:solidFill>
                  <a:schemeClr val="bg1"/>
                </a:solidFill>
                <a:latin typeface="Franklin Gothic Demi Cond" panose="020B0603020102020204" pitchFamily="34" charset="0"/>
              </a:rPr>
              <a:t>RHC Healthcare Connect Fund</a:t>
            </a:r>
            <a:endParaRPr lang="en-US" sz="2000" b="1" dirty="0">
              <a:solidFill>
                <a:schemeClr val="bg1"/>
              </a:solidFill>
              <a:latin typeface="Franklin Gothic Demi Cond" panose="020B06030201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4B6A44D-E2C1-C341-9BDE-9582B5990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824"/>
            <a:ext cx="6762750" cy="1325563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Program Examples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84C1C91-510B-4E4A-A20D-DBD78C80773C}"/>
              </a:ext>
            </a:extLst>
          </p:cNvPr>
          <p:cNvGrpSpPr/>
          <p:nvPr/>
        </p:nvGrpSpPr>
        <p:grpSpPr>
          <a:xfrm>
            <a:off x="740421" y="2718601"/>
            <a:ext cx="5109091" cy="2580345"/>
            <a:chOff x="740421" y="2718601"/>
            <a:chExt cx="5109091" cy="258034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5A924E5-6B3B-7A47-B542-2E49A849594F}"/>
                </a:ext>
              </a:extLst>
            </p:cNvPr>
            <p:cNvSpPr/>
            <p:nvPr/>
          </p:nvSpPr>
          <p:spPr>
            <a:xfrm>
              <a:off x="740421" y="2718601"/>
              <a:ext cx="3928009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Rural Rate = $6,000/month</a:t>
              </a:r>
            </a:p>
            <a:p>
              <a:r>
                <a:rPr lang="en-US" sz="20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Urban Rate = $260/month</a:t>
              </a:r>
            </a:p>
            <a:p>
              <a:r>
                <a:rPr lang="en-US" sz="20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USF Funds = $5,740/month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E093C3B-851E-8243-BE6C-7412C93F6626}"/>
                </a:ext>
              </a:extLst>
            </p:cNvPr>
            <p:cNvGrpSpPr/>
            <p:nvPr/>
          </p:nvGrpSpPr>
          <p:grpSpPr>
            <a:xfrm>
              <a:off x="740421" y="4078386"/>
              <a:ext cx="5109091" cy="1220560"/>
              <a:chOff x="740421" y="3924637"/>
              <a:chExt cx="5109091" cy="1220560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79F2166-7C94-7D4F-91E2-4FB50B4103ED}"/>
                  </a:ext>
                </a:extLst>
              </p:cNvPr>
              <p:cNvSpPr/>
              <p:nvPr/>
            </p:nvSpPr>
            <p:spPr>
              <a:xfrm>
                <a:off x="740421" y="4014873"/>
                <a:ext cx="510909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$6,000/mo.  -  $5,740/mo.  =    $260/month 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20E1FDB-AED1-664E-AF72-605A5E622A1C}"/>
                  </a:ext>
                </a:extLst>
              </p:cNvPr>
              <p:cNvSpPr/>
              <p:nvPr/>
            </p:nvSpPr>
            <p:spPr>
              <a:xfrm>
                <a:off x="936346" y="4498866"/>
                <a:ext cx="91723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Rural Rate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3E51902-6A45-8C4E-9020-12ECC0625DA0}"/>
                  </a:ext>
                </a:extLst>
              </p:cNvPr>
              <p:cNvSpPr/>
              <p:nvPr/>
            </p:nvSpPr>
            <p:spPr>
              <a:xfrm>
                <a:off x="2430161" y="4498866"/>
                <a:ext cx="123231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Monthly Recurring Cost for Services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B9BA347-DF2B-3C40-93CF-01AC22AFCC88}"/>
                  </a:ext>
                </a:extLst>
              </p:cNvPr>
              <p:cNvSpPr/>
              <p:nvPr/>
            </p:nvSpPr>
            <p:spPr>
              <a:xfrm>
                <a:off x="4130727" y="4498866"/>
                <a:ext cx="165886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Monthly Cost to HCP After Funding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0D84CA6-D019-8640-9435-0D2453896A70}"/>
                  </a:ext>
                </a:extLst>
              </p:cNvPr>
              <p:cNvSpPr/>
              <p:nvPr/>
            </p:nvSpPr>
            <p:spPr>
              <a:xfrm>
                <a:off x="4130726" y="3924637"/>
                <a:ext cx="1658867" cy="115716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D415901-D9D0-3F4C-8E4F-8D7F797D6112}"/>
              </a:ext>
            </a:extLst>
          </p:cNvPr>
          <p:cNvGrpSpPr/>
          <p:nvPr/>
        </p:nvGrpSpPr>
        <p:grpSpPr>
          <a:xfrm>
            <a:off x="6453348" y="2718601"/>
            <a:ext cx="5322291" cy="2580345"/>
            <a:chOff x="6453348" y="2718601"/>
            <a:chExt cx="5322291" cy="258034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B770442-914F-9D40-887B-DD165C53644F}"/>
                </a:ext>
              </a:extLst>
            </p:cNvPr>
            <p:cNvSpPr/>
            <p:nvPr/>
          </p:nvSpPr>
          <p:spPr>
            <a:xfrm>
              <a:off x="6518759" y="2718601"/>
              <a:ext cx="392800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Rural Rate = $6,000/month</a:t>
              </a:r>
            </a:p>
            <a:p>
              <a:r>
                <a:rPr lang="en-US" sz="20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USF Funds = $3,900/month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D72930E-59FD-A148-B3C5-EB719EBD8E9C}"/>
                </a:ext>
              </a:extLst>
            </p:cNvPr>
            <p:cNvGrpSpPr/>
            <p:nvPr/>
          </p:nvGrpSpPr>
          <p:grpSpPr>
            <a:xfrm>
              <a:off x="6453348" y="4078386"/>
              <a:ext cx="5322291" cy="1220560"/>
              <a:chOff x="6453348" y="3924637"/>
              <a:chExt cx="5322291" cy="122056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EFFD5A8-8040-DE43-BEB1-547F604AD3A9}"/>
                  </a:ext>
                </a:extLst>
              </p:cNvPr>
              <p:cNvSpPr/>
              <p:nvPr/>
            </p:nvSpPr>
            <p:spPr>
              <a:xfrm>
                <a:off x="6453348" y="4014873"/>
                <a:ext cx="532229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$6,000/mo.  -  $3,900/mo.  =    $2,100/month 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7A39BB4-428E-534A-B2B1-ACDB829ED21E}"/>
                  </a:ext>
                </a:extLst>
              </p:cNvPr>
              <p:cNvSpPr/>
              <p:nvPr/>
            </p:nvSpPr>
            <p:spPr>
              <a:xfrm>
                <a:off x="6633139" y="4498866"/>
                <a:ext cx="91723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Rural Rate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9D3F0F2-CF11-BA41-9196-D4C8DA1C5923}"/>
                  </a:ext>
                </a:extLst>
              </p:cNvPr>
              <p:cNvSpPr/>
              <p:nvPr/>
            </p:nvSpPr>
            <p:spPr>
              <a:xfrm>
                <a:off x="8164214" y="4498866"/>
                <a:ext cx="124850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Monthly Recurring Cost for Services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24F644B-44F5-044C-B288-5F7C5E21641A}"/>
                  </a:ext>
                </a:extLst>
              </p:cNvPr>
              <p:cNvSpPr/>
              <p:nvPr/>
            </p:nvSpPr>
            <p:spPr>
              <a:xfrm>
                <a:off x="9887952" y="4505219"/>
                <a:ext cx="174839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Monthly Cost to HCP After Funding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ED25E6F-AC8D-BD48-961E-700B47489AE5}"/>
                  </a:ext>
                </a:extLst>
              </p:cNvPr>
              <p:cNvSpPr/>
              <p:nvPr/>
            </p:nvSpPr>
            <p:spPr>
              <a:xfrm>
                <a:off x="9888468" y="3924637"/>
                <a:ext cx="1747879" cy="115716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3766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r>
              <a:rPr lang="en-US" sz="2800" b="0" i="0" u="none" strike="noStrike" cap="none" baseline="0" dirty="0">
                <a:solidFill>
                  <a:schemeClr val="bg2">
                    <a:lumMod val="50000"/>
                  </a:schemeClr>
                </a:solidFill>
                <a:sym typeface="Source Sans Pro"/>
              </a:rPr>
              <a:t>Federal Communications Commission (FCC)</a:t>
            </a:r>
          </a:p>
          <a:p>
            <a:pPr lvl="1">
              <a:buClr>
                <a:schemeClr val="dk1"/>
              </a:buClr>
              <a:buSzPct val="100000"/>
            </a:pPr>
            <a:r>
              <a:rPr lang="en-US" sz="2000" b="0" i="0" u="none" strike="noStrike" cap="none" baseline="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Source Sans Pro"/>
              </a:rPr>
              <a:t>Universal Service- </a:t>
            </a:r>
            <a:r>
              <a:rPr lang="en-US" sz="2000" b="0" i="0" u="sng" strike="noStrike" cap="none" baseline="0" dirty="0">
                <a:solidFill>
                  <a:schemeClr val="hlink"/>
                </a:solidFill>
                <a:latin typeface="Arial" charset="0"/>
                <a:ea typeface="Arial" charset="0"/>
                <a:cs typeface="Arial" charset="0"/>
                <a:sym typeface="Source Sans Pro"/>
                <a:hlinkClick r:id="rId3"/>
              </a:rPr>
              <a:t>https://www.fcc.gov/encyclopedia/universal-service</a:t>
            </a:r>
          </a:p>
          <a:p>
            <a:pPr lvl="1">
              <a:buClr>
                <a:schemeClr val="dk1"/>
              </a:buClr>
              <a:buSzPct val="100000"/>
            </a:pPr>
            <a:r>
              <a:rPr lang="en-US" sz="2000" b="0" i="0" u="none" strike="noStrike" cap="none" baseline="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Source Sans Pro"/>
              </a:rPr>
              <a:t>Rural Health Care Program- </a:t>
            </a:r>
            <a:r>
              <a:rPr lang="en-US" sz="2000" b="0" i="0" u="sng" strike="noStrike" cap="none" baseline="0" dirty="0">
                <a:solidFill>
                  <a:schemeClr val="hlink"/>
                </a:solidFill>
                <a:latin typeface="Arial" charset="0"/>
                <a:ea typeface="Arial" charset="0"/>
                <a:cs typeface="Arial" charset="0"/>
                <a:sym typeface="Source Sans Pro"/>
                <a:hlinkClick r:id="rId4"/>
              </a:rPr>
              <a:t>https://www.fcc.gov/encyclopedia/rural-health-care</a:t>
            </a:r>
          </a:p>
          <a:p>
            <a:pPr marL="0" indent="0">
              <a:buClr>
                <a:schemeClr val="dk1"/>
              </a:buClr>
              <a:buSzPct val="100000"/>
              <a:buNone/>
            </a:pPr>
            <a:r>
              <a:rPr lang="en-US" sz="2800" b="0" i="0" u="none" strike="noStrike" cap="none" baseline="0" dirty="0">
                <a:solidFill>
                  <a:schemeClr val="bg2">
                    <a:lumMod val="50000"/>
                  </a:schemeClr>
                </a:solidFill>
                <a:sym typeface="Source Sans Pro"/>
              </a:rPr>
              <a:t>Universal Service Administrative Company (USAC)</a:t>
            </a:r>
          </a:p>
          <a:p>
            <a:pPr lvl="1">
              <a:buClr>
                <a:schemeClr val="dk1"/>
              </a:buClr>
              <a:buSzPct val="100000"/>
            </a:pPr>
            <a:r>
              <a:rPr lang="en-US" sz="2000" b="0" i="0" u="none" strike="noStrike" cap="none" baseline="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Source Sans Pro"/>
              </a:rPr>
              <a:t>Rural Health Care Program- </a:t>
            </a:r>
            <a:r>
              <a:rPr lang="en-US" sz="2000" b="0" i="0" u="sng" strike="noStrike" cap="none" baseline="0" dirty="0">
                <a:solidFill>
                  <a:schemeClr val="hlink"/>
                </a:solidFill>
                <a:latin typeface="Arial" charset="0"/>
                <a:ea typeface="Arial" charset="0"/>
                <a:cs typeface="Arial" charset="0"/>
                <a:sym typeface="Source Sans Pro"/>
                <a:hlinkClick r:id="rId5"/>
              </a:rPr>
              <a:t>http://www.usac.org/RHC/</a:t>
            </a:r>
          </a:p>
          <a:p>
            <a:pPr lvl="1">
              <a:buClr>
                <a:schemeClr val="dk1"/>
              </a:buClr>
              <a:buSzPct val="100000"/>
            </a:pPr>
            <a:r>
              <a:rPr lang="en-US" sz="2000" b="0" i="0" u="none" strike="noStrike" cap="none" baseline="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Source Sans Pro"/>
              </a:rPr>
              <a:t>Determining Rurality- </a:t>
            </a:r>
            <a:r>
              <a:rPr lang="en-US" sz="2000" b="0" i="0" u="sng" strike="noStrike" cap="none" baseline="0" dirty="0">
                <a:solidFill>
                  <a:schemeClr val="hlink"/>
                </a:solidFill>
                <a:latin typeface="Arial" charset="0"/>
                <a:ea typeface="Arial" charset="0"/>
                <a:cs typeface="Arial" charset="0"/>
                <a:sym typeface="Source Sans Pro"/>
                <a:hlinkClick r:id="rId6"/>
              </a:rPr>
              <a:t>http://www.usac.org/rhc/telecommunications/tools/Rural/search/search.asp</a:t>
            </a:r>
          </a:p>
          <a:p>
            <a:pPr lvl="1">
              <a:buClr>
                <a:schemeClr val="dk1"/>
              </a:buClr>
              <a:buSzPct val="100000"/>
            </a:pPr>
            <a:r>
              <a:rPr lang="en-US" sz="2000" b="0" i="0" u="none" strike="noStrike" cap="none" baseline="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Source Sans Pro"/>
              </a:rPr>
              <a:t>USAC 2017 Annual Report- </a:t>
            </a:r>
            <a:r>
              <a:rPr lang="en-US" sz="2000" b="0" i="0" u="none" strike="noStrike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  <a:sym typeface="Source Sans Pro"/>
                <a:hlinkClick r:id="rId7"/>
              </a:rPr>
              <a:t>http</a:t>
            </a:r>
            <a:r>
              <a:rPr lang="en-US" sz="2000" b="0" i="0" u="none" strike="noStrike" cap="none" baseline="0" dirty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  <a:sym typeface="Source Sans Pro"/>
                <a:hlinkClick r:id="rId7"/>
              </a:rPr>
              <a:t>://www.usac.org/_res/documents/about/pdf/annual-reports/usac-annual-report-2017.pdf</a:t>
            </a:r>
            <a:endParaRPr lang="en-US" sz="2000" b="0" i="0" u="none" strike="noStrike" cap="none" baseline="0" dirty="0">
              <a:solidFill>
                <a:schemeClr val="dk1"/>
              </a:solidFill>
              <a:latin typeface="Arial" charset="0"/>
              <a:ea typeface="Arial" charset="0"/>
              <a:cs typeface="Arial" charset="0"/>
              <a:sym typeface="Source Sans Pro"/>
            </a:endParaRPr>
          </a:p>
          <a:p>
            <a:pPr lvl="1">
              <a:buSzPct val="100000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  <a:sym typeface="Source Sans Pro"/>
              </a:rPr>
              <a:t>USAC Webinars for further information </a:t>
            </a:r>
            <a:r>
              <a:rPr lang="en-US" sz="2000" dirty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  <a:sym typeface="Source Sans Pro"/>
                <a:hlinkClick r:id="rId8"/>
              </a:rPr>
              <a:t>http://</a:t>
            </a:r>
            <a:r>
              <a:rPr lang="en-US" sz="2000" dirty="0" err="1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  <a:sym typeface="Source Sans Pro"/>
                <a:hlinkClick r:id="rId8"/>
              </a:rPr>
              <a:t>usac.org</a:t>
            </a:r>
            <a:r>
              <a:rPr lang="en-US" sz="2000" dirty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  <a:sym typeface="Source Sans Pro"/>
                <a:hlinkClick r:id="rId8"/>
              </a:rPr>
              <a:t>/</a:t>
            </a:r>
            <a:r>
              <a:rPr lang="en-US" sz="2000" dirty="0" err="1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  <a:sym typeface="Source Sans Pro"/>
                <a:hlinkClick r:id="rId8"/>
              </a:rPr>
              <a:t>rhc</a:t>
            </a:r>
            <a:r>
              <a:rPr lang="en-US" sz="2000" dirty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  <a:sym typeface="Source Sans Pro"/>
                <a:hlinkClick r:id="rId8"/>
              </a:rPr>
              <a:t>/telecommunications/outreach/</a:t>
            </a:r>
            <a:r>
              <a:rPr lang="en-US" sz="2000" dirty="0" err="1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  <a:sym typeface="Source Sans Pro"/>
                <a:hlinkClick r:id="rId8"/>
              </a:rPr>
              <a:t>webinar.aspx</a:t>
            </a:r>
            <a:endParaRPr lang="en-US" sz="2000" b="0" i="0" u="none" strike="noStrike" cap="none" baseline="0" dirty="0">
              <a:solidFill>
                <a:schemeClr val="dk1"/>
              </a:solidFill>
              <a:latin typeface="Arial" charset="0"/>
              <a:ea typeface="Arial" charset="0"/>
              <a:cs typeface="Arial" charset="0"/>
              <a:sym typeface="Source Sans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427368" y="5438274"/>
            <a:ext cx="1652337" cy="918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261905"/>
            <a:ext cx="49779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</a:lstStyle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Resources and Links</a:t>
            </a:r>
          </a:p>
        </p:txBody>
      </p:sp>
      <p:sp>
        <p:nvSpPr>
          <p:cNvPr id="8" name="Rectangle 7"/>
          <p:cNvSpPr/>
          <p:nvPr/>
        </p:nvSpPr>
        <p:spPr>
          <a:xfrm>
            <a:off x="-3954731" y="1374978"/>
            <a:ext cx="9283870" cy="138406"/>
          </a:xfrm>
          <a:prstGeom prst="rect">
            <a:avLst/>
          </a:prstGeom>
          <a:solidFill>
            <a:srgbClr val="A4D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396062"/>
      </p:ext>
    </p:extLst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11559" y="-99527"/>
            <a:ext cx="3091544" cy="5256245"/>
          </a:xfrm>
          <a:prstGeom prst="rect">
            <a:avLst/>
          </a:prstGeom>
          <a:solidFill>
            <a:srgbClr val="2065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44" t="13994" r="51784" b="26482"/>
          <a:stretch/>
        </p:blipFill>
        <p:spPr>
          <a:xfrm rot="16200000" flipH="1">
            <a:off x="434639" y="977393"/>
            <a:ext cx="5256246" cy="310240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806074" y="1799693"/>
            <a:ext cx="10385926" cy="3258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THANK YOU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034643" y="1590410"/>
            <a:ext cx="6725816" cy="3169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None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None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None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Interested in learning more? </a:t>
            </a:r>
          </a:p>
          <a:p>
            <a:pPr>
              <a:lnSpc>
                <a:spcPts val="1800"/>
              </a:lnSpc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1800"/>
              </a:lnSpc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USAC Contact Info:</a:t>
            </a:r>
          </a:p>
          <a:p>
            <a:pPr>
              <a:lnSpc>
                <a:spcPts val="1800"/>
              </a:lnSpc>
            </a:pPr>
            <a:r>
              <a:rPr lang="en-US" dirty="0">
                <a:latin typeface="Arial" charset="0"/>
                <a:ea typeface="Arial" charset="0"/>
                <a:cs typeface="Arial" charset="0"/>
                <a:hlinkClick r:id="rId4"/>
              </a:rPr>
              <a:t>rhc-assist@usac.org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1800"/>
              </a:lnSpc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202-776-0200</a:t>
            </a:r>
          </a:p>
          <a:p>
            <a:pPr>
              <a:lnSpc>
                <a:spcPts val="1800"/>
              </a:lnSpc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1800"/>
              </a:lnSpc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email: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funding@telequality.com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1800"/>
              </a:lnSpc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phone: 210-408-0388</a:t>
            </a:r>
          </a:p>
          <a:p>
            <a:pPr>
              <a:lnSpc>
                <a:spcPts val="1800"/>
              </a:lnSpc>
            </a:pPr>
            <a:r>
              <a:rPr lang="en-US" dirty="0">
                <a:latin typeface="Arial" charset="0"/>
                <a:ea typeface="Arial" charset="0"/>
                <a:cs typeface="Arial" charset="0"/>
                <a:hlinkClick r:id="rId5"/>
              </a:rPr>
              <a:t>www.telequality.com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1800"/>
              </a:lnSpc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1800"/>
              </a:lnSpc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1800"/>
              </a:lnSpc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1800"/>
              </a:lnSpc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1800"/>
              </a:lnSpc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Shape 143"/>
          <p:cNvSpPr txBox="1"/>
          <p:nvPr/>
        </p:nvSpPr>
        <p:spPr>
          <a:xfrm>
            <a:off x="280426" y="6467403"/>
            <a:ext cx="12053978" cy="51448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-US" sz="1000" dirty="0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*</a:t>
            </a:r>
            <a:r>
              <a:rPr lang="en-US" sz="1000" dirty="0" err="1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TeleQuality</a:t>
            </a:r>
            <a:r>
              <a:rPr lang="en-US" sz="1000" dirty="0">
                <a:solidFill>
                  <a:srgbClr val="12654C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 Communications is not affiliated with The Universal Service Administrative Company which collects and distributes the Universal Service Fund.  </a:t>
            </a:r>
            <a:endParaRPr lang="en-US" sz="1000" u="none" strike="noStrike" cap="none" baseline="0" dirty="0">
              <a:solidFill>
                <a:srgbClr val="12654C"/>
              </a:solidFill>
              <a:latin typeface="Arial" charset="0"/>
              <a:ea typeface="Arial" charset="0"/>
              <a:cs typeface="Arial" charset="0"/>
              <a:sym typeface="Calibri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092537" y="4862471"/>
            <a:ext cx="2330388" cy="307694"/>
            <a:chOff x="5034643" y="5998121"/>
            <a:chExt cx="2330388" cy="307694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71376" y="6004689"/>
              <a:ext cx="293655" cy="300996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34643" y="6004819"/>
              <a:ext cx="293655" cy="300996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46927" y="6004689"/>
              <a:ext cx="293655" cy="30099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40785" y="6004689"/>
              <a:ext cx="293655" cy="300996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65234" y="5998121"/>
              <a:ext cx="297326" cy="300997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53069" y="6004689"/>
              <a:ext cx="293655" cy="3009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3001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454545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70AC46"/>
      </a:hlink>
      <a:folHlink>
        <a:srgbClr val="1F656F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inted xmlns="53ea285f-1a4e-4f7a-bab2-79afa352ced8">false</Printed>
    <_Flow_SignoffStatus xmlns="53ea285f-1a4e-4f7a-bab2-79afa352ced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9EA15F1F5C54B8D95AB8594E2BDFC" ma:contentTypeVersion="15" ma:contentTypeDescription="Create a new document." ma:contentTypeScope="" ma:versionID="5647aa169380aab013af2fbc5e01d29e">
  <xsd:schema xmlns:xsd="http://www.w3.org/2001/XMLSchema" xmlns:xs="http://www.w3.org/2001/XMLSchema" xmlns:p="http://schemas.microsoft.com/office/2006/metadata/properties" xmlns:ns2="4b0bbf1f-e1f5-4aaf-8696-58d650ad612f" xmlns:ns3="53ea285f-1a4e-4f7a-bab2-79afa352ced8" targetNamespace="http://schemas.microsoft.com/office/2006/metadata/properties" ma:root="true" ma:fieldsID="203a55130aa17a4b2184095ab5a00251" ns2:_="" ns3:_="">
    <xsd:import namespace="4b0bbf1f-e1f5-4aaf-8696-58d650ad612f"/>
    <xsd:import namespace="53ea285f-1a4e-4f7a-bab2-79afa352ced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Printed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0bbf1f-e1f5-4aaf-8696-58d650ad612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ea285f-1a4e-4f7a-bab2-79afa352ce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Printed" ma:index="21" nillable="true" ma:displayName="Printed" ma:default="0" ma:description="For Kam only so she knows she's printed the invoice for Cyndi to pay" ma:format="Dropdown" ma:internalName="Printed">
      <xsd:simpleType>
        <xsd:restriction base="dms:Boolean"/>
      </xsd:simpleType>
    </xsd:element>
    <xsd:element name="_Flow_SignoffStatus" ma:index="22" nillable="true" ma:displayName="Sign-off status" ma:internalName="Sign_x002d_off_x0020_statu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A2B480-9E14-4398-B335-9DA511495E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FC3DA7-AF03-4597-A894-3A5DF0130C66}">
  <ds:schemaRefs>
    <ds:schemaRef ds:uri="http://purl.org/dc/elements/1.1/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4b0bbf1f-e1f5-4aaf-8696-58d650ad612f"/>
    <ds:schemaRef ds:uri="http://schemas.openxmlformats.org/package/2006/metadata/core-properties"/>
    <ds:schemaRef ds:uri="53ea285f-1a4e-4f7a-bab2-79afa352ced8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3EC1D2C-1643-40E0-9A5A-49E69DEEFD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0bbf1f-e1f5-4aaf-8696-58d650ad612f"/>
    <ds:schemaRef ds:uri="53ea285f-1a4e-4f7a-bab2-79afa352ce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10792</TotalTime>
  <Words>811</Words>
  <Application>Microsoft Office PowerPoint</Application>
  <PresentationFormat>Widescreen</PresentationFormat>
  <Paragraphs>148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Cantarell</vt:lpstr>
      <vt:lpstr>Franklin Gothic Book</vt:lpstr>
      <vt:lpstr>Franklin Gothic Demi Cond</vt:lpstr>
      <vt:lpstr>Franklin Gothic Medium Cond</vt:lpstr>
      <vt:lpstr>Source Sans Pro</vt:lpstr>
      <vt:lpstr>Office Theme</vt:lpstr>
      <vt:lpstr>Telehealth Networks and The USF</vt:lpstr>
      <vt:lpstr>PowerPoint Presentation</vt:lpstr>
      <vt:lpstr>PowerPoint Presentation</vt:lpstr>
      <vt:lpstr>The Telehealth Framework</vt:lpstr>
      <vt:lpstr>Three Vital Components </vt:lpstr>
      <vt:lpstr>Telecom Services Infrastructure </vt:lpstr>
      <vt:lpstr>Example: Unique Network Design </vt:lpstr>
      <vt:lpstr>IT and Medical Tools </vt:lpstr>
      <vt:lpstr>PowerPoint Presentation</vt:lpstr>
      <vt:lpstr>The USF &amp; RHC Program</vt:lpstr>
      <vt:lpstr>Some Important Notes</vt:lpstr>
      <vt:lpstr>What is the Universal Service Fund?</vt:lpstr>
      <vt:lpstr>Who Distributes the USF?</vt:lpstr>
      <vt:lpstr>Program Comparison</vt:lpstr>
      <vt:lpstr>Program Examples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Basile</dc:creator>
  <cp:lastModifiedBy>Natalie Verette</cp:lastModifiedBy>
  <cp:revision>467</cp:revision>
  <cp:lastPrinted>2018-08-20T17:33:07Z</cp:lastPrinted>
  <dcterms:created xsi:type="dcterms:W3CDTF">2017-05-08T18:22:15Z</dcterms:created>
  <dcterms:modified xsi:type="dcterms:W3CDTF">2019-05-03T16:32:34Z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0x01010050A9EA15F1F5C54B8D95AB8594E2BDFC</vt:lpwstr>
  </property>
</Properties>
</file>