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64" r:id="rId3"/>
    <p:sldId id="348" r:id="rId4"/>
    <p:sldId id="262" r:id="rId5"/>
    <p:sldId id="271" r:id="rId6"/>
    <p:sldId id="355" r:id="rId7"/>
    <p:sldId id="272" r:id="rId8"/>
    <p:sldId id="273" r:id="rId9"/>
    <p:sldId id="263" r:id="rId10"/>
    <p:sldId id="352" r:id="rId11"/>
    <p:sldId id="368" r:id="rId12"/>
    <p:sldId id="369" r:id="rId13"/>
    <p:sldId id="349" r:id="rId14"/>
    <p:sldId id="303" r:id="rId15"/>
    <p:sldId id="304" r:id="rId16"/>
    <p:sldId id="293" r:id="rId17"/>
    <p:sldId id="345" r:id="rId18"/>
    <p:sldId id="341" r:id="rId19"/>
    <p:sldId id="309" r:id="rId20"/>
    <p:sldId id="306" r:id="rId21"/>
    <p:sldId id="312" r:id="rId22"/>
    <p:sldId id="315" r:id="rId23"/>
    <p:sldId id="307" r:id="rId24"/>
    <p:sldId id="266" r:id="rId25"/>
    <p:sldId id="346" r:id="rId26"/>
    <p:sldId id="323" r:id="rId27"/>
    <p:sldId id="347" r:id="rId28"/>
    <p:sldId id="350" r:id="rId29"/>
    <p:sldId id="357" r:id="rId30"/>
    <p:sldId id="358" r:id="rId31"/>
    <p:sldId id="360" r:id="rId32"/>
    <p:sldId id="359" r:id="rId33"/>
    <p:sldId id="260" r:id="rId34"/>
    <p:sldId id="614" r:id="rId35"/>
    <p:sldId id="363" r:id="rId36"/>
    <p:sldId id="362" r:id="rId37"/>
    <p:sldId id="365" r:id="rId38"/>
    <p:sldId id="366" r:id="rId39"/>
    <p:sldId id="367" r:id="rId40"/>
    <p:sldId id="354" r:id="rId41"/>
    <p:sldId id="257" r:id="rId42"/>
    <p:sldId id="351" r:id="rId43"/>
    <p:sldId id="340"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ty Harper" initials="PH" lastIdx="1" clrIdx="0">
    <p:extLst>
      <p:ext uri="{19B8F6BF-5375-455C-9EA6-DF929625EA0E}">
        <p15:presenceInfo xmlns:p15="http://schemas.microsoft.com/office/powerpoint/2012/main" userId="5af6a6bb6637744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23E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44" autoAdjust="0"/>
    <p:restoredTop sz="94660"/>
  </p:normalViewPr>
  <p:slideViewPr>
    <p:cSldViewPr snapToGrid="0">
      <p:cViewPr varScale="1">
        <p:scale>
          <a:sx n="68" d="100"/>
          <a:sy n="68" d="100"/>
        </p:scale>
        <p:origin x="1428" y="72"/>
      </p:cViewPr>
      <p:guideLst/>
    </p:cSldViewPr>
  </p:slideViewPr>
  <p:notesTextViewPr>
    <p:cViewPr>
      <p:scale>
        <a:sx n="1" d="1"/>
        <a:sy n="1" d="1"/>
      </p:scale>
      <p:origin x="0" y="0"/>
    </p:cViewPr>
  </p:notesTextViewPr>
  <p:sorterViewPr>
    <p:cViewPr>
      <p:scale>
        <a:sx n="100" d="100"/>
        <a:sy n="100" d="100"/>
      </p:scale>
      <p:origin x="0" y="-90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EA560E-E3B0-4FEA-B3B3-516D086555B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408AC112-5AAD-45F7-8FD3-E2C4848BC491}">
      <dgm:prSet phldrT="[Text]"/>
      <dgm:spPr>
        <a:solidFill>
          <a:schemeClr val="tx2">
            <a:lumMod val="40000"/>
            <a:lumOff val="60000"/>
          </a:schemeClr>
        </a:solidFill>
      </dgm:spPr>
      <dgm:t>
        <a:bodyPr/>
        <a:lstStyle/>
        <a:p>
          <a:r>
            <a:rPr lang="en-US" b="1" i="0" dirty="0">
              <a:latin typeface="Calibri Bold" charset="0"/>
              <a:cs typeface="Calibri Bold" charset="0"/>
            </a:rPr>
            <a:t>EPP</a:t>
          </a:r>
        </a:p>
      </dgm:t>
    </dgm:pt>
    <dgm:pt modelId="{D0F64FFB-04A3-49FE-AE7E-48A4F8401040}" type="parTrans" cxnId="{47F4CBA7-A82A-48E9-AB3C-5B8B7B491139}">
      <dgm:prSet/>
      <dgm:spPr/>
      <dgm:t>
        <a:bodyPr/>
        <a:lstStyle/>
        <a:p>
          <a:endParaRPr lang="en-US"/>
        </a:p>
      </dgm:t>
    </dgm:pt>
    <dgm:pt modelId="{39681C27-1038-4613-98E2-8C5D71FBB45E}" type="sibTrans" cxnId="{47F4CBA7-A82A-48E9-AB3C-5B8B7B491139}">
      <dgm:prSet/>
      <dgm:spPr/>
      <dgm:t>
        <a:bodyPr/>
        <a:lstStyle/>
        <a:p>
          <a:endParaRPr lang="en-US"/>
        </a:p>
      </dgm:t>
    </dgm:pt>
    <dgm:pt modelId="{57EC934C-EB88-4503-9E03-30F99A401C78}">
      <dgm:prSet phldrT="[Text]" custT="1"/>
      <dgm:spPr>
        <a:solidFill>
          <a:schemeClr val="accent6">
            <a:lumMod val="40000"/>
            <a:lumOff val="60000"/>
          </a:schemeClr>
        </a:solidFill>
      </dgm:spPr>
      <dgm:t>
        <a:bodyPr/>
        <a:lstStyle/>
        <a:p>
          <a:r>
            <a:rPr lang="en-US" sz="2800" b="1" i="0" dirty="0">
              <a:solidFill>
                <a:schemeClr val="tx1"/>
              </a:solidFill>
              <a:latin typeface="Calibri Bold" charset="0"/>
              <a:cs typeface="Calibri Bold" charset="0"/>
            </a:rPr>
            <a:t>Risk Assessment and Planning</a:t>
          </a:r>
        </a:p>
      </dgm:t>
    </dgm:pt>
    <dgm:pt modelId="{B0945097-B362-4964-B024-DA70A6E1B61F}" type="parTrans" cxnId="{70E5DA8C-5154-443E-90ED-712D6EE967A2}">
      <dgm:prSet/>
      <dgm:spPr/>
      <dgm:t>
        <a:bodyPr/>
        <a:lstStyle/>
        <a:p>
          <a:endParaRPr lang="en-US"/>
        </a:p>
      </dgm:t>
    </dgm:pt>
    <dgm:pt modelId="{AB0D500E-405F-4A30-9A42-13338162646A}" type="sibTrans" cxnId="{70E5DA8C-5154-443E-90ED-712D6EE967A2}">
      <dgm:prSet/>
      <dgm:spPr/>
      <dgm:t>
        <a:bodyPr/>
        <a:lstStyle/>
        <a:p>
          <a:endParaRPr lang="en-US"/>
        </a:p>
      </dgm:t>
    </dgm:pt>
    <dgm:pt modelId="{19DC1812-73C3-428D-8A30-A4FE8C9C4DE5}">
      <dgm:prSet phldrT="[Text]" phldr="1"/>
      <dgm:spPr/>
      <dgm:t>
        <a:bodyPr/>
        <a:lstStyle/>
        <a:p>
          <a:endParaRPr lang="en-US"/>
        </a:p>
      </dgm:t>
    </dgm:pt>
    <dgm:pt modelId="{B1BDC066-0F8B-4A85-ADEA-5BF5CFE7AEF0}" type="parTrans" cxnId="{AB3ED2AC-42D2-41C7-A4DD-B3D6AE51C39C}">
      <dgm:prSet/>
      <dgm:spPr/>
      <dgm:t>
        <a:bodyPr/>
        <a:lstStyle/>
        <a:p>
          <a:endParaRPr lang="en-US"/>
        </a:p>
      </dgm:t>
    </dgm:pt>
    <dgm:pt modelId="{CCC606FD-91F3-43B9-9464-ED2690E1180B}" type="sibTrans" cxnId="{AB3ED2AC-42D2-41C7-A4DD-B3D6AE51C39C}">
      <dgm:prSet/>
      <dgm:spPr/>
      <dgm:t>
        <a:bodyPr/>
        <a:lstStyle/>
        <a:p>
          <a:endParaRPr lang="en-US"/>
        </a:p>
      </dgm:t>
    </dgm:pt>
    <dgm:pt modelId="{C5B9F9F9-32A1-42EF-B9C6-A7A89F766732}">
      <dgm:prSet phldrT="[Text]" phldr="1"/>
      <dgm:spPr/>
      <dgm:t>
        <a:bodyPr/>
        <a:lstStyle/>
        <a:p>
          <a:endParaRPr lang="en-US"/>
        </a:p>
      </dgm:t>
    </dgm:pt>
    <dgm:pt modelId="{BDB0CF94-BFB6-47DD-8ED0-1F382C33A8D8}" type="parTrans" cxnId="{B9CBF738-F4A8-4EC2-9FE9-02FC98DBB863}">
      <dgm:prSet/>
      <dgm:spPr/>
      <dgm:t>
        <a:bodyPr/>
        <a:lstStyle/>
        <a:p>
          <a:endParaRPr lang="en-US"/>
        </a:p>
      </dgm:t>
    </dgm:pt>
    <dgm:pt modelId="{5A198C35-DDCE-4743-910E-DD5018C0F4F1}" type="sibTrans" cxnId="{B9CBF738-F4A8-4EC2-9FE9-02FC98DBB863}">
      <dgm:prSet/>
      <dgm:spPr/>
      <dgm:t>
        <a:bodyPr/>
        <a:lstStyle/>
        <a:p>
          <a:endParaRPr lang="en-US"/>
        </a:p>
      </dgm:t>
    </dgm:pt>
    <dgm:pt modelId="{23C4A048-EE05-41F7-A5C9-9B144D3F5A6F}">
      <dgm:prSet phldrT="[Text]" phldr="1"/>
      <dgm:spPr/>
      <dgm:t>
        <a:bodyPr/>
        <a:lstStyle/>
        <a:p>
          <a:endParaRPr lang="en-US"/>
        </a:p>
      </dgm:t>
    </dgm:pt>
    <dgm:pt modelId="{78AE66E1-C6B0-4520-BD7B-91D14E2A88FF}" type="parTrans" cxnId="{09F93714-E743-4A31-BB9A-996FF6F610BD}">
      <dgm:prSet/>
      <dgm:spPr/>
      <dgm:t>
        <a:bodyPr/>
        <a:lstStyle/>
        <a:p>
          <a:endParaRPr lang="en-US"/>
        </a:p>
      </dgm:t>
    </dgm:pt>
    <dgm:pt modelId="{1DABF02F-58F3-4948-BEF0-BA3BE0C2D266}" type="sibTrans" cxnId="{09F93714-E743-4A31-BB9A-996FF6F610BD}">
      <dgm:prSet/>
      <dgm:spPr/>
      <dgm:t>
        <a:bodyPr/>
        <a:lstStyle/>
        <a:p>
          <a:endParaRPr lang="en-US"/>
        </a:p>
      </dgm:t>
    </dgm:pt>
    <dgm:pt modelId="{BBEC08F5-B4DD-484D-9195-50FD7245C879}">
      <dgm:prSet/>
      <dgm:spPr/>
      <dgm:t>
        <a:bodyPr/>
        <a:lstStyle/>
        <a:p>
          <a:endParaRPr lang="en-US" dirty="0"/>
        </a:p>
      </dgm:t>
    </dgm:pt>
    <dgm:pt modelId="{CC3692C6-067A-4672-9C1E-530928157897}" type="parTrans" cxnId="{D71FA63A-4326-4716-9F63-215EB5E2AE2E}">
      <dgm:prSet/>
      <dgm:spPr/>
      <dgm:t>
        <a:bodyPr/>
        <a:lstStyle/>
        <a:p>
          <a:endParaRPr lang="en-US"/>
        </a:p>
      </dgm:t>
    </dgm:pt>
    <dgm:pt modelId="{9C254589-EAE7-4DE3-8280-B61771160288}" type="sibTrans" cxnId="{D71FA63A-4326-4716-9F63-215EB5E2AE2E}">
      <dgm:prSet/>
      <dgm:spPr/>
      <dgm:t>
        <a:bodyPr/>
        <a:lstStyle/>
        <a:p>
          <a:endParaRPr lang="en-US"/>
        </a:p>
      </dgm:t>
    </dgm:pt>
    <dgm:pt modelId="{F4EFEDD2-A0E7-482B-B6FC-B11D4BA3EBAF}">
      <dgm:prSet custT="1"/>
      <dgm:spPr>
        <a:solidFill>
          <a:schemeClr val="accent1">
            <a:lumMod val="20000"/>
            <a:lumOff val="80000"/>
          </a:schemeClr>
        </a:solidFill>
      </dgm:spPr>
      <dgm:t>
        <a:bodyPr/>
        <a:lstStyle/>
        <a:p>
          <a:r>
            <a:rPr lang="en-US" sz="2800" b="1" i="0" dirty="0">
              <a:solidFill>
                <a:schemeClr val="tx1"/>
              </a:solidFill>
              <a:latin typeface="Calibri Bold" charset="0"/>
              <a:cs typeface="Calibri Bold" charset="0"/>
            </a:rPr>
            <a:t>Policies and Procedures</a:t>
          </a:r>
        </a:p>
      </dgm:t>
    </dgm:pt>
    <dgm:pt modelId="{A89F35E3-7AC4-4DC5-A537-A2D04E9D8DC9}" type="parTrans" cxnId="{680FE75F-51A4-429C-9433-747DFA48054A}">
      <dgm:prSet/>
      <dgm:spPr/>
      <dgm:t>
        <a:bodyPr/>
        <a:lstStyle/>
        <a:p>
          <a:endParaRPr lang="en-US"/>
        </a:p>
      </dgm:t>
    </dgm:pt>
    <dgm:pt modelId="{22234096-BFD3-4F64-BB52-586D70102B6A}" type="sibTrans" cxnId="{680FE75F-51A4-429C-9433-747DFA48054A}">
      <dgm:prSet/>
      <dgm:spPr/>
      <dgm:t>
        <a:bodyPr/>
        <a:lstStyle/>
        <a:p>
          <a:endParaRPr lang="en-US"/>
        </a:p>
      </dgm:t>
    </dgm:pt>
    <dgm:pt modelId="{DCCFBD53-07BB-42A6-B8C3-50446D732906}">
      <dgm:prSet custT="1"/>
      <dgm:spPr>
        <a:solidFill>
          <a:schemeClr val="accent4">
            <a:lumMod val="40000"/>
            <a:lumOff val="60000"/>
          </a:schemeClr>
        </a:solidFill>
      </dgm:spPr>
      <dgm:t>
        <a:bodyPr/>
        <a:lstStyle/>
        <a:p>
          <a:r>
            <a:rPr lang="en-US" sz="2600" b="1" i="0" dirty="0">
              <a:solidFill>
                <a:schemeClr val="tx1"/>
              </a:solidFill>
              <a:latin typeface="Calibri Bold" charset="0"/>
              <a:cs typeface="Calibri Bold" charset="0"/>
            </a:rPr>
            <a:t>Communication Plan</a:t>
          </a:r>
        </a:p>
      </dgm:t>
    </dgm:pt>
    <dgm:pt modelId="{AE1B23C5-0EA6-4568-8A92-A31EF79A7623}" type="parTrans" cxnId="{003EAF0E-9ECD-417E-82C4-64BB03739DFB}">
      <dgm:prSet/>
      <dgm:spPr/>
      <dgm:t>
        <a:bodyPr/>
        <a:lstStyle/>
        <a:p>
          <a:endParaRPr lang="en-US"/>
        </a:p>
      </dgm:t>
    </dgm:pt>
    <dgm:pt modelId="{56FBA582-5760-4314-BEC8-1F11E8019E96}" type="sibTrans" cxnId="{003EAF0E-9ECD-417E-82C4-64BB03739DFB}">
      <dgm:prSet/>
      <dgm:spPr/>
      <dgm:t>
        <a:bodyPr/>
        <a:lstStyle/>
        <a:p>
          <a:endParaRPr lang="en-US"/>
        </a:p>
      </dgm:t>
    </dgm:pt>
    <dgm:pt modelId="{373AB321-6A0D-4755-85BF-0327BFFF2708}">
      <dgm:prSet custT="1"/>
      <dgm:spPr>
        <a:solidFill>
          <a:srgbClr val="E84A18"/>
        </a:solidFill>
      </dgm:spPr>
      <dgm:t>
        <a:bodyPr/>
        <a:lstStyle/>
        <a:p>
          <a:r>
            <a:rPr lang="en-US" sz="2800" b="1" i="0" dirty="0">
              <a:solidFill>
                <a:schemeClr val="tx1"/>
              </a:solidFill>
              <a:latin typeface="Calibri Bold" charset="0"/>
              <a:cs typeface="Calibri Bold" charset="0"/>
            </a:rPr>
            <a:t>Training and Testing </a:t>
          </a:r>
        </a:p>
      </dgm:t>
    </dgm:pt>
    <dgm:pt modelId="{A74615FB-BF60-44F2-8031-05A18F8F36B7}" type="parTrans" cxnId="{47EF8690-DF99-48F4-B14A-6FFD5D65D288}">
      <dgm:prSet/>
      <dgm:spPr/>
      <dgm:t>
        <a:bodyPr/>
        <a:lstStyle/>
        <a:p>
          <a:endParaRPr lang="en-US"/>
        </a:p>
      </dgm:t>
    </dgm:pt>
    <dgm:pt modelId="{4C9D401A-CA03-4AD1-95EF-517F1D2A1F8C}" type="sibTrans" cxnId="{47EF8690-DF99-48F4-B14A-6FFD5D65D288}">
      <dgm:prSet/>
      <dgm:spPr/>
      <dgm:t>
        <a:bodyPr/>
        <a:lstStyle/>
        <a:p>
          <a:endParaRPr lang="en-US"/>
        </a:p>
      </dgm:t>
    </dgm:pt>
    <dgm:pt modelId="{E447AEC6-BC41-4E0C-B35B-F7CE89B5CB94}" type="pres">
      <dgm:prSet presAssocID="{19EA560E-E3B0-4FEA-B3B3-516D086555B5}" presName="diagram" presStyleCnt="0">
        <dgm:presLayoutVars>
          <dgm:chMax val="1"/>
          <dgm:dir/>
          <dgm:animLvl val="ctr"/>
          <dgm:resizeHandles val="exact"/>
        </dgm:presLayoutVars>
      </dgm:prSet>
      <dgm:spPr/>
    </dgm:pt>
    <dgm:pt modelId="{E29A0746-2457-4ACE-A336-D823E224A3E9}" type="pres">
      <dgm:prSet presAssocID="{19EA560E-E3B0-4FEA-B3B3-516D086555B5}" presName="matrix" presStyleCnt="0"/>
      <dgm:spPr/>
    </dgm:pt>
    <dgm:pt modelId="{7D1A0635-A214-49F7-B70A-6705BE5D3168}" type="pres">
      <dgm:prSet presAssocID="{19EA560E-E3B0-4FEA-B3B3-516D086555B5}" presName="tile1" presStyleLbl="node1" presStyleIdx="0" presStyleCnt="4" custLinFactNeighborX="-51309" custLinFactNeighborY="-17075"/>
      <dgm:spPr/>
    </dgm:pt>
    <dgm:pt modelId="{1A931EEA-B176-4DDF-AEFC-266388091565}" type="pres">
      <dgm:prSet presAssocID="{19EA560E-E3B0-4FEA-B3B3-516D086555B5}" presName="tile1text" presStyleLbl="node1" presStyleIdx="0" presStyleCnt="4">
        <dgm:presLayoutVars>
          <dgm:chMax val="0"/>
          <dgm:chPref val="0"/>
          <dgm:bulletEnabled val="1"/>
        </dgm:presLayoutVars>
      </dgm:prSet>
      <dgm:spPr/>
    </dgm:pt>
    <dgm:pt modelId="{4E8964E7-D7CE-45C3-8CE5-2074CBB2FF70}" type="pres">
      <dgm:prSet presAssocID="{19EA560E-E3B0-4FEA-B3B3-516D086555B5}" presName="tile2" presStyleLbl="node1" presStyleIdx="1" presStyleCnt="4" custLinFactNeighborX="270" custLinFactNeighborY="-1880"/>
      <dgm:spPr/>
    </dgm:pt>
    <dgm:pt modelId="{89C7BEE8-4D9F-4F3C-A4FF-238B3E93DCC4}" type="pres">
      <dgm:prSet presAssocID="{19EA560E-E3B0-4FEA-B3B3-516D086555B5}" presName="tile2text" presStyleLbl="node1" presStyleIdx="1" presStyleCnt="4">
        <dgm:presLayoutVars>
          <dgm:chMax val="0"/>
          <dgm:chPref val="0"/>
          <dgm:bulletEnabled val="1"/>
        </dgm:presLayoutVars>
      </dgm:prSet>
      <dgm:spPr/>
    </dgm:pt>
    <dgm:pt modelId="{4595A3C7-BB73-4B89-A3F2-D7B20E0F4EC5}" type="pres">
      <dgm:prSet presAssocID="{19EA560E-E3B0-4FEA-B3B3-516D086555B5}" presName="tile3" presStyleLbl="node1" presStyleIdx="2" presStyleCnt="4"/>
      <dgm:spPr/>
    </dgm:pt>
    <dgm:pt modelId="{EC8875F7-6C81-4D5B-9234-20DE08C63BC2}" type="pres">
      <dgm:prSet presAssocID="{19EA560E-E3B0-4FEA-B3B3-516D086555B5}" presName="tile3text" presStyleLbl="node1" presStyleIdx="2" presStyleCnt="4">
        <dgm:presLayoutVars>
          <dgm:chMax val="0"/>
          <dgm:chPref val="0"/>
          <dgm:bulletEnabled val="1"/>
        </dgm:presLayoutVars>
      </dgm:prSet>
      <dgm:spPr/>
    </dgm:pt>
    <dgm:pt modelId="{76168761-C2B0-4295-8CF4-2DDB6748CE3F}" type="pres">
      <dgm:prSet presAssocID="{19EA560E-E3B0-4FEA-B3B3-516D086555B5}" presName="tile4" presStyleLbl="node1" presStyleIdx="3" presStyleCnt="4"/>
      <dgm:spPr/>
    </dgm:pt>
    <dgm:pt modelId="{3D4DBDB4-7ED0-4503-8A64-E8E1D3F32786}" type="pres">
      <dgm:prSet presAssocID="{19EA560E-E3B0-4FEA-B3B3-516D086555B5}" presName="tile4text" presStyleLbl="node1" presStyleIdx="3" presStyleCnt="4">
        <dgm:presLayoutVars>
          <dgm:chMax val="0"/>
          <dgm:chPref val="0"/>
          <dgm:bulletEnabled val="1"/>
        </dgm:presLayoutVars>
      </dgm:prSet>
      <dgm:spPr/>
    </dgm:pt>
    <dgm:pt modelId="{32ED76A1-7BDD-4CEE-80EF-32DFE9626D5D}" type="pres">
      <dgm:prSet presAssocID="{19EA560E-E3B0-4FEA-B3B3-516D086555B5}" presName="centerTile" presStyleLbl="fgShp" presStyleIdx="0" presStyleCnt="1">
        <dgm:presLayoutVars>
          <dgm:chMax val="0"/>
          <dgm:chPref val="0"/>
        </dgm:presLayoutVars>
      </dgm:prSet>
      <dgm:spPr/>
    </dgm:pt>
  </dgm:ptLst>
  <dgm:cxnLst>
    <dgm:cxn modelId="{06AC4203-D326-654A-B947-0DEE0F529194}" type="presOf" srcId="{F4EFEDD2-A0E7-482B-B6FC-B11D4BA3EBAF}" destId="{89C7BEE8-4D9F-4F3C-A4FF-238B3E93DCC4}" srcOrd="1" destOrd="0" presId="urn:microsoft.com/office/officeart/2005/8/layout/matrix1"/>
    <dgm:cxn modelId="{003EAF0E-9ECD-417E-82C4-64BB03739DFB}" srcId="{408AC112-5AAD-45F7-8FD3-E2C4848BC491}" destId="{DCCFBD53-07BB-42A6-B8C3-50446D732906}" srcOrd="2" destOrd="0" parTransId="{AE1B23C5-0EA6-4568-8A92-A31EF79A7623}" sibTransId="{56FBA582-5760-4314-BEC8-1F11E8019E96}"/>
    <dgm:cxn modelId="{09F93714-E743-4A31-BB9A-996FF6F610BD}" srcId="{408AC112-5AAD-45F7-8FD3-E2C4848BC491}" destId="{23C4A048-EE05-41F7-A5C9-9B144D3F5A6F}" srcOrd="7" destOrd="0" parTransId="{78AE66E1-C6B0-4520-BD7B-91D14E2A88FF}" sibTransId="{1DABF02F-58F3-4948-BEF0-BA3BE0C2D266}"/>
    <dgm:cxn modelId="{24196520-3632-5049-892E-B08227FCE05D}" type="presOf" srcId="{57EC934C-EB88-4503-9E03-30F99A401C78}" destId="{1A931EEA-B176-4DDF-AEFC-266388091565}" srcOrd="1" destOrd="0" presId="urn:microsoft.com/office/officeart/2005/8/layout/matrix1"/>
    <dgm:cxn modelId="{6E5D1825-B8A1-7740-B63D-286661792072}" type="presOf" srcId="{F4EFEDD2-A0E7-482B-B6FC-B11D4BA3EBAF}" destId="{4E8964E7-D7CE-45C3-8CE5-2074CBB2FF70}" srcOrd="0" destOrd="0" presId="urn:microsoft.com/office/officeart/2005/8/layout/matrix1"/>
    <dgm:cxn modelId="{C1F0FD2C-3540-3E4D-A720-6133185C44AC}" type="presOf" srcId="{373AB321-6A0D-4755-85BF-0327BFFF2708}" destId="{3D4DBDB4-7ED0-4503-8A64-E8E1D3F32786}" srcOrd="1" destOrd="0" presId="urn:microsoft.com/office/officeart/2005/8/layout/matrix1"/>
    <dgm:cxn modelId="{B9CBF738-F4A8-4EC2-9FE9-02FC98DBB863}" srcId="{408AC112-5AAD-45F7-8FD3-E2C4848BC491}" destId="{C5B9F9F9-32A1-42EF-B9C6-A7A89F766732}" srcOrd="6" destOrd="0" parTransId="{BDB0CF94-BFB6-47DD-8ED0-1F382C33A8D8}" sibTransId="{5A198C35-DDCE-4743-910E-DD5018C0F4F1}"/>
    <dgm:cxn modelId="{D71FA63A-4326-4716-9F63-215EB5E2AE2E}" srcId="{408AC112-5AAD-45F7-8FD3-E2C4848BC491}" destId="{BBEC08F5-B4DD-484D-9195-50FD7245C879}" srcOrd="4" destOrd="0" parTransId="{CC3692C6-067A-4672-9C1E-530928157897}" sibTransId="{9C254589-EAE7-4DE3-8280-B61771160288}"/>
    <dgm:cxn modelId="{21C1025C-8AB8-9643-B918-AF7ACB90D714}" type="presOf" srcId="{373AB321-6A0D-4755-85BF-0327BFFF2708}" destId="{76168761-C2B0-4295-8CF4-2DDB6748CE3F}" srcOrd="0" destOrd="0" presId="urn:microsoft.com/office/officeart/2005/8/layout/matrix1"/>
    <dgm:cxn modelId="{109DCC5D-C670-B845-8098-0445D631A4B2}" type="presOf" srcId="{DCCFBD53-07BB-42A6-B8C3-50446D732906}" destId="{4595A3C7-BB73-4B89-A3F2-D7B20E0F4EC5}" srcOrd="0" destOrd="0" presId="urn:microsoft.com/office/officeart/2005/8/layout/matrix1"/>
    <dgm:cxn modelId="{680FE75F-51A4-429C-9433-747DFA48054A}" srcId="{408AC112-5AAD-45F7-8FD3-E2C4848BC491}" destId="{F4EFEDD2-A0E7-482B-B6FC-B11D4BA3EBAF}" srcOrd="1" destOrd="0" parTransId="{A89F35E3-7AC4-4DC5-A537-A2D04E9D8DC9}" sibTransId="{22234096-BFD3-4F64-BB52-586D70102B6A}"/>
    <dgm:cxn modelId="{2E137C8B-8CA4-E84B-ABB1-27E968D1B28A}" type="presOf" srcId="{19EA560E-E3B0-4FEA-B3B3-516D086555B5}" destId="{E447AEC6-BC41-4E0C-B35B-F7CE89B5CB94}" srcOrd="0" destOrd="0" presId="urn:microsoft.com/office/officeart/2005/8/layout/matrix1"/>
    <dgm:cxn modelId="{70E5DA8C-5154-443E-90ED-712D6EE967A2}" srcId="{408AC112-5AAD-45F7-8FD3-E2C4848BC491}" destId="{57EC934C-EB88-4503-9E03-30F99A401C78}" srcOrd="0" destOrd="0" parTransId="{B0945097-B362-4964-B024-DA70A6E1B61F}" sibTransId="{AB0D500E-405F-4A30-9A42-13338162646A}"/>
    <dgm:cxn modelId="{47EF8690-DF99-48F4-B14A-6FFD5D65D288}" srcId="{408AC112-5AAD-45F7-8FD3-E2C4848BC491}" destId="{373AB321-6A0D-4755-85BF-0327BFFF2708}" srcOrd="3" destOrd="0" parTransId="{A74615FB-BF60-44F2-8031-05A18F8F36B7}" sibTransId="{4C9D401A-CA03-4AD1-95EF-517F1D2A1F8C}"/>
    <dgm:cxn modelId="{47F4CBA7-A82A-48E9-AB3C-5B8B7B491139}" srcId="{19EA560E-E3B0-4FEA-B3B3-516D086555B5}" destId="{408AC112-5AAD-45F7-8FD3-E2C4848BC491}" srcOrd="0" destOrd="0" parTransId="{D0F64FFB-04A3-49FE-AE7E-48A4F8401040}" sibTransId="{39681C27-1038-4613-98E2-8C5D71FBB45E}"/>
    <dgm:cxn modelId="{AB3ED2AC-42D2-41C7-A4DD-B3D6AE51C39C}" srcId="{408AC112-5AAD-45F7-8FD3-E2C4848BC491}" destId="{19DC1812-73C3-428D-8A30-A4FE8C9C4DE5}" srcOrd="5" destOrd="0" parTransId="{B1BDC066-0F8B-4A85-ADEA-5BF5CFE7AEF0}" sibTransId="{CCC606FD-91F3-43B9-9464-ED2690E1180B}"/>
    <dgm:cxn modelId="{E2FCB3AF-18D7-484E-84B1-C0F9145EC601}" type="presOf" srcId="{408AC112-5AAD-45F7-8FD3-E2C4848BC491}" destId="{32ED76A1-7BDD-4CEE-80EF-32DFE9626D5D}" srcOrd="0" destOrd="0" presId="urn:microsoft.com/office/officeart/2005/8/layout/matrix1"/>
    <dgm:cxn modelId="{ABFC12B2-A709-4941-A149-2564B0698598}" type="presOf" srcId="{DCCFBD53-07BB-42A6-B8C3-50446D732906}" destId="{EC8875F7-6C81-4D5B-9234-20DE08C63BC2}" srcOrd="1" destOrd="0" presId="urn:microsoft.com/office/officeart/2005/8/layout/matrix1"/>
    <dgm:cxn modelId="{5CF1E1CF-29C7-6D47-AE81-59C0887DC648}" type="presOf" srcId="{57EC934C-EB88-4503-9E03-30F99A401C78}" destId="{7D1A0635-A214-49F7-B70A-6705BE5D3168}" srcOrd="0" destOrd="0" presId="urn:microsoft.com/office/officeart/2005/8/layout/matrix1"/>
    <dgm:cxn modelId="{F4E0D6F0-D394-BA4E-A46E-8C53EB9032E6}" type="presParOf" srcId="{E447AEC6-BC41-4E0C-B35B-F7CE89B5CB94}" destId="{E29A0746-2457-4ACE-A336-D823E224A3E9}" srcOrd="0" destOrd="0" presId="urn:microsoft.com/office/officeart/2005/8/layout/matrix1"/>
    <dgm:cxn modelId="{83A399E6-5919-644A-8528-C86A3E638661}" type="presParOf" srcId="{E29A0746-2457-4ACE-A336-D823E224A3E9}" destId="{7D1A0635-A214-49F7-B70A-6705BE5D3168}" srcOrd="0" destOrd="0" presId="urn:microsoft.com/office/officeart/2005/8/layout/matrix1"/>
    <dgm:cxn modelId="{73C53D53-2383-9F46-A7DD-B088DDAB4AB8}" type="presParOf" srcId="{E29A0746-2457-4ACE-A336-D823E224A3E9}" destId="{1A931EEA-B176-4DDF-AEFC-266388091565}" srcOrd="1" destOrd="0" presId="urn:microsoft.com/office/officeart/2005/8/layout/matrix1"/>
    <dgm:cxn modelId="{FE9F13F9-4965-B445-A441-AA5209EE1D5D}" type="presParOf" srcId="{E29A0746-2457-4ACE-A336-D823E224A3E9}" destId="{4E8964E7-D7CE-45C3-8CE5-2074CBB2FF70}" srcOrd="2" destOrd="0" presId="urn:microsoft.com/office/officeart/2005/8/layout/matrix1"/>
    <dgm:cxn modelId="{62B3F29F-11F0-EC43-82F7-02609E8C24CD}" type="presParOf" srcId="{E29A0746-2457-4ACE-A336-D823E224A3E9}" destId="{89C7BEE8-4D9F-4F3C-A4FF-238B3E93DCC4}" srcOrd="3" destOrd="0" presId="urn:microsoft.com/office/officeart/2005/8/layout/matrix1"/>
    <dgm:cxn modelId="{5BF89AD1-E8B0-534F-B58B-4D3E2B0572AC}" type="presParOf" srcId="{E29A0746-2457-4ACE-A336-D823E224A3E9}" destId="{4595A3C7-BB73-4B89-A3F2-D7B20E0F4EC5}" srcOrd="4" destOrd="0" presId="urn:microsoft.com/office/officeart/2005/8/layout/matrix1"/>
    <dgm:cxn modelId="{CA711FAD-4F7A-B749-AB76-E393F0DA9687}" type="presParOf" srcId="{E29A0746-2457-4ACE-A336-D823E224A3E9}" destId="{EC8875F7-6C81-4D5B-9234-20DE08C63BC2}" srcOrd="5" destOrd="0" presId="urn:microsoft.com/office/officeart/2005/8/layout/matrix1"/>
    <dgm:cxn modelId="{F28C1DFC-2A2D-394E-85C2-5AEED79B4AAA}" type="presParOf" srcId="{E29A0746-2457-4ACE-A336-D823E224A3E9}" destId="{76168761-C2B0-4295-8CF4-2DDB6748CE3F}" srcOrd="6" destOrd="0" presId="urn:microsoft.com/office/officeart/2005/8/layout/matrix1"/>
    <dgm:cxn modelId="{23A00138-A1DB-1B40-A42D-71463457C938}" type="presParOf" srcId="{E29A0746-2457-4ACE-A336-D823E224A3E9}" destId="{3D4DBDB4-7ED0-4503-8A64-E8E1D3F32786}" srcOrd="7" destOrd="0" presId="urn:microsoft.com/office/officeart/2005/8/layout/matrix1"/>
    <dgm:cxn modelId="{41412E3E-953E-5C4A-87DD-C806095EBCCD}" type="presParOf" srcId="{E447AEC6-BC41-4E0C-B35B-F7CE89B5CB94}" destId="{32ED76A1-7BDD-4CEE-80EF-32DFE9626D5D}"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A0635-A214-49F7-B70A-6705BE5D3168}">
      <dsp:nvSpPr>
        <dsp:cNvPr id="0" name=""/>
        <dsp:cNvSpPr/>
      </dsp:nvSpPr>
      <dsp:spPr>
        <a:xfrm rot="16200000">
          <a:off x="191045" y="-191045"/>
          <a:ext cx="2244951" cy="2627042"/>
        </a:xfrm>
        <a:prstGeom prst="round1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chemeClr val="tx1"/>
              </a:solidFill>
              <a:latin typeface="Calibri Bold" charset="0"/>
              <a:cs typeface="Calibri Bold" charset="0"/>
            </a:rPr>
            <a:t>Risk Assessment and Planning</a:t>
          </a:r>
        </a:p>
      </dsp:txBody>
      <dsp:txXfrm rot="5400000">
        <a:off x="0" y="0"/>
        <a:ext cx="2627042" cy="1683713"/>
      </dsp:txXfrm>
    </dsp:sp>
    <dsp:sp modelId="{4E8964E7-D7CE-45C3-8CE5-2074CBB2FF70}">
      <dsp:nvSpPr>
        <dsp:cNvPr id="0" name=""/>
        <dsp:cNvSpPr/>
      </dsp:nvSpPr>
      <dsp:spPr>
        <a:xfrm>
          <a:off x="2627042" y="0"/>
          <a:ext cx="2627042" cy="2244951"/>
        </a:xfrm>
        <a:prstGeom prst="round1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chemeClr val="tx1"/>
              </a:solidFill>
              <a:latin typeface="Calibri Bold" charset="0"/>
              <a:cs typeface="Calibri Bold" charset="0"/>
            </a:rPr>
            <a:t>Policies and Procedures</a:t>
          </a:r>
        </a:p>
      </dsp:txBody>
      <dsp:txXfrm>
        <a:off x="2627042" y="0"/>
        <a:ext cx="2627042" cy="1683713"/>
      </dsp:txXfrm>
    </dsp:sp>
    <dsp:sp modelId="{4595A3C7-BB73-4B89-A3F2-D7B20E0F4EC5}">
      <dsp:nvSpPr>
        <dsp:cNvPr id="0" name=""/>
        <dsp:cNvSpPr/>
      </dsp:nvSpPr>
      <dsp:spPr>
        <a:xfrm rot="10800000">
          <a:off x="0" y="2244951"/>
          <a:ext cx="2627042" cy="2244951"/>
        </a:xfrm>
        <a:prstGeom prst="round1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b="1" i="0" kern="1200" dirty="0">
              <a:solidFill>
                <a:schemeClr val="tx1"/>
              </a:solidFill>
              <a:latin typeface="Calibri Bold" charset="0"/>
              <a:cs typeface="Calibri Bold" charset="0"/>
            </a:rPr>
            <a:t>Communication Plan</a:t>
          </a:r>
        </a:p>
      </dsp:txBody>
      <dsp:txXfrm rot="10800000">
        <a:off x="0" y="2806189"/>
        <a:ext cx="2627042" cy="1683713"/>
      </dsp:txXfrm>
    </dsp:sp>
    <dsp:sp modelId="{76168761-C2B0-4295-8CF4-2DDB6748CE3F}">
      <dsp:nvSpPr>
        <dsp:cNvPr id="0" name=""/>
        <dsp:cNvSpPr/>
      </dsp:nvSpPr>
      <dsp:spPr>
        <a:xfrm rot="5400000">
          <a:off x="2818087" y="2053906"/>
          <a:ext cx="2244951" cy="2627042"/>
        </a:xfrm>
        <a:prstGeom prst="round1Rect">
          <a:avLst/>
        </a:prstGeom>
        <a:solidFill>
          <a:srgbClr val="E84A1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chemeClr val="tx1"/>
              </a:solidFill>
              <a:latin typeface="Calibri Bold" charset="0"/>
              <a:cs typeface="Calibri Bold" charset="0"/>
            </a:rPr>
            <a:t>Training and Testing </a:t>
          </a:r>
        </a:p>
      </dsp:txBody>
      <dsp:txXfrm rot="-5400000">
        <a:off x="2627042" y="2806189"/>
        <a:ext cx="2627042" cy="1683713"/>
      </dsp:txXfrm>
    </dsp:sp>
    <dsp:sp modelId="{32ED76A1-7BDD-4CEE-80EF-32DFE9626D5D}">
      <dsp:nvSpPr>
        <dsp:cNvPr id="0" name=""/>
        <dsp:cNvSpPr/>
      </dsp:nvSpPr>
      <dsp:spPr>
        <a:xfrm>
          <a:off x="1838929" y="1683713"/>
          <a:ext cx="1576225" cy="1122475"/>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i="0" kern="1200" dirty="0">
              <a:latin typeface="Calibri Bold" charset="0"/>
              <a:cs typeface="Calibri Bold" charset="0"/>
            </a:rPr>
            <a:t>EPP</a:t>
          </a:r>
        </a:p>
      </dsp:txBody>
      <dsp:txXfrm>
        <a:off x="1893724" y="1738508"/>
        <a:ext cx="1466635" cy="1012885"/>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E24B0CD2-E20E-47C3-ADC6-58F8DBFA67D6}"/>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93096" y="4429919"/>
            <a:ext cx="2557807" cy="1208314"/>
          </a:xfrm>
          <a:prstGeom prst="rect">
            <a:avLst/>
          </a:prstGeom>
        </p:spPr>
      </p:pic>
      <p:pic>
        <p:nvPicPr>
          <p:cNvPr id="10" name="Picture 9">
            <a:extLst>
              <a:ext uri="{FF2B5EF4-FFF2-40B4-BE49-F238E27FC236}">
                <a16:creationId xmlns:a16="http://schemas.microsoft.com/office/drawing/2014/main" id="{FF7C47B4-98B2-454D-A4BC-A1E97A7037D8}"/>
              </a:ext>
            </a:extLst>
          </p:cNvPr>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9050" y="157307"/>
            <a:ext cx="2776600" cy="907398"/>
          </a:xfrm>
          <a:prstGeom prst="rect">
            <a:avLst/>
          </a:prstGeom>
        </p:spPr>
      </p:pic>
    </p:spTree>
    <p:extLst>
      <p:ext uri="{BB962C8B-B14F-4D97-AF65-F5344CB8AC3E}">
        <p14:creationId xmlns:p14="http://schemas.microsoft.com/office/powerpoint/2010/main" val="255145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4526130-E676-4723-A7FE-A236C9312A41}"/>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971380" y="2424467"/>
            <a:ext cx="5422197" cy="2561460"/>
          </a:xfrm>
          <a:prstGeom prst="rect">
            <a:avLst/>
          </a:prstGeom>
        </p:spPr>
      </p:pic>
    </p:spTree>
    <p:extLst>
      <p:ext uri="{BB962C8B-B14F-4D97-AF65-F5344CB8AC3E}">
        <p14:creationId xmlns:p14="http://schemas.microsoft.com/office/powerpoint/2010/main" val="2319316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0697161-C468-4487-9E3B-3544E4FAAD02}"/>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28950" y="674208"/>
            <a:ext cx="3086100" cy="1008543"/>
          </a:xfrm>
          <a:prstGeom prst="rect">
            <a:avLst/>
          </a:prstGeom>
        </p:spPr>
      </p:pic>
    </p:spTree>
    <p:extLst>
      <p:ext uri="{BB962C8B-B14F-4D97-AF65-F5344CB8AC3E}">
        <p14:creationId xmlns:p14="http://schemas.microsoft.com/office/powerpoint/2010/main" val="335733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BFBF393-FD51-484A-96AE-CF0421D0ADD4}"/>
              </a:ext>
            </a:extLst>
          </p:cNvPr>
          <p:cNvSpPr txBox="1"/>
          <p:nvPr userDrawn="1"/>
        </p:nvSpPr>
        <p:spPr>
          <a:xfrm>
            <a:off x="628650" y="6176963"/>
            <a:ext cx="3441123" cy="261610"/>
          </a:xfrm>
          <a:prstGeom prst="rect">
            <a:avLst/>
          </a:prstGeom>
          <a:noFill/>
        </p:spPr>
        <p:txBody>
          <a:bodyPr wrap="square" rtlCol="0">
            <a:spAutoFit/>
          </a:bodyPr>
          <a:lstStyle/>
          <a:p>
            <a:r>
              <a:rPr lang="en-US" sz="1100" dirty="0"/>
              <a:t>www.inquiseek.com</a:t>
            </a:r>
          </a:p>
        </p:txBody>
      </p:sp>
    </p:spTree>
    <p:extLst>
      <p:ext uri="{BB962C8B-B14F-4D97-AF65-F5344CB8AC3E}">
        <p14:creationId xmlns:p14="http://schemas.microsoft.com/office/powerpoint/2010/main" val="287369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455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5/1/2019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406049-8998-4F80-9708-195825E4F735}"/>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519864" y="3994001"/>
            <a:ext cx="6313275" cy="2063190"/>
          </a:xfrm>
          <a:prstGeom prst="rect">
            <a:avLst/>
          </a:prstGeom>
        </p:spPr>
      </p:pic>
    </p:spTree>
    <p:extLst>
      <p:ext uri="{BB962C8B-B14F-4D97-AF65-F5344CB8AC3E}">
        <p14:creationId xmlns:p14="http://schemas.microsoft.com/office/powerpoint/2010/main" val="1718065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5/1/2019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406049-8998-4F80-9708-195825E4F735}"/>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519864" y="3994001"/>
            <a:ext cx="6313275" cy="2063190"/>
          </a:xfrm>
          <a:prstGeom prst="rect">
            <a:avLst/>
          </a:prstGeom>
        </p:spPr>
      </p:pic>
    </p:spTree>
    <p:extLst>
      <p:ext uri="{BB962C8B-B14F-4D97-AF65-F5344CB8AC3E}">
        <p14:creationId xmlns:p14="http://schemas.microsoft.com/office/powerpoint/2010/main" val="494991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B9E9FFC-4153-44CC-850F-4398030707C6}"/>
              </a:ext>
            </a:extLst>
          </p:cNvPr>
          <p:cNvPicPr>
            <a:picLocks noChangeAspect="1"/>
          </p:cNvPicPr>
          <p:nvPr userDrawn="1"/>
        </p:nvPicPr>
        <p:blipFill>
          <a:blip r:embed="rId2">
            <a:clrChange>
              <a:clrFrom>
                <a:srgbClr val="FFFFFF"/>
              </a:clrFrom>
              <a:clrTo>
                <a:srgbClr val="FFFFFF">
                  <a:alpha val="0"/>
                </a:srgbClr>
              </a:clrTo>
            </a:clrChange>
            <a:alphaModFix amt="85000"/>
            <a:extLst>
              <a:ext uri="{28A0092B-C50C-407E-A947-70E740481C1C}">
                <a14:useLocalDpi xmlns:a14="http://schemas.microsoft.com/office/drawing/2010/main" val="0"/>
              </a:ext>
            </a:extLst>
          </a:blip>
          <a:stretch>
            <a:fillRect/>
          </a:stretch>
        </p:blipFill>
        <p:spPr>
          <a:xfrm>
            <a:off x="3867196" y="6192098"/>
            <a:ext cx="1409608" cy="665902"/>
          </a:xfrm>
          <a:prstGeom prst="rect">
            <a:avLst/>
          </a:prstGeom>
        </p:spPr>
      </p:pic>
    </p:spTree>
    <p:extLst>
      <p:ext uri="{BB962C8B-B14F-4D97-AF65-F5344CB8AC3E}">
        <p14:creationId xmlns:p14="http://schemas.microsoft.com/office/powerpoint/2010/main" val="2102329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979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5/1/2019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C258489-51AB-41DE-A3DF-0FAFFBF5ED56}"/>
              </a:ext>
            </a:extLst>
          </p:cNvPr>
          <p:cNvPicPr>
            <a:picLocks noChangeAspect="1"/>
          </p:cNvPicPr>
          <p:nvPr userDrawn="1"/>
        </p:nvPicPr>
        <p:blipFill>
          <a:blip r:embed="rId2">
            <a:clrChange>
              <a:clrFrom>
                <a:srgbClr val="FFFFFF"/>
              </a:clrFrom>
              <a:clrTo>
                <a:srgbClr val="FFFFFF">
                  <a:alpha val="0"/>
                </a:srgbClr>
              </a:clrTo>
            </a:clrChange>
            <a:alphaModFix amt="5000"/>
            <a:extLst>
              <a:ext uri="{28A0092B-C50C-407E-A947-70E740481C1C}">
                <a14:useLocalDpi xmlns:a14="http://schemas.microsoft.com/office/drawing/2010/main" val="0"/>
              </a:ext>
            </a:extLst>
          </a:blip>
          <a:stretch>
            <a:fillRect/>
          </a:stretch>
        </p:blipFill>
        <p:spPr>
          <a:xfrm>
            <a:off x="1892641" y="3429000"/>
            <a:ext cx="5350222" cy="2527459"/>
          </a:xfrm>
          <a:prstGeom prst="rect">
            <a:avLst/>
          </a:prstGeom>
        </p:spPr>
      </p:pic>
    </p:spTree>
    <p:extLst>
      <p:ext uri="{BB962C8B-B14F-4D97-AF65-F5344CB8AC3E}">
        <p14:creationId xmlns:p14="http://schemas.microsoft.com/office/powerpoint/2010/main" val="295995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35D9F76-B6AC-4292-AACD-641519589B9F}"/>
              </a:ext>
            </a:extLst>
          </p:cNvPr>
          <p:cNvPicPr>
            <a:picLocks noChangeAspect="1"/>
          </p:cNvPicPr>
          <p:nvPr userDrawn="1"/>
        </p:nvPicPr>
        <p:blipFill>
          <a:blip r:embed="rId2"/>
          <a:stretch>
            <a:fillRect/>
          </a:stretch>
        </p:blipFill>
        <p:spPr>
          <a:xfrm>
            <a:off x="0" y="0"/>
            <a:ext cx="2560542" cy="1207113"/>
          </a:xfrm>
          <a:prstGeom prst="rect">
            <a:avLst/>
          </a:prstGeom>
        </p:spPr>
      </p:pic>
    </p:spTree>
    <p:extLst>
      <p:ext uri="{BB962C8B-B14F-4D97-AF65-F5344CB8AC3E}">
        <p14:creationId xmlns:p14="http://schemas.microsoft.com/office/powerpoint/2010/main" val="256088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1BA1166-43B6-4C53-B582-66DA36FABE8F}"/>
              </a:ext>
            </a:extLst>
          </p:cNvPr>
          <p:cNvPicPr>
            <a:picLocks noChangeAspect="1"/>
          </p:cNvPicPr>
          <p:nvPr userDrawn="1"/>
        </p:nvPicPr>
        <p:blipFill>
          <a:blip r:embed="rId2"/>
          <a:stretch>
            <a:fillRect/>
          </a:stretch>
        </p:blipFill>
        <p:spPr>
          <a:xfrm>
            <a:off x="6086286" y="325037"/>
            <a:ext cx="2417633" cy="788359"/>
          </a:xfrm>
          <a:prstGeom prst="rect">
            <a:avLst/>
          </a:prstGeom>
        </p:spPr>
      </p:pic>
    </p:spTree>
    <p:extLst>
      <p:ext uri="{BB962C8B-B14F-4D97-AF65-F5344CB8AC3E}">
        <p14:creationId xmlns:p14="http://schemas.microsoft.com/office/powerpoint/2010/main" val="357747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380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F9CFE67-5DC6-4087-8F9D-4FC224D505B9}"/>
              </a:ext>
            </a:extLst>
          </p:cNvPr>
          <p:cNvPicPr>
            <a:picLocks noChangeAspect="1"/>
          </p:cNvPicPr>
          <p:nvPr userDrawn="1"/>
        </p:nvPicPr>
        <p:blipFill>
          <a:blip r:embed="rId2">
            <a:alphaModFix amt="5000"/>
          </a:blip>
          <a:stretch>
            <a:fillRect/>
          </a:stretch>
        </p:blipFill>
        <p:spPr>
          <a:xfrm rot="19347361">
            <a:off x="2011680" y="2154252"/>
            <a:ext cx="5408023" cy="2549497"/>
          </a:xfrm>
          <a:prstGeom prst="rect">
            <a:avLst/>
          </a:prstGeom>
        </p:spPr>
      </p:pic>
    </p:spTree>
    <p:extLst>
      <p:ext uri="{BB962C8B-B14F-4D97-AF65-F5344CB8AC3E}">
        <p14:creationId xmlns:p14="http://schemas.microsoft.com/office/powerpoint/2010/main" val="3099106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450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5/1/2019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E623EBB-87EF-4D9C-9ABA-760E3D3FCC49}"/>
              </a:ext>
            </a:extLst>
          </p:cNvPr>
          <p:cNvSpPr txBox="1"/>
          <p:nvPr userDrawn="1"/>
        </p:nvSpPr>
        <p:spPr>
          <a:xfrm>
            <a:off x="1058091" y="496389"/>
            <a:ext cx="7550332"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Click for Title</a:t>
            </a:r>
          </a:p>
        </p:txBody>
      </p:sp>
    </p:spTree>
    <p:extLst>
      <p:ext uri="{BB962C8B-B14F-4D97-AF65-F5344CB8AC3E}">
        <p14:creationId xmlns:p14="http://schemas.microsoft.com/office/powerpoint/2010/main" val="1749592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6637" y="535578"/>
            <a:ext cx="5133208" cy="53254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34155" y="2442754"/>
            <a:ext cx="2949178" cy="33921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35B7F70-CF40-4E1E-B4E5-0BE6717237AA}"/>
              </a:ext>
            </a:extLst>
          </p:cNvPr>
          <p:cNvPicPr>
            <a:picLocks noChangeAspect="1"/>
          </p:cNvPicPr>
          <p:nvPr userDrawn="1"/>
        </p:nvPicPr>
        <p:blipFill>
          <a:blip r:embed="rId2">
            <a:clrChange>
              <a:clrFrom>
                <a:srgbClr val="FFFFFF"/>
              </a:clrFrom>
              <a:clrTo>
                <a:srgbClr val="FFFFFF">
                  <a:alpha val="0"/>
                </a:srgbClr>
              </a:clrTo>
            </a:clrChange>
            <a:alphaModFix amt="85000"/>
            <a:extLst>
              <a:ext uri="{28A0092B-C50C-407E-A947-70E740481C1C}">
                <a14:useLocalDpi xmlns:a14="http://schemas.microsoft.com/office/drawing/2010/main" val="0"/>
              </a:ext>
            </a:extLst>
          </a:blip>
          <a:stretch>
            <a:fillRect/>
          </a:stretch>
        </p:blipFill>
        <p:spPr>
          <a:xfrm>
            <a:off x="879448" y="136524"/>
            <a:ext cx="2058591" cy="972483"/>
          </a:xfrm>
          <a:prstGeom prst="rect">
            <a:avLst/>
          </a:prstGeom>
        </p:spPr>
      </p:pic>
      <p:sp>
        <p:nvSpPr>
          <p:cNvPr id="9" name="TextBox 8">
            <a:extLst>
              <a:ext uri="{FF2B5EF4-FFF2-40B4-BE49-F238E27FC236}">
                <a16:creationId xmlns:a16="http://schemas.microsoft.com/office/drawing/2014/main" id="{D0C4308E-2FE1-4725-8169-122550C7EAFC}"/>
              </a:ext>
            </a:extLst>
          </p:cNvPr>
          <p:cNvSpPr txBox="1"/>
          <p:nvPr userDrawn="1"/>
        </p:nvSpPr>
        <p:spPr>
          <a:xfrm>
            <a:off x="421145" y="1079497"/>
            <a:ext cx="296218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Click to add subtitle</a:t>
            </a:r>
          </a:p>
        </p:txBody>
      </p:sp>
    </p:spTree>
    <p:extLst>
      <p:ext uri="{BB962C8B-B14F-4D97-AF65-F5344CB8AC3E}">
        <p14:creationId xmlns:p14="http://schemas.microsoft.com/office/powerpoint/2010/main" val="1781991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8077" y="535578"/>
            <a:ext cx="5133208" cy="53254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p:txBody>
      </p:sp>
      <p:sp>
        <p:nvSpPr>
          <p:cNvPr id="4" name="Text Placeholder 3"/>
          <p:cNvSpPr>
            <a:spLocks noGrp="1"/>
          </p:cNvSpPr>
          <p:nvPr>
            <p:ph type="body" sz="half" idx="2"/>
          </p:nvPr>
        </p:nvSpPr>
        <p:spPr>
          <a:xfrm>
            <a:off x="434155" y="1442976"/>
            <a:ext cx="2949178" cy="44180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081C762-FEEE-4206-AB42-60EFA69EC673}"/>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1560" y="366406"/>
            <a:ext cx="1929430" cy="630542"/>
          </a:xfrm>
          <a:prstGeom prst="rect">
            <a:avLst/>
          </a:prstGeom>
        </p:spPr>
      </p:pic>
    </p:spTree>
    <p:extLst>
      <p:ext uri="{BB962C8B-B14F-4D97-AF65-F5344CB8AC3E}">
        <p14:creationId xmlns:p14="http://schemas.microsoft.com/office/powerpoint/2010/main" val="2994860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995363"/>
            <a:ext cx="2949178"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0201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C98C0E0-4549-4966-81CF-E2C0665F2CBA}"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5/1/2019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935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marL="0" indent="0">
              <a:buNone/>
              <a:defRPr/>
            </a:lvl1pPr>
          </a:lstStyle>
          <a:p>
            <a:pPr lvl="0"/>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288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618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3000">
              <a:schemeClr val="accent5"/>
            </a:gs>
            <a:gs pos="97000">
              <a:srgbClr val="83CC6A"/>
            </a:gs>
            <a:gs pos="88000">
              <a:schemeClr val="bg1">
                <a:lumMod val="95000"/>
              </a:schemeClr>
            </a:gs>
            <a:gs pos="67000">
              <a:schemeClr val="bg1"/>
            </a:gs>
            <a:gs pos="100000">
              <a:srgbClr val="002060"/>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5D4384FD-71EC-4472-BD88-C0045032A2B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5560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1" r:id="rId8"/>
    <p:sldLayoutId id="2147483680"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hyperlink" Target="https://qcor.cms.gov/main.jsp"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hyperlink" Target="https://www.aaaasf.org/" TargetMode="External"/><Relationship Id="rId2" Type="http://schemas.openxmlformats.org/officeDocument/2006/relationships/hyperlink" Target="https://www.cms.gov/Medicare/Provider-Enrollment-and-Certification/SurveyCertificationGenInfo/Downloads/MPD-RHCs-FQHCs.pdf" TargetMode="Externa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thecomplianceteam.or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gov.ecfr.io/cgi-bin/ECFR" TargetMode="External"/><Relationship Id="rId2" Type="http://schemas.openxmlformats.org/officeDocument/2006/relationships/hyperlink" Target="https://www.federalregister.gov/" TargetMode="Externa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hyperlink" Target="https://www.cms.gov/Regulations-and-Guidance/Guidance/Manuals/Downloads/clm104c09.pdf" TargetMode="External"/><Relationship Id="rId2" Type="http://schemas.openxmlformats.org/officeDocument/2006/relationships/hyperlink" Target="https://www.cms.gov/Regulations-and-Guidance/Guidance/Manuals/Downloads/bp102c13.pdf" TargetMode="Externa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ms.gov/Regulations-and-Guidance/Guidance/Manuals/downloads/som107ap_z_emergprep.pdf" TargetMode="External"/><Relationship Id="rId2" Type="http://schemas.openxmlformats.org/officeDocument/2006/relationships/hyperlink" Target="https://www.cms.gov/Regulations-and-Guidance/Guidance/Manuals/downloads/som107ap_g_rhc.pdf"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hyperlink" Target="https://medicaid.ms.gov/providers/provider-terminations/" TargetMode="External"/><Relationship Id="rId2" Type="http://schemas.openxmlformats.org/officeDocument/2006/relationships/hyperlink" Target="https://exclusions.oig.hhs.gov/" TargetMode="Externa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mailto:pharper@inquiseek.com" TargetMode="External"/><Relationship Id="rId2" Type="http://schemas.openxmlformats.org/officeDocument/2006/relationships/image" Target="../media/image2.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C692-87A2-4696-98EA-8D7B60DE7354}"/>
              </a:ext>
            </a:extLst>
          </p:cNvPr>
          <p:cNvSpPr>
            <a:spLocks noGrp="1"/>
          </p:cNvSpPr>
          <p:nvPr>
            <p:ph type="title"/>
          </p:nvPr>
        </p:nvSpPr>
        <p:spPr>
          <a:xfrm>
            <a:off x="628650" y="2185549"/>
            <a:ext cx="7886700" cy="2067950"/>
          </a:xfrm>
        </p:spPr>
        <p:txBody>
          <a:bodyPr anchor="t">
            <a:normAutofit/>
          </a:bodyPr>
          <a:lstStyle/>
          <a:p>
            <a:pPr algn="ctr"/>
            <a:r>
              <a:rPr lang="en-US" dirty="0"/>
              <a:t>RHC Compliance Update</a:t>
            </a:r>
            <a:br>
              <a:rPr lang="en-US" dirty="0"/>
            </a:br>
            <a:r>
              <a:rPr lang="en-US" sz="4000" b="1" dirty="0"/>
              <a:t>Mississippi Rural Health Association</a:t>
            </a:r>
            <a:br>
              <a:rPr lang="en-US" sz="4000" b="1" dirty="0"/>
            </a:br>
            <a:r>
              <a:rPr lang="en-US" sz="4000" b="1" dirty="0"/>
              <a:t>May 3, 2019</a:t>
            </a:r>
          </a:p>
        </p:txBody>
      </p:sp>
      <p:sp>
        <p:nvSpPr>
          <p:cNvPr id="3" name="Text Placeholder 2">
            <a:extLst>
              <a:ext uri="{FF2B5EF4-FFF2-40B4-BE49-F238E27FC236}">
                <a16:creationId xmlns:a16="http://schemas.microsoft.com/office/drawing/2014/main" id="{BAF54CB1-4F96-405C-8C42-215EC029AC3D}"/>
              </a:ext>
            </a:extLst>
          </p:cNvPr>
          <p:cNvSpPr>
            <a:spLocks noGrp="1"/>
          </p:cNvSpPr>
          <p:nvPr>
            <p:ph type="body" idx="1"/>
          </p:nvPr>
        </p:nvSpPr>
        <p:spPr/>
        <p:txBody>
          <a:bodyPr anchor="b">
            <a:normAutofit/>
          </a:bodyPr>
          <a:lstStyle/>
          <a:p>
            <a:pPr algn="r"/>
            <a:r>
              <a:rPr lang="en-US" dirty="0"/>
              <a:t>Patty Harper, CEO/Principal</a:t>
            </a:r>
          </a:p>
          <a:p>
            <a:pPr algn="r"/>
            <a:r>
              <a:rPr lang="en-US" dirty="0"/>
              <a:t>InQuiseek Consulting</a:t>
            </a:r>
          </a:p>
        </p:txBody>
      </p:sp>
    </p:spTree>
    <p:extLst>
      <p:ext uri="{BB962C8B-B14F-4D97-AF65-F5344CB8AC3E}">
        <p14:creationId xmlns:p14="http://schemas.microsoft.com/office/powerpoint/2010/main" val="2257491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CCC09-8A80-452D-9C25-959D6CACBD9F}"/>
              </a:ext>
            </a:extLst>
          </p:cNvPr>
          <p:cNvSpPr>
            <a:spLocks noGrp="1"/>
          </p:cNvSpPr>
          <p:nvPr>
            <p:ph type="title"/>
          </p:nvPr>
        </p:nvSpPr>
        <p:spPr>
          <a:xfrm>
            <a:off x="628650" y="533938"/>
            <a:ext cx="7886700" cy="1325563"/>
          </a:xfrm>
        </p:spPr>
        <p:txBody>
          <a:bodyPr>
            <a:noAutofit/>
          </a:bodyPr>
          <a:lstStyle/>
          <a:p>
            <a:pPr algn="ctr"/>
            <a:r>
              <a:rPr lang="en-US" sz="4800" b="1" dirty="0"/>
              <a:t>So, what are we going to talk about?</a:t>
            </a:r>
          </a:p>
        </p:txBody>
      </p:sp>
      <p:sp>
        <p:nvSpPr>
          <p:cNvPr id="3" name="TextBox 2">
            <a:extLst>
              <a:ext uri="{FF2B5EF4-FFF2-40B4-BE49-F238E27FC236}">
                <a16:creationId xmlns:a16="http://schemas.microsoft.com/office/drawing/2014/main" id="{CEC8CF1F-A079-4540-BB7F-3A00108B4C91}"/>
              </a:ext>
            </a:extLst>
          </p:cNvPr>
          <p:cNvSpPr txBox="1"/>
          <p:nvPr/>
        </p:nvSpPr>
        <p:spPr>
          <a:xfrm>
            <a:off x="745588" y="2114807"/>
            <a:ext cx="7769762" cy="3600986"/>
          </a:xfrm>
          <a:prstGeom prst="rect">
            <a:avLst/>
          </a:prstGeom>
          <a:noFill/>
        </p:spPr>
        <p:txBody>
          <a:bodyPr wrap="square" rtlCol="0">
            <a:spAutoFit/>
          </a:bodyPr>
          <a:lstStyle/>
          <a:p>
            <a:pPr marL="457200" indent="-457200">
              <a:buFont typeface="Arial" panose="020B0604020202020204" pitchFamily="34" charset="0"/>
              <a:buChar char="•"/>
            </a:pPr>
            <a:r>
              <a:rPr lang="en-US" sz="3800" dirty="0"/>
              <a:t>Mississippi RHC Trivia</a:t>
            </a:r>
          </a:p>
          <a:p>
            <a:pPr marL="457200" indent="-457200">
              <a:buFont typeface="Arial" panose="020B0604020202020204" pitchFamily="34" charset="0"/>
              <a:buChar char="•"/>
            </a:pPr>
            <a:r>
              <a:rPr lang="en-US" sz="3800" dirty="0"/>
              <a:t>Types of CMS Regulations/Guidance</a:t>
            </a:r>
          </a:p>
          <a:p>
            <a:pPr marL="457200" indent="-457200">
              <a:buFont typeface="Arial" panose="020B0604020202020204" pitchFamily="34" charset="0"/>
              <a:buChar char="•"/>
            </a:pPr>
            <a:r>
              <a:rPr lang="en-US" sz="3800" dirty="0"/>
              <a:t>Appendix G/Appendix Z</a:t>
            </a:r>
          </a:p>
          <a:p>
            <a:pPr marL="457200" indent="-457200">
              <a:buFont typeface="Arial" panose="020B0604020202020204" pitchFamily="34" charset="0"/>
              <a:buChar char="•"/>
            </a:pPr>
            <a:r>
              <a:rPr lang="en-US" sz="3800" dirty="0"/>
              <a:t>Top Survey Deficiencies for 2018</a:t>
            </a:r>
          </a:p>
          <a:p>
            <a:pPr marL="457200" indent="-457200">
              <a:buFont typeface="Arial" panose="020B0604020202020204" pitchFamily="34" charset="0"/>
              <a:buChar char="•"/>
            </a:pPr>
            <a:r>
              <a:rPr lang="en-US" sz="3800" dirty="0"/>
              <a:t>Compliance Challenges &amp; Successes</a:t>
            </a:r>
          </a:p>
          <a:p>
            <a:endParaRPr lang="en-US" sz="3800" dirty="0"/>
          </a:p>
        </p:txBody>
      </p:sp>
    </p:spTree>
    <p:extLst>
      <p:ext uri="{BB962C8B-B14F-4D97-AF65-F5344CB8AC3E}">
        <p14:creationId xmlns:p14="http://schemas.microsoft.com/office/powerpoint/2010/main" val="575392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B48DE-7A12-4C17-A7D1-34ED8D926633}"/>
              </a:ext>
            </a:extLst>
          </p:cNvPr>
          <p:cNvSpPr>
            <a:spLocks noGrp="1"/>
          </p:cNvSpPr>
          <p:nvPr>
            <p:ph type="title"/>
          </p:nvPr>
        </p:nvSpPr>
        <p:spPr>
          <a:xfrm>
            <a:off x="628650" y="1656897"/>
            <a:ext cx="7886700" cy="1325563"/>
          </a:xfrm>
        </p:spPr>
        <p:txBody>
          <a:bodyPr>
            <a:normAutofit/>
          </a:bodyPr>
          <a:lstStyle/>
          <a:p>
            <a:pPr algn="ctr"/>
            <a:r>
              <a:rPr lang="en-US" sz="6000" b="1" dirty="0"/>
              <a:t>Mississippi RHC Trivia</a:t>
            </a:r>
          </a:p>
        </p:txBody>
      </p:sp>
    </p:spTree>
    <p:extLst>
      <p:ext uri="{BB962C8B-B14F-4D97-AF65-F5344CB8AC3E}">
        <p14:creationId xmlns:p14="http://schemas.microsoft.com/office/powerpoint/2010/main" val="1024836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A80DF9-9F21-4846-B94B-6B6E578C008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64416" y="142299"/>
            <a:ext cx="7516544" cy="5807520"/>
          </a:xfrm>
          <a:prstGeom prst="rect">
            <a:avLst/>
          </a:prstGeom>
        </p:spPr>
      </p:pic>
      <p:sp>
        <p:nvSpPr>
          <p:cNvPr id="6" name="TextBox 5">
            <a:extLst>
              <a:ext uri="{FF2B5EF4-FFF2-40B4-BE49-F238E27FC236}">
                <a16:creationId xmlns:a16="http://schemas.microsoft.com/office/drawing/2014/main" id="{E4F035EF-25D5-433B-923A-3242BA265C05}"/>
              </a:ext>
            </a:extLst>
          </p:cNvPr>
          <p:cNvSpPr txBox="1"/>
          <p:nvPr/>
        </p:nvSpPr>
        <p:spPr>
          <a:xfrm>
            <a:off x="4644536" y="2422345"/>
            <a:ext cx="3685736" cy="769441"/>
          </a:xfrm>
          <a:prstGeom prst="rect">
            <a:avLst/>
          </a:prstGeom>
          <a:noFill/>
        </p:spPr>
        <p:txBody>
          <a:bodyPr wrap="square" rtlCol="0">
            <a:spAutoFit/>
          </a:bodyPr>
          <a:lstStyle/>
          <a:p>
            <a:r>
              <a:rPr lang="en-US" sz="2200" i="1" dirty="0"/>
              <a:t>183 per </a:t>
            </a:r>
            <a:r>
              <a:rPr lang="en-US" sz="2200" i="1" dirty="0" err="1"/>
              <a:t>RHIhub</a:t>
            </a:r>
            <a:r>
              <a:rPr lang="en-US" sz="2200" i="1" dirty="0"/>
              <a:t>, January 2019</a:t>
            </a:r>
          </a:p>
          <a:p>
            <a:r>
              <a:rPr lang="en-US" sz="2200" i="1" dirty="0"/>
              <a:t>179 per QCOR, May 1, 2019</a:t>
            </a:r>
          </a:p>
        </p:txBody>
      </p:sp>
      <p:sp>
        <p:nvSpPr>
          <p:cNvPr id="2" name="Title 1">
            <a:extLst>
              <a:ext uri="{FF2B5EF4-FFF2-40B4-BE49-F238E27FC236}">
                <a16:creationId xmlns:a16="http://schemas.microsoft.com/office/drawing/2014/main" id="{EE5E3E8B-5C79-4A7F-9B2A-C6DBEF3AFFD3}"/>
              </a:ext>
            </a:extLst>
          </p:cNvPr>
          <p:cNvSpPr>
            <a:spLocks noGrp="1"/>
          </p:cNvSpPr>
          <p:nvPr>
            <p:ph type="title"/>
          </p:nvPr>
        </p:nvSpPr>
        <p:spPr>
          <a:xfrm>
            <a:off x="4572000" y="1708179"/>
            <a:ext cx="4407584" cy="714166"/>
          </a:xfrm>
        </p:spPr>
        <p:txBody>
          <a:bodyPr>
            <a:normAutofit/>
          </a:bodyPr>
          <a:lstStyle/>
          <a:p>
            <a:r>
              <a:rPr lang="en-US" sz="3600" b="1" dirty="0"/>
              <a:t>RHCs in Mississippi</a:t>
            </a:r>
          </a:p>
        </p:txBody>
      </p:sp>
    </p:spTree>
    <p:extLst>
      <p:ext uri="{BB962C8B-B14F-4D97-AF65-F5344CB8AC3E}">
        <p14:creationId xmlns:p14="http://schemas.microsoft.com/office/powerpoint/2010/main" val="2312850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EED4EC8-AFAC-4718-85AD-AD5526F5FFDD}"/>
              </a:ext>
            </a:extLst>
          </p:cNvPr>
          <p:cNvGraphicFramePr>
            <a:graphicFrameLocks noGrp="1"/>
          </p:cNvGraphicFramePr>
          <p:nvPr>
            <p:ph idx="1"/>
            <p:extLst>
              <p:ext uri="{D42A27DB-BD31-4B8C-83A1-F6EECF244321}">
                <p14:modId xmlns:p14="http://schemas.microsoft.com/office/powerpoint/2010/main" val="3415049860"/>
              </p:ext>
            </p:extLst>
          </p:nvPr>
        </p:nvGraphicFramePr>
        <p:xfrm>
          <a:off x="864774" y="2329728"/>
          <a:ext cx="7414452" cy="2936610"/>
        </p:xfrm>
        <a:graphic>
          <a:graphicData uri="http://schemas.openxmlformats.org/drawingml/2006/table">
            <a:tbl>
              <a:tblPr firstRow="1" bandRow="1">
                <a:tableStyleId>{5940675A-B579-460E-94D1-54222C63F5DA}</a:tableStyleId>
              </a:tblPr>
              <a:tblGrid>
                <a:gridCol w="3454008">
                  <a:extLst>
                    <a:ext uri="{9D8B030D-6E8A-4147-A177-3AD203B41FA5}">
                      <a16:colId xmlns:a16="http://schemas.microsoft.com/office/drawing/2014/main" val="1174102856"/>
                    </a:ext>
                  </a:extLst>
                </a:gridCol>
                <a:gridCol w="2025747">
                  <a:extLst>
                    <a:ext uri="{9D8B030D-6E8A-4147-A177-3AD203B41FA5}">
                      <a16:colId xmlns:a16="http://schemas.microsoft.com/office/drawing/2014/main" val="998932220"/>
                    </a:ext>
                  </a:extLst>
                </a:gridCol>
                <a:gridCol w="1934697">
                  <a:extLst>
                    <a:ext uri="{9D8B030D-6E8A-4147-A177-3AD203B41FA5}">
                      <a16:colId xmlns:a16="http://schemas.microsoft.com/office/drawing/2014/main" val="1613160688"/>
                    </a:ext>
                  </a:extLst>
                </a:gridCol>
              </a:tblGrid>
              <a:tr h="201628">
                <a:tc>
                  <a:txBody>
                    <a:bodyPr/>
                    <a:lstStyle/>
                    <a:p>
                      <a:pPr algn="ctr"/>
                      <a:r>
                        <a:rPr lang="en-US" sz="2600" dirty="0"/>
                        <a:t>Calendar</a:t>
                      </a:r>
                    </a:p>
                    <a:p>
                      <a:pPr algn="ctr"/>
                      <a:r>
                        <a:rPr lang="en-US" sz="2600" dirty="0"/>
                        <a:t>Year</a:t>
                      </a:r>
                    </a:p>
                  </a:txBody>
                  <a:tcPr/>
                </a:tc>
                <a:tc>
                  <a:txBody>
                    <a:bodyPr/>
                    <a:lstStyle/>
                    <a:p>
                      <a:pPr algn="ctr"/>
                      <a:r>
                        <a:rPr lang="en-US" sz="2600" dirty="0"/>
                        <a:t>2017</a:t>
                      </a:r>
                    </a:p>
                  </a:txBody>
                  <a:tcPr/>
                </a:tc>
                <a:tc>
                  <a:txBody>
                    <a:bodyPr/>
                    <a:lstStyle/>
                    <a:p>
                      <a:pPr algn="ctr"/>
                      <a:r>
                        <a:rPr lang="en-US" sz="2800" dirty="0"/>
                        <a:t>2018</a:t>
                      </a:r>
                    </a:p>
                  </a:txBody>
                  <a:tcPr/>
                </a:tc>
                <a:extLst>
                  <a:ext uri="{0D108BD9-81ED-4DB2-BD59-A6C34878D82A}">
                    <a16:rowId xmlns:a16="http://schemas.microsoft.com/office/drawing/2014/main" val="2255293071"/>
                  </a:ext>
                </a:extLst>
              </a:tr>
              <a:tr h="348168">
                <a:tc>
                  <a:txBody>
                    <a:bodyPr/>
                    <a:lstStyle/>
                    <a:p>
                      <a:r>
                        <a:rPr lang="en-US" sz="2600" dirty="0"/>
                        <a:t>Mississippi</a:t>
                      </a:r>
                    </a:p>
                  </a:txBody>
                  <a:tcPr/>
                </a:tc>
                <a:tc>
                  <a:txBody>
                    <a:bodyPr/>
                    <a:lstStyle/>
                    <a:p>
                      <a:r>
                        <a:rPr lang="en-US" sz="2600" dirty="0"/>
                        <a:t>  18 or  9.7%</a:t>
                      </a:r>
                    </a:p>
                  </a:txBody>
                  <a:tcPr/>
                </a:tc>
                <a:tc>
                  <a:txBody>
                    <a:bodyPr/>
                    <a:lstStyle/>
                    <a:p>
                      <a:r>
                        <a:rPr lang="en-US" sz="2400" dirty="0"/>
                        <a:t>   30 or 16.2%</a:t>
                      </a:r>
                    </a:p>
                  </a:txBody>
                  <a:tcPr/>
                </a:tc>
                <a:extLst>
                  <a:ext uri="{0D108BD9-81ED-4DB2-BD59-A6C34878D82A}">
                    <a16:rowId xmlns:a16="http://schemas.microsoft.com/office/drawing/2014/main" val="2112658102"/>
                  </a:ext>
                </a:extLst>
              </a:tr>
              <a:tr h="521670">
                <a:tc>
                  <a:txBody>
                    <a:bodyPr/>
                    <a:lstStyle/>
                    <a:p>
                      <a:r>
                        <a:rPr lang="en-US" sz="2600" dirty="0"/>
                        <a:t>Mississippi: Complaint</a:t>
                      </a:r>
                    </a:p>
                  </a:txBody>
                  <a:tcPr/>
                </a:tc>
                <a:tc>
                  <a:txBody>
                    <a:bodyPr/>
                    <a:lstStyle/>
                    <a:p>
                      <a:r>
                        <a:rPr lang="en-US" sz="2600" dirty="0"/>
                        <a:t>  1 or    0.5%</a:t>
                      </a:r>
                    </a:p>
                  </a:txBody>
                  <a:tcPr/>
                </a:tc>
                <a:tc>
                  <a:txBody>
                    <a:bodyPr/>
                    <a:lstStyle/>
                    <a:p>
                      <a:r>
                        <a:rPr lang="en-US" sz="2400" dirty="0"/>
                        <a:t>  0  or     0.0%</a:t>
                      </a:r>
                    </a:p>
                  </a:txBody>
                  <a:tcPr/>
                </a:tc>
                <a:extLst>
                  <a:ext uri="{0D108BD9-81ED-4DB2-BD59-A6C34878D82A}">
                    <a16:rowId xmlns:a16="http://schemas.microsoft.com/office/drawing/2014/main" val="3400048636"/>
                  </a:ext>
                </a:extLst>
              </a:tr>
              <a:tr h="521670">
                <a:tc>
                  <a:txBody>
                    <a:bodyPr/>
                    <a:lstStyle/>
                    <a:p>
                      <a:r>
                        <a:rPr lang="en-US" sz="2600" dirty="0"/>
                        <a:t>National</a:t>
                      </a:r>
                    </a:p>
                  </a:txBody>
                  <a:tcPr/>
                </a:tc>
                <a:tc>
                  <a:txBody>
                    <a:bodyPr/>
                    <a:lstStyle/>
                    <a:p>
                      <a:r>
                        <a:rPr lang="en-US" sz="2600" dirty="0"/>
                        <a:t>814 or 18.7%</a:t>
                      </a:r>
                    </a:p>
                  </a:txBody>
                  <a:tcPr/>
                </a:tc>
                <a:tc>
                  <a:txBody>
                    <a:bodyPr/>
                    <a:lstStyle/>
                    <a:p>
                      <a:r>
                        <a:rPr lang="en-US" sz="2400" dirty="0"/>
                        <a:t> 814 or 18.0%</a:t>
                      </a:r>
                    </a:p>
                  </a:txBody>
                  <a:tcPr/>
                </a:tc>
                <a:extLst>
                  <a:ext uri="{0D108BD9-81ED-4DB2-BD59-A6C34878D82A}">
                    <a16:rowId xmlns:a16="http://schemas.microsoft.com/office/drawing/2014/main" val="890548871"/>
                  </a:ext>
                </a:extLst>
              </a:tr>
              <a:tr h="521670">
                <a:tc>
                  <a:txBody>
                    <a:bodyPr/>
                    <a:lstStyle/>
                    <a:p>
                      <a:r>
                        <a:rPr lang="en-US" sz="2600" dirty="0"/>
                        <a:t>National: Complaint</a:t>
                      </a:r>
                    </a:p>
                  </a:txBody>
                  <a:tcPr/>
                </a:tc>
                <a:tc>
                  <a:txBody>
                    <a:bodyPr/>
                    <a:lstStyle/>
                    <a:p>
                      <a:r>
                        <a:rPr lang="en-US" sz="2600" dirty="0"/>
                        <a:t>  34 or  0.7%</a:t>
                      </a:r>
                    </a:p>
                  </a:txBody>
                  <a:tcPr/>
                </a:tc>
                <a:tc>
                  <a:txBody>
                    <a:bodyPr/>
                    <a:lstStyle/>
                    <a:p>
                      <a:r>
                        <a:rPr lang="en-US" sz="2400" dirty="0"/>
                        <a:t>    32  or  0.6%</a:t>
                      </a:r>
                    </a:p>
                  </a:txBody>
                  <a:tcPr/>
                </a:tc>
                <a:extLst>
                  <a:ext uri="{0D108BD9-81ED-4DB2-BD59-A6C34878D82A}">
                    <a16:rowId xmlns:a16="http://schemas.microsoft.com/office/drawing/2014/main" val="3303605376"/>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4724802" y="295420"/>
            <a:ext cx="2949178" cy="1345323"/>
          </a:xfrm>
        </p:spPr>
        <p:txBody>
          <a:bodyPr anchor="b">
            <a:normAutofit lnSpcReduction="10000"/>
          </a:bodyPr>
          <a:lstStyle/>
          <a:p>
            <a:pPr algn="ctr"/>
            <a:r>
              <a:rPr lang="en-US" sz="3200" b="1" dirty="0"/>
              <a:t>Mississippi RHC Survey Statistics 2017-2019**</a:t>
            </a:r>
          </a:p>
        </p:txBody>
      </p:sp>
      <p:sp>
        <p:nvSpPr>
          <p:cNvPr id="5" name="TextBox 4">
            <a:extLst>
              <a:ext uri="{FF2B5EF4-FFF2-40B4-BE49-F238E27FC236}">
                <a16:creationId xmlns:a16="http://schemas.microsoft.com/office/drawing/2014/main" id="{A549CE23-F5E6-415A-A4B3-51B6DE6F7DD4}"/>
              </a:ext>
            </a:extLst>
          </p:cNvPr>
          <p:cNvSpPr txBox="1"/>
          <p:nvPr/>
        </p:nvSpPr>
        <p:spPr>
          <a:xfrm>
            <a:off x="1825863" y="1662070"/>
            <a:ext cx="5797877" cy="646331"/>
          </a:xfrm>
          <a:prstGeom prst="rect">
            <a:avLst/>
          </a:prstGeom>
          <a:noFill/>
        </p:spPr>
        <p:txBody>
          <a:bodyPr wrap="square" rtlCol="0">
            <a:spAutoFit/>
          </a:bodyPr>
          <a:lstStyle/>
          <a:p>
            <a:r>
              <a:rPr lang="en-US" sz="3600" dirty="0"/>
              <a:t>Survey Activity for Mississippi </a:t>
            </a:r>
          </a:p>
        </p:txBody>
      </p:sp>
      <p:sp>
        <p:nvSpPr>
          <p:cNvPr id="2" name="TextBox 1">
            <a:extLst>
              <a:ext uri="{FF2B5EF4-FFF2-40B4-BE49-F238E27FC236}">
                <a16:creationId xmlns:a16="http://schemas.microsoft.com/office/drawing/2014/main" id="{1364B6F0-77DA-4777-9646-0EB94102E353}"/>
              </a:ext>
            </a:extLst>
          </p:cNvPr>
          <p:cNvSpPr txBox="1"/>
          <p:nvPr/>
        </p:nvSpPr>
        <p:spPr>
          <a:xfrm>
            <a:off x="1583005" y="5493658"/>
            <a:ext cx="6696221" cy="461665"/>
          </a:xfrm>
          <a:prstGeom prst="rect">
            <a:avLst/>
          </a:prstGeom>
          <a:noFill/>
        </p:spPr>
        <p:txBody>
          <a:bodyPr wrap="square" rtlCol="0">
            <a:spAutoFit/>
          </a:bodyPr>
          <a:lstStyle/>
          <a:p>
            <a:r>
              <a:rPr lang="en-US" sz="2400" dirty="0"/>
              <a:t>Only 1 survey YTD in 2019 as of 5/01/2019</a:t>
            </a:r>
          </a:p>
        </p:txBody>
      </p:sp>
    </p:spTree>
    <p:extLst>
      <p:ext uri="{BB962C8B-B14F-4D97-AF65-F5344CB8AC3E}">
        <p14:creationId xmlns:p14="http://schemas.microsoft.com/office/powerpoint/2010/main" val="1440765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EED4EC8-AFAC-4718-85AD-AD5526F5FFDD}"/>
              </a:ext>
            </a:extLst>
          </p:cNvPr>
          <p:cNvGraphicFramePr>
            <a:graphicFrameLocks noGrp="1"/>
          </p:cNvGraphicFramePr>
          <p:nvPr>
            <p:ph idx="1"/>
            <p:extLst>
              <p:ext uri="{D42A27DB-BD31-4B8C-83A1-F6EECF244321}">
                <p14:modId xmlns:p14="http://schemas.microsoft.com/office/powerpoint/2010/main" val="1002643260"/>
              </p:ext>
            </p:extLst>
          </p:nvPr>
        </p:nvGraphicFramePr>
        <p:xfrm>
          <a:off x="1601773" y="2191598"/>
          <a:ext cx="6246056" cy="3167611"/>
        </p:xfrm>
        <a:graphic>
          <a:graphicData uri="http://schemas.openxmlformats.org/drawingml/2006/table">
            <a:tbl>
              <a:tblPr firstRow="1" bandRow="1">
                <a:tableStyleId>{5940675A-B579-460E-94D1-54222C63F5DA}</a:tableStyleId>
              </a:tblPr>
              <a:tblGrid>
                <a:gridCol w="2417157">
                  <a:extLst>
                    <a:ext uri="{9D8B030D-6E8A-4147-A177-3AD203B41FA5}">
                      <a16:colId xmlns:a16="http://schemas.microsoft.com/office/drawing/2014/main" val="1174102856"/>
                    </a:ext>
                  </a:extLst>
                </a:gridCol>
                <a:gridCol w="1986031">
                  <a:extLst>
                    <a:ext uri="{9D8B030D-6E8A-4147-A177-3AD203B41FA5}">
                      <a16:colId xmlns:a16="http://schemas.microsoft.com/office/drawing/2014/main" val="998932220"/>
                    </a:ext>
                  </a:extLst>
                </a:gridCol>
                <a:gridCol w="1842868">
                  <a:extLst>
                    <a:ext uri="{9D8B030D-6E8A-4147-A177-3AD203B41FA5}">
                      <a16:colId xmlns:a16="http://schemas.microsoft.com/office/drawing/2014/main" val="1613160688"/>
                    </a:ext>
                  </a:extLst>
                </a:gridCol>
              </a:tblGrid>
              <a:tr h="1034011">
                <a:tc>
                  <a:txBody>
                    <a:bodyPr/>
                    <a:lstStyle/>
                    <a:p>
                      <a:pPr algn="ctr"/>
                      <a:r>
                        <a:rPr lang="en-US" sz="2800" dirty="0"/>
                        <a:t>Calendar Year</a:t>
                      </a:r>
                    </a:p>
                  </a:txBody>
                  <a:tcPr/>
                </a:tc>
                <a:tc>
                  <a:txBody>
                    <a:bodyPr/>
                    <a:lstStyle/>
                    <a:p>
                      <a:pPr algn="ctr"/>
                      <a:r>
                        <a:rPr lang="en-US" sz="3200" dirty="0"/>
                        <a:t>2017</a:t>
                      </a:r>
                    </a:p>
                  </a:txBody>
                  <a:tcPr/>
                </a:tc>
                <a:tc>
                  <a:txBody>
                    <a:bodyPr/>
                    <a:lstStyle/>
                    <a:p>
                      <a:pPr algn="ctr"/>
                      <a:r>
                        <a:rPr lang="en-US" sz="3200" dirty="0"/>
                        <a:t>2018</a:t>
                      </a:r>
                    </a:p>
                  </a:txBody>
                  <a:tcPr/>
                </a:tc>
                <a:extLst>
                  <a:ext uri="{0D108BD9-81ED-4DB2-BD59-A6C34878D82A}">
                    <a16:rowId xmlns:a16="http://schemas.microsoft.com/office/drawing/2014/main" val="2255293071"/>
                  </a:ext>
                </a:extLst>
              </a:tr>
              <a:tr h="649850">
                <a:tc>
                  <a:txBody>
                    <a:bodyPr/>
                    <a:lstStyle/>
                    <a:p>
                      <a:r>
                        <a:rPr lang="en-US" sz="3200" dirty="0"/>
                        <a:t>Mississippi</a:t>
                      </a:r>
                    </a:p>
                  </a:txBody>
                  <a:tcPr/>
                </a:tc>
                <a:tc>
                  <a:txBody>
                    <a:bodyPr/>
                    <a:lstStyle/>
                    <a:p>
                      <a:r>
                        <a:rPr lang="en-US" sz="3200" dirty="0"/>
                        <a:t>      6 (S)</a:t>
                      </a:r>
                    </a:p>
                    <a:p>
                      <a:r>
                        <a:rPr lang="en-US" sz="3200" dirty="0"/>
                        <a:t>      1 (C)</a:t>
                      </a:r>
                    </a:p>
                  </a:txBody>
                  <a:tcPr/>
                </a:tc>
                <a:tc>
                  <a:txBody>
                    <a:bodyPr/>
                    <a:lstStyle/>
                    <a:p>
                      <a:r>
                        <a:rPr lang="en-US" sz="3200" dirty="0"/>
                        <a:t>      19 (S)</a:t>
                      </a:r>
                    </a:p>
                    <a:p>
                      <a:r>
                        <a:rPr lang="en-US" sz="3200" dirty="0"/>
                        <a:t>        4 (C)</a:t>
                      </a:r>
                    </a:p>
                  </a:txBody>
                  <a:tcPr/>
                </a:tc>
                <a:extLst>
                  <a:ext uri="{0D108BD9-81ED-4DB2-BD59-A6C34878D82A}">
                    <a16:rowId xmlns:a16="http://schemas.microsoft.com/office/drawing/2014/main" val="2112658102"/>
                  </a:ext>
                </a:extLst>
              </a:tr>
              <a:tr h="649850">
                <a:tc>
                  <a:txBody>
                    <a:bodyPr/>
                    <a:lstStyle/>
                    <a:p>
                      <a:r>
                        <a:rPr lang="en-US" sz="3200" dirty="0"/>
                        <a:t>National</a:t>
                      </a:r>
                    </a:p>
                  </a:txBody>
                  <a:tcPr/>
                </a:tc>
                <a:tc>
                  <a:txBody>
                    <a:bodyPr/>
                    <a:lstStyle/>
                    <a:p>
                      <a:r>
                        <a:rPr lang="en-US" sz="3200" dirty="0"/>
                        <a:t> 1,342 (S)</a:t>
                      </a:r>
                    </a:p>
                    <a:p>
                      <a:r>
                        <a:rPr lang="en-US" sz="3200" dirty="0"/>
                        <a:t>    127 (C)</a:t>
                      </a:r>
                    </a:p>
                  </a:txBody>
                  <a:tcPr/>
                </a:tc>
                <a:tc>
                  <a:txBody>
                    <a:bodyPr/>
                    <a:lstStyle/>
                    <a:p>
                      <a:r>
                        <a:rPr lang="en-US" sz="3200" dirty="0"/>
                        <a:t>1,789 (S)</a:t>
                      </a:r>
                    </a:p>
                    <a:p>
                      <a:r>
                        <a:rPr lang="en-US" sz="3200" dirty="0"/>
                        <a:t>   141 (C)</a:t>
                      </a:r>
                    </a:p>
                  </a:txBody>
                  <a:tcPr/>
                </a:tc>
                <a:extLst>
                  <a:ext uri="{0D108BD9-81ED-4DB2-BD59-A6C34878D82A}">
                    <a16:rowId xmlns:a16="http://schemas.microsoft.com/office/drawing/2014/main" val="3400048636"/>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4724802" y="295420"/>
            <a:ext cx="2949178" cy="1345323"/>
          </a:xfrm>
        </p:spPr>
        <p:txBody>
          <a:bodyPr anchor="b">
            <a:normAutofit lnSpcReduction="10000"/>
          </a:bodyPr>
          <a:lstStyle/>
          <a:p>
            <a:pPr algn="ctr"/>
            <a:r>
              <a:rPr lang="en-US" sz="3200" b="1" dirty="0"/>
              <a:t>Mississippi RHC Survey Statistics 2017-2019**</a:t>
            </a:r>
          </a:p>
        </p:txBody>
      </p:sp>
      <p:sp>
        <p:nvSpPr>
          <p:cNvPr id="5" name="TextBox 4">
            <a:extLst>
              <a:ext uri="{FF2B5EF4-FFF2-40B4-BE49-F238E27FC236}">
                <a16:creationId xmlns:a16="http://schemas.microsoft.com/office/drawing/2014/main" id="{A549CE23-F5E6-415A-A4B3-51B6DE6F7DD4}"/>
              </a:ext>
            </a:extLst>
          </p:cNvPr>
          <p:cNvSpPr txBox="1"/>
          <p:nvPr/>
        </p:nvSpPr>
        <p:spPr>
          <a:xfrm>
            <a:off x="1825863" y="1518919"/>
            <a:ext cx="5797877" cy="646331"/>
          </a:xfrm>
          <a:prstGeom prst="rect">
            <a:avLst/>
          </a:prstGeom>
          <a:noFill/>
        </p:spPr>
        <p:txBody>
          <a:bodyPr wrap="square" rtlCol="0">
            <a:spAutoFit/>
          </a:bodyPr>
          <a:lstStyle/>
          <a:p>
            <a:r>
              <a:rPr lang="en-US" sz="3600" dirty="0"/>
              <a:t>Total Survey Deficiency Count </a:t>
            </a:r>
          </a:p>
        </p:txBody>
      </p:sp>
      <p:sp>
        <p:nvSpPr>
          <p:cNvPr id="6" name="TextBox 5">
            <a:extLst>
              <a:ext uri="{FF2B5EF4-FFF2-40B4-BE49-F238E27FC236}">
                <a16:creationId xmlns:a16="http://schemas.microsoft.com/office/drawing/2014/main" id="{BFF41C4A-A3D2-4126-8C4B-904525228662}"/>
              </a:ext>
            </a:extLst>
          </p:cNvPr>
          <p:cNvSpPr txBox="1"/>
          <p:nvPr/>
        </p:nvSpPr>
        <p:spPr>
          <a:xfrm>
            <a:off x="1702799" y="5556719"/>
            <a:ext cx="6696221" cy="461665"/>
          </a:xfrm>
          <a:prstGeom prst="rect">
            <a:avLst/>
          </a:prstGeom>
          <a:noFill/>
        </p:spPr>
        <p:txBody>
          <a:bodyPr wrap="square" rtlCol="0">
            <a:spAutoFit/>
          </a:bodyPr>
          <a:lstStyle/>
          <a:p>
            <a:r>
              <a:rPr lang="en-US" sz="2400" dirty="0"/>
              <a:t>No surveys YTD in 2019 as of 4/29/2019</a:t>
            </a:r>
          </a:p>
        </p:txBody>
      </p:sp>
    </p:spTree>
    <p:extLst>
      <p:ext uri="{BB962C8B-B14F-4D97-AF65-F5344CB8AC3E}">
        <p14:creationId xmlns:p14="http://schemas.microsoft.com/office/powerpoint/2010/main" val="124229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EED4EC8-AFAC-4718-85AD-AD5526F5FFDD}"/>
              </a:ext>
            </a:extLst>
          </p:cNvPr>
          <p:cNvGraphicFramePr>
            <a:graphicFrameLocks noGrp="1"/>
          </p:cNvGraphicFramePr>
          <p:nvPr>
            <p:ph idx="1"/>
            <p:extLst>
              <p:ext uri="{D42A27DB-BD31-4B8C-83A1-F6EECF244321}">
                <p14:modId xmlns:p14="http://schemas.microsoft.com/office/powerpoint/2010/main" val="1218436548"/>
              </p:ext>
            </p:extLst>
          </p:nvPr>
        </p:nvGraphicFramePr>
        <p:xfrm>
          <a:off x="1030458" y="2869106"/>
          <a:ext cx="7083083" cy="2273720"/>
        </p:xfrm>
        <a:graphic>
          <a:graphicData uri="http://schemas.openxmlformats.org/drawingml/2006/table">
            <a:tbl>
              <a:tblPr firstRow="1" bandRow="1">
                <a:tableStyleId>{5940675A-B579-460E-94D1-54222C63F5DA}</a:tableStyleId>
              </a:tblPr>
              <a:tblGrid>
                <a:gridCol w="3123028">
                  <a:extLst>
                    <a:ext uri="{9D8B030D-6E8A-4147-A177-3AD203B41FA5}">
                      <a16:colId xmlns:a16="http://schemas.microsoft.com/office/drawing/2014/main" val="1174102856"/>
                    </a:ext>
                  </a:extLst>
                </a:gridCol>
                <a:gridCol w="1962443">
                  <a:extLst>
                    <a:ext uri="{9D8B030D-6E8A-4147-A177-3AD203B41FA5}">
                      <a16:colId xmlns:a16="http://schemas.microsoft.com/office/drawing/2014/main" val="998932220"/>
                    </a:ext>
                  </a:extLst>
                </a:gridCol>
                <a:gridCol w="1997612">
                  <a:extLst>
                    <a:ext uri="{9D8B030D-6E8A-4147-A177-3AD203B41FA5}">
                      <a16:colId xmlns:a16="http://schemas.microsoft.com/office/drawing/2014/main" val="1613160688"/>
                    </a:ext>
                  </a:extLst>
                </a:gridCol>
              </a:tblGrid>
              <a:tr h="761855">
                <a:tc>
                  <a:txBody>
                    <a:bodyPr/>
                    <a:lstStyle/>
                    <a:p>
                      <a:pPr algn="ctr"/>
                      <a:r>
                        <a:rPr lang="en-US" sz="2600" dirty="0"/>
                        <a:t>Calendar</a:t>
                      </a:r>
                    </a:p>
                    <a:p>
                      <a:pPr algn="ctr"/>
                      <a:r>
                        <a:rPr lang="en-US" sz="2600" dirty="0"/>
                        <a:t>Year</a:t>
                      </a:r>
                    </a:p>
                  </a:txBody>
                  <a:tcPr/>
                </a:tc>
                <a:tc>
                  <a:txBody>
                    <a:bodyPr/>
                    <a:lstStyle/>
                    <a:p>
                      <a:pPr algn="ctr"/>
                      <a:r>
                        <a:rPr lang="en-US" sz="2600" dirty="0"/>
                        <a:t># of Clinics</a:t>
                      </a:r>
                    </a:p>
                  </a:txBody>
                  <a:tcPr/>
                </a:tc>
                <a:tc>
                  <a:txBody>
                    <a:bodyPr/>
                    <a:lstStyle/>
                    <a:p>
                      <a:pPr algn="ctr"/>
                      <a:r>
                        <a:rPr lang="en-US" sz="2800" dirty="0"/>
                        <a:t>% of Clinics</a:t>
                      </a:r>
                    </a:p>
                  </a:txBody>
                  <a:tcPr/>
                </a:tc>
                <a:extLst>
                  <a:ext uri="{0D108BD9-81ED-4DB2-BD59-A6C34878D82A}">
                    <a16:rowId xmlns:a16="http://schemas.microsoft.com/office/drawing/2014/main" val="2255293071"/>
                  </a:ext>
                </a:extLst>
              </a:tr>
              <a:tr h="420334">
                <a:tc>
                  <a:txBody>
                    <a:bodyPr/>
                    <a:lstStyle/>
                    <a:p>
                      <a:r>
                        <a:rPr lang="en-US" sz="2600" dirty="0">
                          <a:highlight>
                            <a:srgbClr val="FFFF00"/>
                          </a:highlight>
                        </a:rPr>
                        <a:t>Mississippi</a:t>
                      </a:r>
                    </a:p>
                  </a:txBody>
                  <a:tcPr/>
                </a:tc>
                <a:tc>
                  <a:txBody>
                    <a:bodyPr/>
                    <a:lstStyle/>
                    <a:p>
                      <a:pPr algn="ctr"/>
                      <a:r>
                        <a:rPr lang="en-US" sz="2600" dirty="0">
                          <a:highlight>
                            <a:srgbClr val="FFFF00"/>
                          </a:highlight>
                        </a:rPr>
                        <a:t>     110</a:t>
                      </a:r>
                    </a:p>
                  </a:txBody>
                  <a:tcPr/>
                </a:tc>
                <a:tc>
                  <a:txBody>
                    <a:bodyPr/>
                    <a:lstStyle/>
                    <a:p>
                      <a:pPr algn="ctr"/>
                      <a:r>
                        <a:rPr lang="en-US" sz="2400" dirty="0">
                          <a:highlight>
                            <a:srgbClr val="FFFF00"/>
                          </a:highlight>
                        </a:rPr>
                        <a:t>61.5%</a:t>
                      </a:r>
                    </a:p>
                  </a:txBody>
                  <a:tcPr/>
                </a:tc>
                <a:extLst>
                  <a:ext uri="{0D108BD9-81ED-4DB2-BD59-A6C34878D82A}">
                    <a16:rowId xmlns:a16="http://schemas.microsoft.com/office/drawing/2014/main" val="2112658102"/>
                  </a:ext>
                </a:extLst>
              </a:tr>
              <a:tr h="902120">
                <a:tc>
                  <a:txBody>
                    <a:bodyPr/>
                    <a:lstStyle/>
                    <a:p>
                      <a:r>
                        <a:rPr lang="en-US" sz="2600" dirty="0"/>
                        <a:t>National</a:t>
                      </a:r>
                    </a:p>
                  </a:txBody>
                  <a:tcPr/>
                </a:tc>
                <a:tc>
                  <a:txBody>
                    <a:bodyPr/>
                    <a:lstStyle/>
                    <a:p>
                      <a:pPr algn="ctr"/>
                      <a:r>
                        <a:rPr lang="en-US" sz="2600" dirty="0"/>
                        <a:t>2,324</a:t>
                      </a:r>
                    </a:p>
                  </a:txBody>
                  <a:tcPr/>
                </a:tc>
                <a:tc>
                  <a:txBody>
                    <a:bodyPr/>
                    <a:lstStyle/>
                    <a:p>
                      <a:pPr algn="ctr"/>
                      <a:r>
                        <a:rPr lang="en-US" sz="2400" dirty="0"/>
                        <a:t>52.5%   </a:t>
                      </a:r>
                    </a:p>
                  </a:txBody>
                  <a:tcPr/>
                </a:tc>
                <a:extLst>
                  <a:ext uri="{0D108BD9-81ED-4DB2-BD59-A6C34878D82A}">
                    <a16:rowId xmlns:a16="http://schemas.microsoft.com/office/drawing/2014/main" val="890548871"/>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4724802" y="295420"/>
            <a:ext cx="2949178" cy="1345323"/>
          </a:xfrm>
        </p:spPr>
        <p:txBody>
          <a:bodyPr anchor="b">
            <a:normAutofit lnSpcReduction="10000"/>
          </a:bodyPr>
          <a:lstStyle/>
          <a:p>
            <a:pPr algn="ctr"/>
            <a:r>
              <a:rPr lang="en-US" sz="3200" b="1" dirty="0"/>
              <a:t>Mississippi RHC Survey Statistics 2017-2019</a:t>
            </a:r>
          </a:p>
        </p:txBody>
      </p:sp>
      <p:sp>
        <p:nvSpPr>
          <p:cNvPr id="5" name="TextBox 4">
            <a:extLst>
              <a:ext uri="{FF2B5EF4-FFF2-40B4-BE49-F238E27FC236}">
                <a16:creationId xmlns:a16="http://schemas.microsoft.com/office/drawing/2014/main" id="{A549CE23-F5E6-415A-A4B3-51B6DE6F7DD4}"/>
              </a:ext>
            </a:extLst>
          </p:cNvPr>
          <p:cNvSpPr txBox="1"/>
          <p:nvPr/>
        </p:nvSpPr>
        <p:spPr>
          <a:xfrm>
            <a:off x="1030458" y="2098821"/>
            <a:ext cx="7083083" cy="523220"/>
          </a:xfrm>
          <a:prstGeom prst="rect">
            <a:avLst/>
          </a:prstGeom>
          <a:noFill/>
        </p:spPr>
        <p:txBody>
          <a:bodyPr wrap="square" rtlCol="0">
            <a:spAutoFit/>
          </a:bodyPr>
          <a:lstStyle/>
          <a:p>
            <a:r>
              <a:rPr lang="en-US" sz="2800" dirty="0"/>
              <a:t>RHCs Overdue for Survey as of May 1, 2019 </a:t>
            </a:r>
          </a:p>
        </p:txBody>
      </p:sp>
    </p:spTree>
    <p:extLst>
      <p:ext uri="{BB962C8B-B14F-4D97-AF65-F5344CB8AC3E}">
        <p14:creationId xmlns:p14="http://schemas.microsoft.com/office/powerpoint/2010/main" val="3046786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0F76D7A-D0C6-4FA3-99D4-BE9DD471602B}"/>
              </a:ext>
            </a:extLst>
          </p:cNvPr>
          <p:cNvSpPr>
            <a:spLocks noGrp="1"/>
          </p:cNvSpPr>
          <p:nvPr>
            <p:ph sz="half" idx="1"/>
          </p:nvPr>
        </p:nvSpPr>
        <p:spPr>
          <a:xfrm>
            <a:off x="745588" y="1395947"/>
            <a:ext cx="7769762" cy="4351338"/>
          </a:xfrm>
        </p:spPr>
        <p:txBody>
          <a:bodyPr/>
          <a:lstStyle/>
          <a:p>
            <a:pPr marL="0" indent="0">
              <a:buNone/>
            </a:pPr>
            <a:r>
              <a:rPr lang="en-US" dirty="0"/>
              <a:t>S&amp;C's Quality, Certification and Oversight Reports (QCOR) </a:t>
            </a:r>
          </a:p>
          <a:p>
            <a:pPr marL="0" indent="0">
              <a:buNone/>
            </a:pPr>
            <a:r>
              <a:rPr lang="en-US" dirty="0">
                <a:hlinkClick r:id="rId2"/>
              </a:rPr>
              <a:t>https://qcor.cms.gov/main.jsp</a:t>
            </a:r>
            <a:endParaRPr lang="en-US" dirty="0"/>
          </a:p>
          <a:p>
            <a:pPr marL="0" indent="0">
              <a:buNone/>
            </a:pPr>
            <a:endParaRPr lang="en-US" dirty="0"/>
          </a:p>
          <a:p>
            <a:pPr marL="0" indent="0">
              <a:buNone/>
            </a:pPr>
            <a:endParaRPr lang="en-US" dirty="0"/>
          </a:p>
          <a:p>
            <a:pPr marL="0" indent="0">
              <a:buNone/>
            </a:pPr>
            <a:r>
              <a:rPr lang="en-US" dirty="0"/>
              <a:t>Survey data and statistics are available on this site for all CMS certified facility types.</a:t>
            </a:r>
          </a:p>
        </p:txBody>
      </p:sp>
      <p:sp>
        <p:nvSpPr>
          <p:cNvPr id="8" name="Title 7">
            <a:extLst>
              <a:ext uri="{FF2B5EF4-FFF2-40B4-BE49-F238E27FC236}">
                <a16:creationId xmlns:a16="http://schemas.microsoft.com/office/drawing/2014/main" id="{6E5AF372-692C-4C3D-A1DD-788179971E05}"/>
              </a:ext>
            </a:extLst>
          </p:cNvPr>
          <p:cNvSpPr>
            <a:spLocks noGrp="1"/>
          </p:cNvSpPr>
          <p:nvPr>
            <p:ph type="title"/>
          </p:nvPr>
        </p:nvSpPr>
        <p:spPr>
          <a:xfrm>
            <a:off x="628650" y="365127"/>
            <a:ext cx="7886700" cy="647748"/>
          </a:xfrm>
        </p:spPr>
        <p:txBody>
          <a:bodyPr>
            <a:noAutofit/>
          </a:bodyPr>
          <a:lstStyle/>
          <a:p>
            <a:pPr algn="ctr"/>
            <a:r>
              <a:rPr lang="en-US" dirty="0"/>
              <a:t>**Data Source</a:t>
            </a:r>
          </a:p>
        </p:txBody>
      </p:sp>
    </p:spTree>
    <p:extLst>
      <p:ext uri="{BB962C8B-B14F-4D97-AF65-F5344CB8AC3E}">
        <p14:creationId xmlns:p14="http://schemas.microsoft.com/office/powerpoint/2010/main" val="300192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13F5EA-883A-4B10-A4A5-B35D28EBF54D}"/>
              </a:ext>
            </a:extLst>
          </p:cNvPr>
          <p:cNvSpPr>
            <a:spLocks noGrp="1"/>
          </p:cNvSpPr>
          <p:nvPr>
            <p:ph idx="1"/>
          </p:nvPr>
        </p:nvSpPr>
        <p:spPr>
          <a:xfrm>
            <a:off x="3425371" y="406399"/>
            <a:ext cx="5375913" cy="5747657"/>
          </a:xfrm>
        </p:spPr>
        <p:txBody>
          <a:bodyPr>
            <a:noAutofit/>
          </a:bodyPr>
          <a:lstStyle/>
          <a:p>
            <a:pPr marL="0" indent="0">
              <a:buNone/>
            </a:pPr>
            <a:r>
              <a:rPr lang="en-US" sz="3000" dirty="0"/>
              <a:t>When a surveyor cannot find evidence (written proof, observation, interviewing, inspection, auditing, etc.) that the certification standards are being met, you receive a deficiency. Each survey “tag” or standard is tied back to the 42 CFR §491 conditions for RHC certification. Each deficiency is referenced to a regulation subpart, tag or AO standard because it has not been evidenced.</a:t>
            </a:r>
          </a:p>
        </p:txBody>
      </p:sp>
      <p:sp>
        <p:nvSpPr>
          <p:cNvPr id="3" name="Text Placeholder 2">
            <a:extLst>
              <a:ext uri="{FF2B5EF4-FFF2-40B4-BE49-F238E27FC236}">
                <a16:creationId xmlns:a16="http://schemas.microsoft.com/office/drawing/2014/main" id="{18282332-C797-49B5-B6A0-C3E1233E0DD7}"/>
              </a:ext>
            </a:extLst>
          </p:cNvPr>
          <p:cNvSpPr>
            <a:spLocks noGrp="1"/>
          </p:cNvSpPr>
          <p:nvPr>
            <p:ph type="body" sz="half" idx="2"/>
          </p:nvPr>
        </p:nvSpPr>
        <p:spPr>
          <a:xfrm>
            <a:off x="342715" y="1219962"/>
            <a:ext cx="3082656" cy="4418076"/>
          </a:xfrm>
        </p:spPr>
        <p:txBody>
          <a:bodyPr>
            <a:normAutofit lnSpcReduction="10000"/>
          </a:bodyPr>
          <a:lstStyle/>
          <a:p>
            <a:pPr algn="ctr"/>
            <a:r>
              <a:rPr lang="en-US" sz="5400" dirty="0"/>
              <a:t>How or why do I get a survey deficiency?</a:t>
            </a:r>
          </a:p>
        </p:txBody>
      </p:sp>
    </p:spTree>
    <p:extLst>
      <p:ext uri="{BB962C8B-B14F-4D97-AF65-F5344CB8AC3E}">
        <p14:creationId xmlns:p14="http://schemas.microsoft.com/office/powerpoint/2010/main" val="2681529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F3AFE6-9149-4B1A-BAF1-17A86B78A04B}"/>
              </a:ext>
            </a:extLst>
          </p:cNvPr>
          <p:cNvSpPr>
            <a:spLocks noGrp="1"/>
          </p:cNvSpPr>
          <p:nvPr>
            <p:ph idx="1"/>
          </p:nvPr>
        </p:nvSpPr>
        <p:spPr>
          <a:xfrm>
            <a:off x="3730171" y="696686"/>
            <a:ext cx="5071114" cy="5164366"/>
          </a:xfrm>
        </p:spPr>
        <p:txBody>
          <a:bodyPr>
            <a:normAutofit fontScale="92500"/>
          </a:bodyPr>
          <a:lstStyle/>
          <a:p>
            <a:pPr marL="0" indent="0">
              <a:buNone/>
            </a:pPr>
            <a:endParaRPr lang="en-US" dirty="0"/>
          </a:p>
          <a:p>
            <a:pPr marL="0" indent="0">
              <a:buNone/>
            </a:pPr>
            <a:r>
              <a:rPr lang="en-US" dirty="0"/>
              <a:t>Surveyors are people who come to the task from different backgrounds and perspectives. Even though they have the same standards or conditions to evaluate and the same regulation to govern their surveying, it’s not always as objective or as much of a science as you would think it would be.</a:t>
            </a:r>
          </a:p>
        </p:txBody>
      </p:sp>
      <p:sp>
        <p:nvSpPr>
          <p:cNvPr id="3" name="Text Placeholder 2">
            <a:extLst>
              <a:ext uri="{FF2B5EF4-FFF2-40B4-BE49-F238E27FC236}">
                <a16:creationId xmlns:a16="http://schemas.microsoft.com/office/drawing/2014/main" id="{68AA5179-4437-42FA-B09E-844F77CEA604}"/>
              </a:ext>
            </a:extLst>
          </p:cNvPr>
          <p:cNvSpPr>
            <a:spLocks noGrp="1"/>
          </p:cNvSpPr>
          <p:nvPr>
            <p:ph type="body" sz="half" idx="2"/>
          </p:nvPr>
        </p:nvSpPr>
        <p:spPr/>
        <p:txBody>
          <a:bodyPr>
            <a:normAutofit/>
          </a:bodyPr>
          <a:lstStyle/>
          <a:p>
            <a:r>
              <a:rPr lang="en-US" sz="3200" dirty="0"/>
              <a:t>Are all surveyors the same?</a:t>
            </a:r>
          </a:p>
          <a:p>
            <a:r>
              <a:rPr lang="en-US" sz="3200" dirty="0"/>
              <a:t>Is a surveyor a surveyor regardless?</a:t>
            </a:r>
          </a:p>
        </p:txBody>
      </p:sp>
      <p:pic>
        <p:nvPicPr>
          <p:cNvPr id="5" name="Picture 4">
            <a:extLst>
              <a:ext uri="{FF2B5EF4-FFF2-40B4-BE49-F238E27FC236}">
                <a16:creationId xmlns:a16="http://schemas.microsoft.com/office/drawing/2014/main" id="{172BFF2A-E91C-4C81-A6C7-1AA9BB064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936399">
            <a:off x="1110341" y="3715016"/>
            <a:ext cx="2489200" cy="2489200"/>
          </a:xfrm>
          <a:prstGeom prst="rect">
            <a:avLst/>
          </a:prstGeom>
        </p:spPr>
      </p:pic>
    </p:spTree>
    <p:extLst>
      <p:ext uri="{BB962C8B-B14F-4D97-AF65-F5344CB8AC3E}">
        <p14:creationId xmlns:p14="http://schemas.microsoft.com/office/powerpoint/2010/main" val="191002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CF6E7B-844D-4EC9-8F19-14377DC89D8F}"/>
              </a:ext>
            </a:extLst>
          </p:cNvPr>
          <p:cNvSpPr>
            <a:spLocks noGrp="1"/>
          </p:cNvSpPr>
          <p:nvPr>
            <p:ph idx="1"/>
          </p:nvPr>
        </p:nvSpPr>
        <p:spPr/>
        <p:txBody>
          <a:bodyPr>
            <a:normAutofit lnSpcReduction="10000"/>
          </a:bodyPr>
          <a:lstStyle/>
          <a:p>
            <a:pPr marL="0" indent="0">
              <a:buNone/>
            </a:pPr>
            <a:r>
              <a:rPr lang="en-US" sz="2800" dirty="0"/>
              <a:t>RHC can be surveyed for initial or subsequent certification by either the state agency or by one of the two deemed AO’s. States do not currently have priority federal funding to conduct initial surveys.  Mississippi is also currently  behind on RHC re-certification surveys. Using an AO gets you surveyed quicker but there is a cost for the service.  The deemed authorities are also accreditors so they evaluate RHCs at a higher level.  It may be worth the expense to have on-time surveys.</a:t>
            </a:r>
          </a:p>
        </p:txBody>
      </p:sp>
      <p:sp>
        <p:nvSpPr>
          <p:cNvPr id="3" name="Text Placeholder 2">
            <a:extLst>
              <a:ext uri="{FF2B5EF4-FFF2-40B4-BE49-F238E27FC236}">
                <a16:creationId xmlns:a16="http://schemas.microsoft.com/office/drawing/2014/main" id="{50960025-EEB2-4326-AEA7-F2046C77F7AA}"/>
              </a:ext>
            </a:extLst>
          </p:cNvPr>
          <p:cNvSpPr>
            <a:spLocks noGrp="1"/>
          </p:cNvSpPr>
          <p:nvPr>
            <p:ph type="body" sz="half" idx="2"/>
          </p:nvPr>
        </p:nvSpPr>
        <p:spPr/>
        <p:txBody>
          <a:bodyPr>
            <a:normAutofit/>
          </a:bodyPr>
          <a:lstStyle/>
          <a:p>
            <a:pPr algn="ctr"/>
            <a:r>
              <a:rPr lang="en-US" sz="3600" dirty="0"/>
              <a:t>Should I use the state to survey my RHC or should I use an Accreditation Organization?</a:t>
            </a:r>
          </a:p>
        </p:txBody>
      </p:sp>
    </p:spTree>
    <p:extLst>
      <p:ext uri="{BB962C8B-B14F-4D97-AF65-F5344CB8AC3E}">
        <p14:creationId xmlns:p14="http://schemas.microsoft.com/office/powerpoint/2010/main" val="1550278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3BDF6E-ED9A-458A-8255-ED27F50B6CBE}"/>
              </a:ext>
            </a:extLst>
          </p:cNvPr>
          <p:cNvSpPr txBox="1"/>
          <p:nvPr/>
        </p:nvSpPr>
        <p:spPr>
          <a:xfrm>
            <a:off x="745588" y="492369"/>
            <a:ext cx="5148775" cy="1200329"/>
          </a:xfrm>
          <a:prstGeom prst="rect">
            <a:avLst/>
          </a:prstGeom>
          <a:noFill/>
        </p:spPr>
        <p:txBody>
          <a:bodyPr wrap="square" rtlCol="0">
            <a:spAutoFit/>
          </a:bodyPr>
          <a:lstStyle/>
          <a:p>
            <a:r>
              <a:rPr lang="en-US" sz="3600" dirty="0"/>
              <a:t>RHC Accreditation Organizations</a:t>
            </a:r>
          </a:p>
        </p:txBody>
      </p:sp>
      <p:sp>
        <p:nvSpPr>
          <p:cNvPr id="5" name="Rectangle 4">
            <a:extLst>
              <a:ext uri="{FF2B5EF4-FFF2-40B4-BE49-F238E27FC236}">
                <a16:creationId xmlns:a16="http://schemas.microsoft.com/office/drawing/2014/main" id="{C7544C34-D34F-4997-932E-3D05C3C86D76}"/>
              </a:ext>
            </a:extLst>
          </p:cNvPr>
          <p:cNvSpPr/>
          <p:nvPr/>
        </p:nvSpPr>
        <p:spPr>
          <a:xfrm>
            <a:off x="745588" y="1683205"/>
            <a:ext cx="7962313" cy="5078313"/>
          </a:xfrm>
          <a:prstGeom prst="rect">
            <a:avLst/>
          </a:prstGeom>
        </p:spPr>
        <p:txBody>
          <a:bodyPr wrap="square">
            <a:spAutoFit/>
          </a:bodyPr>
          <a:lstStyle/>
          <a:p>
            <a:r>
              <a:rPr lang="en-US" dirty="0">
                <a:hlinkClick r:id="rId2"/>
              </a:rPr>
              <a:t>https://www.cms.gov/Medicare/Provider-Enrollment-and-Certification/SurveyCertificationGenInfo/Downloads/MPD-RHCs-FQHCs.pdf</a:t>
            </a:r>
            <a:endParaRPr lang="en-US" dirty="0"/>
          </a:p>
          <a:p>
            <a:endParaRPr lang="en-US" dirty="0"/>
          </a:p>
          <a:p>
            <a:r>
              <a:rPr lang="en-US" sz="2200" dirty="0"/>
              <a:t>Accreditation Organizations with CMS-Approved RHC Deemed Status Programs Currently there are two: </a:t>
            </a:r>
          </a:p>
          <a:p>
            <a:endParaRPr lang="en-US" sz="2200" dirty="0"/>
          </a:p>
          <a:p>
            <a:r>
              <a:rPr lang="en-US" sz="2200" dirty="0"/>
              <a:t>American Association for Accreditation of Ambulatory Surgery Facilities (AAAASF)</a:t>
            </a:r>
          </a:p>
          <a:p>
            <a:r>
              <a:rPr lang="en-US" sz="2200" dirty="0"/>
              <a:t> </a:t>
            </a:r>
            <a:r>
              <a:rPr lang="en-US" sz="2200" dirty="0">
                <a:hlinkClick r:id="rId3"/>
              </a:rPr>
              <a:t>https://www.aaaasf.org/</a:t>
            </a:r>
            <a:r>
              <a:rPr lang="en-US" sz="2200" dirty="0"/>
              <a:t>  </a:t>
            </a:r>
          </a:p>
          <a:p>
            <a:endParaRPr lang="en-US" sz="2200" dirty="0"/>
          </a:p>
          <a:p>
            <a:r>
              <a:rPr lang="en-US" sz="2200" dirty="0"/>
              <a:t>The Compliance Team</a:t>
            </a:r>
          </a:p>
          <a:p>
            <a:r>
              <a:rPr lang="en-US" sz="2200" dirty="0">
                <a:hlinkClick r:id="rId4"/>
              </a:rPr>
              <a:t>https://thecomplianceteam.org/</a:t>
            </a:r>
            <a:endParaRPr lang="en-US" sz="2200" dirty="0"/>
          </a:p>
          <a:p>
            <a:endParaRPr lang="en-US" dirty="0"/>
          </a:p>
          <a:p>
            <a:endParaRPr lang="en-US" dirty="0"/>
          </a:p>
          <a:p>
            <a:endParaRPr lang="en-US" dirty="0"/>
          </a:p>
          <a:p>
            <a:endParaRPr lang="en-US" dirty="0"/>
          </a:p>
        </p:txBody>
      </p:sp>
      <p:pic>
        <p:nvPicPr>
          <p:cNvPr id="2" name="Picture 1">
            <a:extLst>
              <a:ext uri="{FF2B5EF4-FFF2-40B4-BE49-F238E27FC236}">
                <a16:creationId xmlns:a16="http://schemas.microsoft.com/office/drawing/2014/main" id="{4A1AF2CF-C510-47B2-8353-DB8F7171440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994031" y="4712003"/>
            <a:ext cx="2743200" cy="1371601"/>
          </a:xfrm>
          <a:prstGeom prst="rect">
            <a:avLst/>
          </a:prstGeom>
        </p:spPr>
      </p:pic>
      <p:pic>
        <p:nvPicPr>
          <p:cNvPr id="3" name="Picture 2">
            <a:extLst>
              <a:ext uri="{FF2B5EF4-FFF2-40B4-BE49-F238E27FC236}">
                <a16:creationId xmlns:a16="http://schemas.microsoft.com/office/drawing/2014/main" id="{B5A927C0-AE58-499A-947E-F8BB3DEAE944}"/>
              </a:ext>
            </a:extLst>
          </p:cNvPr>
          <p:cNvPicPr>
            <a:picLocks noChangeAspect="1"/>
          </p:cNvPicPr>
          <p:nvPr/>
        </p:nvPicPr>
        <p:blipFill>
          <a:blip r:embed="rId6"/>
          <a:stretch>
            <a:fillRect/>
          </a:stretch>
        </p:blipFill>
        <p:spPr>
          <a:xfrm>
            <a:off x="3937378" y="3897410"/>
            <a:ext cx="1578732" cy="887047"/>
          </a:xfrm>
          <a:prstGeom prst="rect">
            <a:avLst/>
          </a:prstGeom>
        </p:spPr>
      </p:pic>
    </p:spTree>
    <p:extLst>
      <p:ext uri="{BB962C8B-B14F-4D97-AF65-F5344CB8AC3E}">
        <p14:creationId xmlns:p14="http://schemas.microsoft.com/office/powerpoint/2010/main" val="618952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5542A6-651D-4505-B9F7-50A9535EF8C2}"/>
              </a:ext>
            </a:extLst>
          </p:cNvPr>
          <p:cNvSpPr txBox="1"/>
          <p:nvPr/>
        </p:nvSpPr>
        <p:spPr>
          <a:xfrm>
            <a:off x="1190171" y="1490008"/>
            <a:ext cx="7199086" cy="1938992"/>
          </a:xfrm>
          <a:prstGeom prst="rect">
            <a:avLst/>
          </a:prstGeom>
          <a:noFill/>
        </p:spPr>
        <p:txBody>
          <a:bodyPr wrap="square" rtlCol="0">
            <a:spAutoFit/>
          </a:bodyPr>
          <a:lstStyle/>
          <a:p>
            <a:pPr algn="ctr"/>
            <a:r>
              <a:rPr lang="en-US" sz="4000" b="1" dirty="0"/>
              <a:t>Federal Regulations and Guidance for Medicare &amp; Medicaid Providers                      </a:t>
            </a:r>
          </a:p>
        </p:txBody>
      </p:sp>
    </p:spTree>
    <p:extLst>
      <p:ext uri="{BB962C8B-B14F-4D97-AF65-F5344CB8AC3E}">
        <p14:creationId xmlns:p14="http://schemas.microsoft.com/office/powerpoint/2010/main" val="2433884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717827" y="590248"/>
            <a:ext cx="7826220" cy="715581"/>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Code of Federal Regulations </a:t>
            </a:r>
          </a:p>
        </p:txBody>
      </p:sp>
      <p:sp>
        <p:nvSpPr>
          <p:cNvPr id="12" name="TextBox 11"/>
          <p:cNvSpPr txBox="1"/>
          <p:nvPr/>
        </p:nvSpPr>
        <p:spPr>
          <a:xfrm>
            <a:off x="503232" y="1305829"/>
            <a:ext cx="8255410" cy="4522435"/>
          </a:xfrm>
          <a:prstGeom prst="rect">
            <a:avLst/>
          </a:prstGeom>
          <a:noFill/>
          <a:ln>
            <a:noFill/>
          </a:ln>
        </p:spPr>
        <p:txBody>
          <a:bodyPr wrap="square" rtlCol="0">
            <a:noAutofit/>
          </a:bodyPr>
          <a:lstStyle/>
          <a:p>
            <a:pPr marL="257175" indent="-257175">
              <a:buFont typeface="Arial" panose="020B0604020202020204" pitchFamily="34" charset="0"/>
              <a:buChar char="•"/>
            </a:pPr>
            <a:r>
              <a:rPr lang="en-US" sz="2700" b="1" dirty="0">
                <a:ln w="19050">
                  <a:noFill/>
                  <a:round/>
                </a:ln>
                <a:solidFill>
                  <a:schemeClr val="tx2"/>
                </a:solidFill>
                <a:latin typeface="Cambria" panose="02040503050406030204" pitchFamily="18" charset="0"/>
              </a:rPr>
              <a:t>The CFR is a complete volume of all federal regulations for all sectors and is legally binding. The annual edition is updated every Oct 1</a:t>
            </a:r>
            <a:r>
              <a:rPr lang="en-US" sz="2700" b="1" baseline="30000" dirty="0">
                <a:ln w="19050">
                  <a:noFill/>
                  <a:round/>
                </a:ln>
                <a:solidFill>
                  <a:schemeClr val="tx2"/>
                </a:solidFill>
                <a:latin typeface="Cambria" panose="02040503050406030204" pitchFamily="18" charset="0"/>
              </a:rPr>
              <a:t>st </a:t>
            </a:r>
            <a:r>
              <a:rPr lang="en-US" sz="2700" b="1" dirty="0">
                <a:ln w="19050">
                  <a:noFill/>
                  <a:round/>
                </a:ln>
                <a:solidFill>
                  <a:schemeClr val="tx2"/>
                </a:solidFill>
                <a:latin typeface="Cambria" panose="02040503050406030204" pitchFamily="18" charset="0"/>
              </a:rPr>
              <a:t>.  eCF is more up-to-date. </a:t>
            </a:r>
          </a:p>
          <a:p>
            <a:pPr marL="257175" indent="-257175">
              <a:buFont typeface="Arial" panose="020B0604020202020204" pitchFamily="34" charset="0"/>
              <a:buChar char="•"/>
            </a:pPr>
            <a:endParaRPr lang="en-US" sz="1500" b="1" dirty="0">
              <a:ln w="19050">
                <a:noFill/>
                <a:round/>
              </a:ln>
              <a:solidFill>
                <a:schemeClr val="tx2"/>
              </a:solidFill>
              <a:latin typeface="Cambria" panose="02040503050406030204" pitchFamily="18" charset="0"/>
            </a:endParaRPr>
          </a:p>
          <a:p>
            <a:pPr marL="342900" indent="-342900">
              <a:buFont typeface="Arial" panose="020B0604020202020204" pitchFamily="34" charset="0"/>
              <a:buChar char="•"/>
            </a:pPr>
            <a:r>
              <a:rPr lang="en-US" sz="2400" b="1" dirty="0">
                <a:ln w="19050">
                  <a:noFill/>
                  <a:round/>
                </a:ln>
                <a:solidFill>
                  <a:schemeClr val="tx2"/>
                </a:solidFill>
                <a:latin typeface="Cambria" panose="02040503050406030204" pitchFamily="18" charset="0"/>
              </a:rPr>
              <a:t>Title 42 applies to Public Health</a:t>
            </a:r>
          </a:p>
          <a:p>
            <a:pPr marL="685800" lvl="1" indent="-342900">
              <a:buFont typeface="Arial" panose="020B0604020202020204" pitchFamily="34" charset="0"/>
              <a:buChar char="•"/>
            </a:pPr>
            <a:r>
              <a:rPr lang="en-US" sz="2100" b="1" dirty="0">
                <a:ln w="19050">
                  <a:noFill/>
                  <a:round/>
                </a:ln>
                <a:solidFill>
                  <a:schemeClr val="tx2"/>
                </a:solidFill>
                <a:latin typeface="Cambria" panose="02040503050406030204" pitchFamily="18" charset="0"/>
              </a:rPr>
              <a:t>Chapter I: Department of Health &amp; Human Services</a:t>
            </a:r>
          </a:p>
          <a:p>
            <a:pPr marL="685800" lvl="1" indent="-342900">
              <a:buFont typeface="Arial" panose="020B0604020202020204" pitchFamily="34" charset="0"/>
              <a:buChar char="•"/>
            </a:pPr>
            <a:r>
              <a:rPr lang="en-US" sz="2100" b="1" dirty="0">
                <a:ln w="19050">
                  <a:noFill/>
                  <a:round/>
                </a:ln>
                <a:solidFill>
                  <a:schemeClr val="tx2"/>
                </a:solidFill>
                <a:latin typeface="Cambria" panose="02040503050406030204" pitchFamily="18" charset="0"/>
              </a:rPr>
              <a:t>Chapter IV: Centers for Medicare &amp; Medicaid Services, HHS</a:t>
            </a:r>
          </a:p>
          <a:p>
            <a:pPr marL="685800" lvl="1" indent="-342900">
              <a:buFont typeface="Arial" panose="020B0604020202020204" pitchFamily="34" charset="0"/>
              <a:buChar char="•"/>
            </a:pPr>
            <a:r>
              <a:rPr lang="en-US" sz="2100" b="1" dirty="0">
                <a:ln w="19050">
                  <a:noFill/>
                  <a:round/>
                </a:ln>
                <a:solidFill>
                  <a:schemeClr val="tx2"/>
                </a:solidFill>
                <a:latin typeface="Cambria" panose="02040503050406030204" pitchFamily="18" charset="0"/>
              </a:rPr>
              <a:t>Chapter V: Office of Inspector General, HH</a:t>
            </a:r>
            <a:endParaRPr lang="en-US" sz="2400" b="1" dirty="0">
              <a:ln w="19050">
                <a:noFill/>
                <a:round/>
              </a:ln>
              <a:solidFill>
                <a:schemeClr val="tx2"/>
              </a:solidFill>
              <a:latin typeface="Josefin Sans" pitchFamily="2" charset="0"/>
            </a:endParaRPr>
          </a:p>
          <a:p>
            <a:pPr marL="257175" indent="-257175">
              <a:buFont typeface="Arial" panose="020B0604020202020204" pitchFamily="34" charset="0"/>
              <a:buChar char="•"/>
            </a:pPr>
            <a:endParaRPr lang="en-US" sz="2400" b="1" dirty="0">
              <a:ln w="19050">
                <a:noFill/>
                <a:round/>
              </a:ln>
              <a:solidFill>
                <a:schemeClr val="tx2"/>
              </a:solidFill>
              <a:latin typeface="Josefin Sans" pitchFamily="2" charset="0"/>
            </a:endParaRPr>
          </a:p>
          <a:p>
            <a:pPr marL="257175" indent="-257175">
              <a:buFont typeface="Arial" panose="020B0604020202020204" pitchFamily="34" charset="0"/>
              <a:buChar char="•"/>
            </a:pPr>
            <a:r>
              <a:rPr lang="en-US" sz="2400" b="1" dirty="0">
                <a:ln w="19050">
                  <a:noFill/>
                  <a:round/>
                </a:ln>
                <a:solidFill>
                  <a:schemeClr val="tx2"/>
                </a:solidFill>
                <a:latin typeface="Josefin Sans" pitchFamily="2" charset="0"/>
              </a:rPr>
              <a:t>First published as Proposed Rules  with a comment period and then published as Final Rules.</a:t>
            </a:r>
          </a:p>
          <a:p>
            <a:pPr marL="257175" indent="-257175">
              <a:buFont typeface="Arial" panose="020B0604020202020204" pitchFamily="34" charset="0"/>
              <a:buChar char="•"/>
            </a:pPr>
            <a:endParaRPr lang="en-US" sz="2400" b="1" dirty="0">
              <a:ln w="19050">
                <a:noFill/>
                <a:round/>
              </a:ln>
              <a:solidFill>
                <a:schemeClr val="tx2"/>
              </a:solidFill>
              <a:latin typeface="Josefin Sans" pitchFamily="2" charset="0"/>
            </a:endParaRPr>
          </a:p>
          <a:p>
            <a:pPr marL="257175" indent="-257175">
              <a:buFont typeface="Arial" panose="020B0604020202020204" pitchFamily="34" charset="0"/>
              <a:buChar char="•"/>
            </a:pPr>
            <a:r>
              <a:rPr lang="en-US" sz="2400" b="1" dirty="0">
                <a:ln w="19050">
                  <a:noFill/>
                  <a:round/>
                </a:ln>
                <a:solidFill>
                  <a:schemeClr val="tx2"/>
                </a:solidFill>
                <a:latin typeface="Josefin Sans" pitchFamily="2" charset="0"/>
              </a:rPr>
              <a:t>CMS publishes notices and links on their website.</a:t>
            </a:r>
          </a:p>
        </p:txBody>
      </p:sp>
    </p:spTree>
    <p:extLst>
      <p:ext uri="{BB962C8B-B14F-4D97-AF65-F5344CB8AC3E}">
        <p14:creationId xmlns:p14="http://schemas.microsoft.com/office/powerpoint/2010/main" val="2102501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E22B5-4928-4B75-8FC7-36DB1A1026EA}"/>
              </a:ext>
            </a:extLst>
          </p:cNvPr>
          <p:cNvSpPr txBox="1"/>
          <p:nvPr/>
        </p:nvSpPr>
        <p:spPr>
          <a:xfrm>
            <a:off x="1228725" y="468630"/>
            <a:ext cx="6686550" cy="1338828"/>
          </a:xfrm>
          <a:prstGeom prst="rect">
            <a:avLst/>
          </a:prstGeom>
          <a:noFill/>
        </p:spPr>
        <p:txBody>
          <a:bodyPr wrap="square" rtlCol="0">
            <a:spAutoFit/>
          </a:bodyPr>
          <a:lstStyle/>
          <a:p>
            <a:pPr algn="ctr"/>
            <a:r>
              <a:rPr lang="en-US" sz="4050" dirty="0"/>
              <a:t>Links to the Federal Register and the eCFR</a:t>
            </a:r>
          </a:p>
        </p:txBody>
      </p:sp>
      <p:sp>
        <p:nvSpPr>
          <p:cNvPr id="3" name="TextBox 2">
            <a:extLst>
              <a:ext uri="{FF2B5EF4-FFF2-40B4-BE49-F238E27FC236}">
                <a16:creationId xmlns:a16="http://schemas.microsoft.com/office/drawing/2014/main" id="{82022F55-FF4A-4D29-9296-FB5BED992EB2}"/>
              </a:ext>
            </a:extLst>
          </p:cNvPr>
          <p:cNvSpPr txBox="1"/>
          <p:nvPr/>
        </p:nvSpPr>
        <p:spPr>
          <a:xfrm>
            <a:off x="501161" y="1997839"/>
            <a:ext cx="8343900" cy="3247043"/>
          </a:xfrm>
          <a:prstGeom prst="rect">
            <a:avLst/>
          </a:prstGeom>
          <a:noFill/>
        </p:spPr>
        <p:txBody>
          <a:bodyPr wrap="square" rtlCol="0">
            <a:spAutoFit/>
          </a:bodyPr>
          <a:lstStyle/>
          <a:p>
            <a:pPr algn="just"/>
            <a:r>
              <a:rPr lang="en-US" sz="3200" dirty="0"/>
              <a:t>Federal Register</a:t>
            </a:r>
          </a:p>
          <a:p>
            <a:pPr algn="just"/>
            <a:r>
              <a:rPr lang="en-US" sz="3200" b="1" dirty="0">
                <a:hlinkClick r:id="rId2"/>
              </a:rPr>
              <a:t>https://www.federalregister.gov/</a:t>
            </a:r>
            <a:endParaRPr lang="en-US" sz="3200" b="1" dirty="0"/>
          </a:p>
          <a:p>
            <a:pPr algn="just"/>
            <a:endParaRPr lang="en-US" sz="3200" dirty="0"/>
          </a:p>
          <a:p>
            <a:pPr algn="just"/>
            <a:r>
              <a:rPr lang="en-US" sz="3200" dirty="0"/>
              <a:t>eCRF- Title 42</a:t>
            </a:r>
          </a:p>
          <a:p>
            <a:pPr algn="just"/>
            <a:r>
              <a:rPr lang="en-US" sz="3200" b="1" dirty="0">
                <a:hlinkClick r:id="rId3"/>
              </a:rPr>
              <a:t>https://gov.ecfr.io/cgi-bin/ECFR</a:t>
            </a:r>
            <a:endParaRPr lang="en-US" sz="3200" b="1" dirty="0"/>
          </a:p>
          <a:p>
            <a:pPr algn="just"/>
            <a:endParaRPr lang="en-US" sz="2700" b="1" dirty="0"/>
          </a:p>
          <a:p>
            <a:pPr algn="just"/>
            <a:endParaRPr lang="en-US" dirty="0"/>
          </a:p>
        </p:txBody>
      </p:sp>
    </p:spTree>
    <p:extLst>
      <p:ext uri="{BB962C8B-B14F-4D97-AF65-F5344CB8AC3E}">
        <p14:creationId xmlns:p14="http://schemas.microsoft.com/office/powerpoint/2010/main" val="2946492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114550" y="1728325"/>
            <a:ext cx="4914900" cy="4178067"/>
          </a:xfrm>
          <a:prstGeom prst="rect">
            <a:avLst/>
          </a:prstGeom>
          <a:noFill/>
          <a:ln>
            <a:noFill/>
          </a:ln>
        </p:spPr>
        <p:txBody>
          <a:bodyPr wrap="square" rtlCol="0">
            <a:spAutoFit/>
          </a:bodyPr>
          <a:lstStyle/>
          <a:p>
            <a:pPr algn="ctr"/>
            <a:endParaRPr lang="en-US" sz="1350" b="1" dirty="0">
              <a:ln w="19050">
                <a:noFill/>
                <a:round/>
              </a:ln>
              <a:solidFill>
                <a:srgbClr val="009CCF"/>
              </a:solidFill>
              <a:latin typeface="Josefin Sans" pitchFamily="2" charset="0"/>
            </a:endParaRPr>
          </a:p>
          <a:p>
            <a:pPr algn="ctr"/>
            <a:r>
              <a:rPr lang="en-US" sz="2800" b="1" u="sng" dirty="0">
                <a:ln w="19050">
                  <a:noFill/>
                  <a:round/>
                </a:ln>
                <a:solidFill>
                  <a:srgbClr val="009CCF"/>
                </a:solidFill>
                <a:latin typeface="Cambria" panose="02040503050406030204" pitchFamily="18" charset="0"/>
              </a:rPr>
              <a:t>42 CFR §405</a:t>
            </a:r>
          </a:p>
          <a:p>
            <a:pPr algn="ctr"/>
            <a:r>
              <a:rPr lang="en-US" sz="2800" b="1" dirty="0">
                <a:ln w="19050">
                  <a:noFill/>
                  <a:round/>
                </a:ln>
                <a:solidFill>
                  <a:srgbClr val="009CCF"/>
                </a:solidFill>
                <a:latin typeface="Cambria" panose="02040503050406030204" pitchFamily="18" charset="0"/>
              </a:rPr>
              <a:t>Federal Healthcare for the Aged and Disabled</a:t>
            </a:r>
          </a:p>
          <a:p>
            <a:pPr algn="ctr"/>
            <a:endParaRPr lang="en-US" sz="2800" b="1" dirty="0">
              <a:ln w="19050">
                <a:noFill/>
                <a:round/>
              </a:ln>
              <a:solidFill>
                <a:srgbClr val="009CCF"/>
              </a:solidFill>
              <a:latin typeface="Cambria" panose="02040503050406030204" pitchFamily="18" charset="0"/>
            </a:endParaRPr>
          </a:p>
          <a:p>
            <a:pPr algn="ctr"/>
            <a:r>
              <a:rPr lang="en-US" sz="2800" b="1" u="sng" dirty="0">
                <a:ln w="19050">
                  <a:noFill/>
                  <a:round/>
                </a:ln>
                <a:solidFill>
                  <a:srgbClr val="009CCF"/>
                </a:solidFill>
                <a:latin typeface="Cambria" panose="02040503050406030204" pitchFamily="18" charset="0"/>
              </a:rPr>
              <a:t>42 CFR §420</a:t>
            </a:r>
          </a:p>
          <a:p>
            <a:pPr algn="ctr"/>
            <a:r>
              <a:rPr lang="en-US" sz="2800" b="1" dirty="0">
                <a:ln w="19050">
                  <a:noFill/>
                  <a:round/>
                </a:ln>
                <a:solidFill>
                  <a:srgbClr val="009CCF"/>
                </a:solidFill>
                <a:latin typeface="Cambria" panose="02040503050406030204" pitchFamily="18" charset="0"/>
              </a:rPr>
              <a:t>Program Integrity-Medicare</a:t>
            </a:r>
          </a:p>
          <a:p>
            <a:pPr algn="ctr"/>
            <a:endParaRPr lang="en-US" sz="2800" b="1" dirty="0">
              <a:ln w="19050">
                <a:noFill/>
                <a:round/>
              </a:ln>
              <a:solidFill>
                <a:srgbClr val="009CCF"/>
              </a:solidFill>
              <a:latin typeface="Cambria" panose="02040503050406030204" pitchFamily="18" charset="0"/>
            </a:endParaRPr>
          </a:p>
          <a:p>
            <a:pPr algn="ctr"/>
            <a:r>
              <a:rPr lang="en-US" sz="2800" b="1" u="sng" dirty="0">
                <a:ln w="19050">
                  <a:noFill/>
                  <a:round/>
                </a:ln>
                <a:solidFill>
                  <a:srgbClr val="009CCF"/>
                </a:solidFill>
                <a:latin typeface="Cambria" panose="02040503050406030204" pitchFamily="18" charset="0"/>
              </a:rPr>
              <a:t>42 CFR §455</a:t>
            </a:r>
          </a:p>
          <a:p>
            <a:pPr algn="ctr"/>
            <a:r>
              <a:rPr lang="en-US" sz="2800" b="1" dirty="0">
                <a:ln w="19050">
                  <a:noFill/>
                  <a:round/>
                </a:ln>
                <a:solidFill>
                  <a:srgbClr val="009CCF"/>
                </a:solidFill>
                <a:latin typeface="Cambria" panose="02040503050406030204" pitchFamily="18" charset="0"/>
              </a:rPr>
              <a:t>Program Integrity- Medicaid</a:t>
            </a:r>
          </a:p>
        </p:txBody>
      </p:sp>
      <p:sp>
        <p:nvSpPr>
          <p:cNvPr id="17" name="TextBox 16"/>
          <p:cNvSpPr txBox="1"/>
          <p:nvPr/>
        </p:nvSpPr>
        <p:spPr>
          <a:xfrm>
            <a:off x="1200150" y="389497"/>
            <a:ext cx="6743700" cy="1338828"/>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Main Federal Regulations</a:t>
            </a:r>
          </a:p>
          <a:p>
            <a:pPr algn="ctr"/>
            <a:r>
              <a:rPr lang="en-US" sz="4050" b="1" dirty="0">
                <a:ln w="19050">
                  <a:noFill/>
                  <a:round/>
                </a:ln>
                <a:latin typeface="Arial" panose="020B0604020202020204" pitchFamily="34" charset="0"/>
                <a:cs typeface="Arial" panose="020B0604020202020204" pitchFamily="34" charset="0"/>
              </a:rPr>
              <a:t>Medicare Program</a:t>
            </a:r>
          </a:p>
        </p:txBody>
      </p:sp>
    </p:spTree>
    <p:extLst>
      <p:ext uri="{BB962C8B-B14F-4D97-AF65-F5344CB8AC3E}">
        <p14:creationId xmlns:p14="http://schemas.microsoft.com/office/powerpoint/2010/main" val="1588723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114550" y="2236729"/>
            <a:ext cx="4914900" cy="2062103"/>
          </a:xfrm>
          <a:prstGeom prst="rect">
            <a:avLst/>
          </a:prstGeom>
          <a:noFill/>
          <a:ln>
            <a:noFill/>
          </a:ln>
        </p:spPr>
        <p:txBody>
          <a:bodyPr wrap="square" rtlCol="0">
            <a:spAutoFit/>
          </a:bodyPr>
          <a:lstStyle/>
          <a:p>
            <a:pPr algn="ctr"/>
            <a:r>
              <a:rPr lang="en-US" sz="3200" b="1" dirty="0">
                <a:ln w="19050">
                  <a:noFill/>
                  <a:round/>
                </a:ln>
                <a:solidFill>
                  <a:srgbClr val="009CCF"/>
                </a:solidFill>
                <a:latin typeface="Cambria" panose="02040503050406030204" pitchFamily="18" charset="0"/>
              </a:rPr>
              <a:t>42 CFR §485 </a:t>
            </a:r>
          </a:p>
          <a:p>
            <a:pPr algn="ctr"/>
            <a:r>
              <a:rPr lang="en-US" sz="3200" b="1" dirty="0">
                <a:ln w="19050">
                  <a:noFill/>
                  <a:round/>
                </a:ln>
                <a:solidFill>
                  <a:srgbClr val="009CCF"/>
                </a:solidFill>
                <a:latin typeface="Cambria" panose="02040503050406030204" pitchFamily="18" charset="0"/>
              </a:rPr>
              <a:t>Subpart F</a:t>
            </a:r>
          </a:p>
          <a:p>
            <a:pPr algn="ctr"/>
            <a:r>
              <a:rPr lang="en-US" sz="3200" b="1" dirty="0">
                <a:ln w="19050">
                  <a:noFill/>
                  <a:round/>
                </a:ln>
                <a:solidFill>
                  <a:srgbClr val="009CCF"/>
                </a:solidFill>
                <a:latin typeface="Cambria" panose="02040503050406030204" pitchFamily="18" charset="0"/>
              </a:rPr>
              <a:t>Conditions of Participation</a:t>
            </a:r>
          </a:p>
        </p:txBody>
      </p:sp>
      <p:sp>
        <p:nvSpPr>
          <p:cNvPr id="17" name="TextBox 16"/>
          <p:cNvSpPr txBox="1"/>
          <p:nvPr/>
        </p:nvSpPr>
        <p:spPr>
          <a:xfrm>
            <a:off x="1143000" y="644682"/>
            <a:ext cx="6743700" cy="1338828"/>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Main Federal Regulations</a:t>
            </a:r>
          </a:p>
          <a:p>
            <a:pPr algn="ctr"/>
            <a:r>
              <a:rPr lang="en-US" sz="4050" b="1" dirty="0">
                <a:ln w="19050">
                  <a:noFill/>
                  <a:round/>
                </a:ln>
                <a:latin typeface="Arial" panose="020B0604020202020204" pitchFamily="34" charset="0"/>
                <a:cs typeface="Arial" panose="020B0604020202020204" pitchFamily="34" charset="0"/>
              </a:rPr>
              <a:t>Critical Access Hospitals</a:t>
            </a:r>
          </a:p>
        </p:txBody>
      </p:sp>
    </p:spTree>
    <p:extLst>
      <p:ext uri="{BB962C8B-B14F-4D97-AF65-F5344CB8AC3E}">
        <p14:creationId xmlns:p14="http://schemas.microsoft.com/office/powerpoint/2010/main" val="2549698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978932" y="2098942"/>
            <a:ext cx="4914900" cy="4147289"/>
          </a:xfrm>
          <a:prstGeom prst="rect">
            <a:avLst/>
          </a:prstGeom>
          <a:noFill/>
          <a:ln>
            <a:noFill/>
          </a:ln>
        </p:spPr>
        <p:txBody>
          <a:bodyPr wrap="square" rtlCol="0">
            <a:spAutoFit/>
          </a:bodyPr>
          <a:lstStyle/>
          <a:p>
            <a:pPr algn="ctr"/>
            <a:endParaRPr lang="en-US" sz="1350" b="1" dirty="0">
              <a:ln w="19050">
                <a:noFill/>
                <a:round/>
              </a:ln>
              <a:solidFill>
                <a:srgbClr val="009CCF"/>
              </a:solidFill>
              <a:latin typeface="Josefin Sans" pitchFamily="2" charset="0"/>
            </a:endParaRPr>
          </a:p>
          <a:p>
            <a:pPr algn="ctr"/>
            <a:r>
              <a:rPr lang="en-US" sz="2800" b="1" dirty="0">
                <a:ln w="19050">
                  <a:noFill/>
                  <a:round/>
                </a:ln>
                <a:solidFill>
                  <a:srgbClr val="009CCF"/>
                </a:solidFill>
                <a:latin typeface="Cambria" panose="02040503050406030204" pitchFamily="18" charset="0"/>
              </a:rPr>
              <a:t>42 CFR §405, Subpart X</a:t>
            </a:r>
          </a:p>
          <a:p>
            <a:pPr algn="ctr"/>
            <a:endParaRPr lang="en-US" sz="2800" b="1" dirty="0">
              <a:ln w="19050">
                <a:noFill/>
                <a:round/>
              </a:ln>
              <a:solidFill>
                <a:srgbClr val="009CCF"/>
              </a:solidFill>
              <a:latin typeface="Cambria" panose="02040503050406030204" pitchFamily="18" charset="0"/>
            </a:endParaRPr>
          </a:p>
          <a:p>
            <a:pPr algn="ctr"/>
            <a:r>
              <a:rPr lang="en-US" sz="2800" b="1" dirty="0">
                <a:ln w="19050">
                  <a:noFill/>
                  <a:round/>
                </a:ln>
                <a:solidFill>
                  <a:srgbClr val="009CCF"/>
                </a:solidFill>
                <a:highlight>
                  <a:srgbClr val="FFFF00"/>
                </a:highlight>
                <a:latin typeface="Cambria" panose="02040503050406030204" pitchFamily="18" charset="0"/>
              </a:rPr>
              <a:t>42 CFR §491</a:t>
            </a:r>
          </a:p>
          <a:p>
            <a:pPr algn="ctr"/>
            <a:r>
              <a:rPr lang="en-US" sz="2800" b="1" dirty="0">
                <a:ln w="19050">
                  <a:noFill/>
                  <a:round/>
                </a:ln>
                <a:solidFill>
                  <a:srgbClr val="009CCF"/>
                </a:solidFill>
                <a:highlight>
                  <a:srgbClr val="FFFF00"/>
                </a:highlight>
                <a:latin typeface="Cambria" panose="02040503050406030204" pitchFamily="18" charset="0"/>
              </a:rPr>
              <a:t>Conditions for certification</a:t>
            </a:r>
          </a:p>
          <a:p>
            <a:pPr algn="ctr"/>
            <a:endParaRPr lang="en-US" sz="2800" b="1" dirty="0">
              <a:ln w="19050">
                <a:noFill/>
                <a:round/>
              </a:ln>
              <a:solidFill>
                <a:srgbClr val="009CCF"/>
              </a:solidFill>
              <a:latin typeface="Cambria" panose="02040503050406030204" pitchFamily="18" charset="0"/>
            </a:endParaRPr>
          </a:p>
          <a:p>
            <a:pPr algn="ctr"/>
            <a:r>
              <a:rPr lang="en-US" sz="2800" b="1" dirty="0">
                <a:ln w="19050">
                  <a:noFill/>
                  <a:round/>
                </a:ln>
                <a:solidFill>
                  <a:srgbClr val="009CCF"/>
                </a:solidFill>
                <a:latin typeface="Cambria" panose="02040503050406030204" pitchFamily="18" charset="0"/>
              </a:rPr>
              <a:t>42 CFR §413.65</a:t>
            </a:r>
          </a:p>
          <a:p>
            <a:pPr algn="ctr"/>
            <a:r>
              <a:rPr lang="en-US" sz="2800" b="1" dirty="0">
                <a:ln w="19050">
                  <a:noFill/>
                  <a:round/>
                </a:ln>
                <a:solidFill>
                  <a:srgbClr val="009CCF"/>
                </a:solidFill>
                <a:latin typeface="Cambria" panose="02040503050406030204" pitchFamily="18" charset="0"/>
              </a:rPr>
              <a:t>Provider Based Status</a:t>
            </a:r>
          </a:p>
          <a:p>
            <a:pPr algn="ctr"/>
            <a:endParaRPr lang="en-US" sz="2700" b="1" dirty="0">
              <a:ln w="19050">
                <a:noFill/>
                <a:round/>
              </a:ln>
              <a:solidFill>
                <a:srgbClr val="009CCF"/>
              </a:solidFill>
              <a:latin typeface="Cambria" panose="02040503050406030204" pitchFamily="18" charset="0"/>
            </a:endParaRPr>
          </a:p>
          <a:p>
            <a:pPr algn="ctr"/>
            <a:endParaRPr lang="en-US" sz="2700" b="1" dirty="0">
              <a:ln w="19050">
                <a:noFill/>
                <a:round/>
              </a:ln>
              <a:solidFill>
                <a:srgbClr val="009CCF"/>
              </a:solidFill>
              <a:latin typeface="Cambria" panose="02040503050406030204" pitchFamily="18" charset="0"/>
            </a:endParaRPr>
          </a:p>
        </p:txBody>
      </p:sp>
      <p:sp>
        <p:nvSpPr>
          <p:cNvPr id="17" name="TextBox 16"/>
          <p:cNvSpPr txBox="1"/>
          <p:nvPr/>
        </p:nvSpPr>
        <p:spPr>
          <a:xfrm>
            <a:off x="1200150" y="611769"/>
            <a:ext cx="6743700" cy="1338828"/>
          </a:xfrm>
          <a:prstGeom prst="rect">
            <a:avLst/>
          </a:prstGeom>
          <a:noFill/>
          <a:ln>
            <a:noFill/>
          </a:ln>
        </p:spPr>
        <p:txBody>
          <a:bodyPr wrap="square" rtlCol="0">
            <a:spAutoFit/>
          </a:bodyPr>
          <a:lstStyle/>
          <a:p>
            <a:pPr algn="ctr"/>
            <a:r>
              <a:rPr lang="en-US" sz="4050" b="1" dirty="0">
                <a:ln w="19050">
                  <a:noFill/>
                  <a:round/>
                </a:ln>
                <a:latin typeface="Arial" panose="020B0604020202020204" pitchFamily="34" charset="0"/>
                <a:cs typeface="Arial" panose="020B0604020202020204" pitchFamily="34" charset="0"/>
              </a:rPr>
              <a:t>Main Federal RHC/FQHC Regulations</a:t>
            </a:r>
          </a:p>
        </p:txBody>
      </p:sp>
    </p:spTree>
    <p:extLst>
      <p:ext uri="{BB962C8B-B14F-4D97-AF65-F5344CB8AC3E}">
        <p14:creationId xmlns:p14="http://schemas.microsoft.com/office/powerpoint/2010/main" val="603704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622940" y="1533379"/>
            <a:ext cx="5790733" cy="3785318"/>
          </a:xfrm>
          <a:prstGeom prst="rect">
            <a:avLst/>
          </a:prstGeom>
          <a:noFill/>
          <a:ln>
            <a:noFill/>
          </a:ln>
        </p:spPr>
        <p:txBody>
          <a:bodyPr wrap="square" rtlCol="0">
            <a:noAutofit/>
          </a:bodyPr>
          <a:lstStyle/>
          <a:p>
            <a:endParaRPr lang="en-US" sz="15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RHCs as Provider-Based Facilities</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Less than 50 Beds</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Relationship Between the Parent Hospital and RHC</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PB Attestation Voluntary</a:t>
            </a:r>
          </a:p>
          <a:p>
            <a:pPr marL="428625" indent="-428625" algn="ctr">
              <a:buFont typeface="Wingdings" panose="05000000000000000000" pitchFamily="2" charset="2"/>
              <a:buChar char="¬"/>
            </a:pPr>
            <a:endParaRPr lang="en-US" sz="2800" b="1" dirty="0">
              <a:ln w="19050">
                <a:noFill/>
                <a:round/>
              </a:ln>
              <a:solidFill>
                <a:srgbClr val="009CCF"/>
              </a:solidFill>
              <a:latin typeface="Cambria" panose="02040503050406030204" pitchFamily="18" charset="0"/>
            </a:endParaRPr>
          </a:p>
          <a:p>
            <a:pPr algn="ctr"/>
            <a:endParaRPr lang="en-US" sz="2800" b="1" dirty="0">
              <a:ln w="19050">
                <a:noFill/>
                <a:round/>
              </a:ln>
              <a:solidFill>
                <a:srgbClr val="009CCF"/>
              </a:solidFill>
              <a:latin typeface="Cambria" panose="02040503050406030204" pitchFamily="18"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p:txBody>
      </p:sp>
      <p:sp>
        <p:nvSpPr>
          <p:cNvPr id="17" name="TextBox 16"/>
          <p:cNvSpPr txBox="1"/>
          <p:nvPr/>
        </p:nvSpPr>
        <p:spPr>
          <a:xfrm>
            <a:off x="994291" y="515342"/>
            <a:ext cx="6743700" cy="715581"/>
          </a:xfrm>
          <a:prstGeom prst="rect">
            <a:avLst/>
          </a:prstGeom>
          <a:noFill/>
          <a:ln>
            <a:noFill/>
          </a:ln>
        </p:spPr>
        <p:txBody>
          <a:bodyPr wrap="square" rtlCol="0">
            <a:spAutoFit/>
          </a:bodyPr>
          <a:lstStyle/>
          <a:p>
            <a:pPr algn="ctr"/>
            <a:r>
              <a:rPr lang="fr-FR" sz="4050" b="1" dirty="0">
                <a:ln w="19050">
                  <a:noFill/>
                  <a:round/>
                </a:ln>
                <a:latin typeface="Arial" panose="020B0604020202020204" pitchFamily="34" charset="0"/>
                <a:cs typeface="Arial" panose="020B0604020202020204" pitchFamily="34" charset="0"/>
              </a:rPr>
              <a:t>42 CFR §413.65</a:t>
            </a:r>
          </a:p>
        </p:txBody>
      </p:sp>
    </p:spTree>
    <p:extLst>
      <p:ext uri="{BB962C8B-B14F-4D97-AF65-F5344CB8AC3E}">
        <p14:creationId xmlns:p14="http://schemas.microsoft.com/office/powerpoint/2010/main" val="2969837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F28D09-D36F-4210-AEE1-2951E829F12E}"/>
              </a:ext>
            </a:extLst>
          </p:cNvPr>
          <p:cNvPicPr>
            <a:picLocks noChangeAspect="1"/>
          </p:cNvPicPr>
          <p:nvPr/>
        </p:nvPicPr>
        <p:blipFill rotWithShape="1">
          <a:blip r:embed="rId2"/>
          <a:srcRect l="30886" t="9251" r="18034" b="11147"/>
          <a:stretch/>
        </p:blipFill>
        <p:spPr>
          <a:xfrm>
            <a:off x="1439055" y="455939"/>
            <a:ext cx="6535712" cy="5726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8B24CC2E-79B1-4D9B-87C2-62061FEBDE17}"/>
              </a:ext>
            </a:extLst>
          </p:cNvPr>
          <p:cNvSpPr txBox="1"/>
          <p:nvPr/>
        </p:nvSpPr>
        <p:spPr>
          <a:xfrm>
            <a:off x="4935224" y="1257559"/>
            <a:ext cx="3039543" cy="954107"/>
          </a:xfrm>
          <a:prstGeom prst="rect">
            <a:avLst/>
          </a:prstGeom>
          <a:noFill/>
          <a:ln w="12700" cmpd="sng">
            <a:solidFill>
              <a:srgbClr val="FFFFFF"/>
            </a:solidFill>
          </a:ln>
        </p:spPr>
        <p:txBody>
          <a:bodyPr wrap="square" rtlCol="0">
            <a:spAutoFit/>
          </a:bodyPr>
          <a:lstStyle/>
          <a:p>
            <a:pPr marL="514350" indent="-514350">
              <a:buAutoNum type="arabicPlain" startAt="42"/>
            </a:pPr>
            <a:r>
              <a:rPr lang="en-US" sz="2800" dirty="0"/>
              <a:t>CFR   491</a:t>
            </a:r>
          </a:p>
          <a:p>
            <a:r>
              <a:rPr lang="en-US" sz="2800" dirty="0">
                <a:latin typeface="Wingdings 2" panose="05020102010507070707" pitchFamily="18" charset="2"/>
                <a:sym typeface="Wingdings 3" panose="05040102010807070707" pitchFamily="18" charset="2"/>
              </a:rPr>
              <a:t></a:t>
            </a:r>
            <a:r>
              <a:rPr lang="en-US" sz="2000" dirty="0">
                <a:latin typeface="Arial Black" panose="020B0A04020102020204" pitchFamily="34" charset="0"/>
                <a:sym typeface="Wingdings 3" panose="05040102010807070707" pitchFamily="18" charset="2"/>
              </a:rPr>
              <a:t>Title     </a:t>
            </a:r>
            <a:r>
              <a:rPr lang="en-US" sz="2800" dirty="0">
                <a:latin typeface="Wingdings 2" panose="05020102010507070707" pitchFamily="18" charset="2"/>
                <a:sym typeface="Wingdings 3" panose="05040102010807070707" pitchFamily="18" charset="2"/>
              </a:rPr>
              <a:t></a:t>
            </a:r>
            <a:r>
              <a:rPr lang="en-US" sz="2000" dirty="0">
                <a:latin typeface="Arial Black" panose="020B0A04020102020204" pitchFamily="34" charset="0"/>
                <a:sym typeface="Wingdings 3" panose="05040102010807070707" pitchFamily="18" charset="2"/>
              </a:rPr>
              <a:t>Subpart</a:t>
            </a:r>
            <a:endParaRPr lang="en-US" sz="2000" dirty="0">
              <a:latin typeface="Arial Black" panose="020B0A04020102020204" pitchFamily="34" charset="0"/>
            </a:endParaRPr>
          </a:p>
        </p:txBody>
      </p:sp>
    </p:spTree>
    <p:extLst>
      <p:ext uri="{BB962C8B-B14F-4D97-AF65-F5344CB8AC3E}">
        <p14:creationId xmlns:p14="http://schemas.microsoft.com/office/powerpoint/2010/main" val="2376728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176096" y="1219344"/>
            <a:ext cx="5570806" cy="4534342"/>
          </a:xfrm>
          <a:prstGeom prst="rect">
            <a:avLst/>
          </a:prstGeom>
          <a:noFill/>
          <a:ln>
            <a:noFill/>
          </a:ln>
        </p:spPr>
        <p:txBody>
          <a:bodyPr wrap="square" rtlCol="0">
            <a:noAutofit/>
          </a:bodyPr>
          <a:lstStyle/>
          <a:p>
            <a:endParaRPr lang="en-US" sz="1500" b="1" dirty="0">
              <a:ln w="19050">
                <a:noFill/>
                <a:round/>
              </a:ln>
              <a:solidFill>
                <a:srgbClr val="009CCF"/>
              </a:solidFill>
              <a:latin typeface="Josefin Sans" pitchFamily="2" charset="0"/>
            </a:endParaRPr>
          </a:p>
          <a:p>
            <a:pPr algn="ctr"/>
            <a:r>
              <a:rPr lang="en-US" sz="2800" b="1" u="sng" dirty="0">
                <a:ln w="19050">
                  <a:noFill/>
                  <a:round/>
                </a:ln>
                <a:solidFill>
                  <a:schemeClr val="tx2"/>
                </a:solidFill>
                <a:latin typeface="Cambria" panose="02040503050406030204" pitchFamily="18" charset="0"/>
              </a:rPr>
              <a:t>RHC Certification Requirements</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Location</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Compliance</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Staffing/Personnel/HR</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Physical Plant/Environment</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Provision of Services</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Emergency Preparedness</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Medical Management</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Annual Evaluation</a:t>
            </a:r>
          </a:p>
          <a:p>
            <a:pPr marL="428625" indent="-428625" algn="ctr">
              <a:buFont typeface="Wingdings" panose="05000000000000000000" pitchFamily="2" charset="2"/>
              <a:buChar char="¬"/>
            </a:pPr>
            <a:r>
              <a:rPr lang="en-US" sz="2800" b="1" dirty="0">
                <a:ln w="19050">
                  <a:noFill/>
                  <a:round/>
                </a:ln>
                <a:solidFill>
                  <a:srgbClr val="009CCF"/>
                </a:solidFill>
                <a:latin typeface="Cambria" panose="02040503050406030204" pitchFamily="18" charset="0"/>
              </a:rPr>
              <a:t>Emergency Preparedness</a:t>
            </a: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lgn="ctr">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a:p>
            <a:pPr marL="428625" indent="-428625">
              <a:buFont typeface="Wingdings" panose="05000000000000000000" pitchFamily="2" charset="2"/>
              <a:buChar char="¬"/>
            </a:pPr>
            <a:endParaRPr lang="en-US" sz="2700" b="1" dirty="0">
              <a:ln w="19050">
                <a:noFill/>
                <a:round/>
              </a:ln>
              <a:solidFill>
                <a:srgbClr val="009CCF"/>
              </a:solidFill>
              <a:latin typeface="Josefin Sans" pitchFamily="2" charset="0"/>
            </a:endParaRPr>
          </a:p>
        </p:txBody>
      </p:sp>
      <p:sp>
        <p:nvSpPr>
          <p:cNvPr id="17" name="TextBox 16"/>
          <p:cNvSpPr txBox="1"/>
          <p:nvPr/>
        </p:nvSpPr>
        <p:spPr>
          <a:xfrm>
            <a:off x="1589649" y="503763"/>
            <a:ext cx="6743700" cy="715581"/>
          </a:xfrm>
          <a:prstGeom prst="rect">
            <a:avLst/>
          </a:prstGeom>
          <a:noFill/>
          <a:ln>
            <a:noFill/>
          </a:ln>
        </p:spPr>
        <p:txBody>
          <a:bodyPr wrap="square" rtlCol="0">
            <a:spAutoFit/>
          </a:bodyPr>
          <a:lstStyle/>
          <a:p>
            <a:pPr algn="ctr"/>
            <a:r>
              <a:rPr lang="fr-FR" sz="4050" b="1" dirty="0">
                <a:ln w="19050">
                  <a:noFill/>
                  <a:round/>
                </a:ln>
                <a:latin typeface="Arial" panose="020B0604020202020204" pitchFamily="34" charset="0"/>
                <a:cs typeface="Arial" panose="020B0604020202020204" pitchFamily="34" charset="0"/>
              </a:rPr>
              <a:t>42 CFR §491</a:t>
            </a:r>
          </a:p>
        </p:txBody>
      </p:sp>
      <p:sp>
        <p:nvSpPr>
          <p:cNvPr id="3" name="Rectangle 2">
            <a:extLst>
              <a:ext uri="{FF2B5EF4-FFF2-40B4-BE49-F238E27FC236}">
                <a16:creationId xmlns:a16="http://schemas.microsoft.com/office/drawing/2014/main" id="{92B1AD74-0C59-488D-93A5-99D79186B7FD}"/>
              </a:ext>
            </a:extLst>
          </p:cNvPr>
          <p:cNvSpPr/>
          <p:nvPr/>
        </p:nvSpPr>
        <p:spPr>
          <a:xfrm>
            <a:off x="135365" y="-61776"/>
            <a:ext cx="3218060" cy="923330"/>
          </a:xfrm>
          <a:prstGeom prst="rect">
            <a:avLst/>
          </a:prstGeom>
          <a:noFill/>
        </p:spPr>
        <p:txBody>
          <a:bodyPr wrap="none" lIns="91440" tIns="45720" rIns="91440" bIns="45720">
            <a:spAutoFit/>
          </a:bodyPr>
          <a:lstStyle/>
          <a:p>
            <a:pPr algn="ctr"/>
            <a:r>
              <a:rPr lang="en-US" sz="5400" dirty="0">
                <a:ln w="0"/>
                <a:solidFill>
                  <a:srgbClr val="FF0000"/>
                </a:solidFill>
                <a:effectLst>
                  <a:outerShdw blurRad="38100" dist="19050" dir="2700000" algn="tl" rotWithShape="0">
                    <a:schemeClr val="dk1">
                      <a:alpha val="40000"/>
                    </a:schemeClr>
                  </a:outerShdw>
                </a:effectLst>
              </a:rPr>
              <a:t>Regulatory</a:t>
            </a:r>
          </a:p>
        </p:txBody>
      </p:sp>
    </p:spTree>
    <p:extLst>
      <p:ext uri="{BB962C8B-B14F-4D97-AF65-F5344CB8AC3E}">
        <p14:creationId xmlns:p14="http://schemas.microsoft.com/office/powerpoint/2010/main" val="1936417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A30633-5480-4F00-BFF7-50E74CFE4C61}"/>
              </a:ext>
            </a:extLst>
          </p:cNvPr>
          <p:cNvSpPr txBox="1"/>
          <p:nvPr/>
        </p:nvSpPr>
        <p:spPr>
          <a:xfrm>
            <a:off x="457200" y="367657"/>
            <a:ext cx="8229600" cy="5432256"/>
          </a:xfrm>
          <a:prstGeom prst="rect">
            <a:avLst/>
          </a:prstGeom>
          <a:noFill/>
        </p:spPr>
        <p:txBody>
          <a:bodyPr wrap="square" rtlCol="0">
            <a:spAutoFit/>
          </a:bodyPr>
          <a:lstStyle/>
          <a:p>
            <a:r>
              <a:rPr lang="en-US" sz="2400" b="1" dirty="0"/>
              <a:t>42 CFR §491:1 THRU §491:12</a:t>
            </a:r>
          </a:p>
          <a:p>
            <a:endParaRPr lang="en-US" sz="900" dirty="0"/>
          </a:p>
          <a:p>
            <a:r>
              <a:rPr lang="en-US" sz="2100" dirty="0"/>
              <a:t>These section contains all the regulations concerning the conditions of certification and recertification of Rural Health Clinics.  </a:t>
            </a:r>
            <a:r>
              <a:rPr lang="en-US" sz="2100" b="1" i="1" dirty="0"/>
              <a:t>This is where the certification and accreditation standards originate. </a:t>
            </a:r>
            <a:r>
              <a:rPr lang="en-US" sz="2100" dirty="0"/>
              <a:t>However, the sub-regulatory sources of information  are often easier to interpret and more “user-friendly</a:t>
            </a:r>
            <a:r>
              <a:rPr lang="en-US" sz="2100" dirty="0">
                <a:highlight>
                  <a:srgbClr val="FFFF00"/>
                </a:highlight>
              </a:rPr>
              <a:t>”.   The CFR is legally binding.  Sub-regulatory guidance must be taken into consideration by Medicare Contractors and Administrative Law Judges and they must explain rulings to the contrary, but they are not obligated to uphold sub-regulatory guidance.</a:t>
            </a:r>
          </a:p>
          <a:p>
            <a:endParaRPr lang="en-US" sz="2100" dirty="0"/>
          </a:p>
          <a:p>
            <a:pPr marL="214313" indent="-214313">
              <a:buFont typeface="Wingdings" panose="05000000000000000000" pitchFamily="2" charset="2"/>
              <a:buChar char="¬"/>
            </a:pPr>
            <a:r>
              <a:rPr lang="en-US" sz="2100" dirty="0"/>
              <a:t>Be mindful of </a:t>
            </a:r>
            <a:r>
              <a:rPr lang="en-US" sz="2100" b="1" i="1" u="sng" dirty="0"/>
              <a:t>published and effective dates </a:t>
            </a:r>
            <a:r>
              <a:rPr lang="en-US" sz="2100" dirty="0"/>
              <a:t>when referring to regulations and sub-regulatory guidance.  A Google search can result in an outdated publication.</a:t>
            </a:r>
          </a:p>
          <a:p>
            <a:endParaRPr lang="en-US" sz="1000" dirty="0"/>
          </a:p>
          <a:p>
            <a:pPr marL="214313" indent="-214313">
              <a:buFont typeface="Wingdings" panose="05000000000000000000" pitchFamily="2" charset="2"/>
              <a:buChar char="¬"/>
            </a:pPr>
            <a:r>
              <a:rPr lang="en-US" sz="2100" dirty="0"/>
              <a:t>Text </a:t>
            </a:r>
            <a:r>
              <a:rPr lang="en-US" sz="2100" b="1" dirty="0">
                <a:solidFill>
                  <a:srgbClr val="FF0000"/>
                </a:solidFill>
              </a:rPr>
              <a:t>in red </a:t>
            </a:r>
            <a:r>
              <a:rPr lang="en-US" sz="2100" dirty="0"/>
              <a:t>indicates the updated portions of the publications.</a:t>
            </a:r>
          </a:p>
          <a:p>
            <a:endParaRPr lang="en-US" sz="1000" dirty="0"/>
          </a:p>
          <a:p>
            <a:pPr marL="214313" indent="-214313">
              <a:buFont typeface="Wingdings" panose="05000000000000000000" pitchFamily="2" charset="2"/>
              <a:buChar char="¬"/>
            </a:pPr>
            <a:r>
              <a:rPr lang="en-US" sz="2100" dirty="0"/>
              <a:t>RHC and FQHC guidance are often in the same documents. Use caution.</a:t>
            </a:r>
          </a:p>
        </p:txBody>
      </p:sp>
    </p:spTree>
    <p:extLst>
      <p:ext uri="{BB962C8B-B14F-4D97-AF65-F5344CB8AC3E}">
        <p14:creationId xmlns:p14="http://schemas.microsoft.com/office/powerpoint/2010/main" val="2400857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69973A-6C8E-4AFB-88D8-2B3D667F45CC}"/>
              </a:ext>
            </a:extLst>
          </p:cNvPr>
          <p:cNvPicPr>
            <a:picLocks noChangeAspect="1"/>
          </p:cNvPicPr>
          <p:nvPr/>
        </p:nvPicPr>
        <p:blipFill rotWithShape="1">
          <a:blip r:embed="rId2"/>
          <a:srcRect l="21875" t="21097" r="17500" b="5534"/>
          <a:stretch/>
        </p:blipFill>
        <p:spPr>
          <a:xfrm>
            <a:off x="858311" y="675249"/>
            <a:ext cx="7406908" cy="5039752"/>
          </a:xfrm>
          <a:prstGeom prst="rect">
            <a:avLst/>
          </a:prstGeom>
        </p:spPr>
      </p:pic>
      <p:grpSp>
        <p:nvGrpSpPr>
          <p:cNvPr id="2" name="Group 1">
            <a:extLst>
              <a:ext uri="{FF2B5EF4-FFF2-40B4-BE49-F238E27FC236}">
                <a16:creationId xmlns:a16="http://schemas.microsoft.com/office/drawing/2014/main" id="{436B34DA-9044-46C4-8222-DB88DC8F473D}"/>
              </a:ext>
            </a:extLst>
          </p:cNvPr>
          <p:cNvGrpSpPr/>
          <p:nvPr/>
        </p:nvGrpSpPr>
        <p:grpSpPr>
          <a:xfrm>
            <a:off x="611583" y="1012874"/>
            <a:ext cx="7318478" cy="1591408"/>
            <a:chOff x="611583" y="1012874"/>
            <a:chExt cx="7318478" cy="1591408"/>
          </a:xfrm>
        </p:grpSpPr>
        <p:sp>
          <p:nvSpPr>
            <p:cNvPr id="5" name="Rectangle 4">
              <a:extLst>
                <a:ext uri="{FF2B5EF4-FFF2-40B4-BE49-F238E27FC236}">
                  <a16:creationId xmlns:a16="http://schemas.microsoft.com/office/drawing/2014/main" id="{360842AB-79F2-4C6C-B1AE-E84D1B54A05A}"/>
                </a:ext>
              </a:extLst>
            </p:cNvPr>
            <p:cNvSpPr/>
            <p:nvPr/>
          </p:nvSpPr>
          <p:spPr>
            <a:xfrm>
              <a:off x="4425260" y="1012874"/>
              <a:ext cx="3504801" cy="47830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6" name="Picture 5">
              <a:extLst>
                <a:ext uri="{FF2B5EF4-FFF2-40B4-BE49-F238E27FC236}">
                  <a16:creationId xmlns:a16="http://schemas.microsoft.com/office/drawing/2014/main" id="{EA5649DF-14B9-44B3-99E7-7470446BE4DA}"/>
                </a:ext>
              </a:extLst>
            </p:cNvPr>
            <p:cNvPicPr>
              <a:picLocks noChangeAspect="1"/>
            </p:cNvPicPr>
            <p:nvPr/>
          </p:nvPicPr>
          <p:blipFill>
            <a:blip r:embed="rId3"/>
            <a:stretch>
              <a:fillRect/>
            </a:stretch>
          </p:blipFill>
          <p:spPr>
            <a:xfrm>
              <a:off x="611583" y="2125981"/>
              <a:ext cx="3777536" cy="478301"/>
            </a:xfrm>
            <a:prstGeom prst="rect">
              <a:avLst/>
            </a:prstGeom>
            <a:ln>
              <a:solidFill>
                <a:srgbClr val="FF0000"/>
              </a:solidFill>
            </a:ln>
          </p:spPr>
        </p:pic>
      </p:grpSp>
    </p:spTree>
    <p:extLst>
      <p:ext uri="{BB962C8B-B14F-4D97-AF65-F5344CB8AC3E}">
        <p14:creationId xmlns:p14="http://schemas.microsoft.com/office/powerpoint/2010/main" val="1273569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F2C05F-9F6B-4C31-A94B-28111224B336}"/>
              </a:ext>
            </a:extLst>
          </p:cNvPr>
          <p:cNvSpPr>
            <a:spLocks noGrp="1"/>
          </p:cNvSpPr>
          <p:nvPr>
            <p:ph idx="1"/>
          </p:nvPr>
        </p:nvSpPr>
        <p:spPr>
          <a:xfrm>
            <a:off x="574531" y="1097280"/>
            <a:ext cx="7994938" cy="4270473"/>
          </a:xfrm>
        </p:spPr>
        <p:txBody>
          <a:bodyPr>
            <a:noAutofit/>
          </a:bodyPr>
          <a:lstStyle/>
          <a:p>
            <a:pPr marL="0" indent="0" algn="ctr">
              <a:buNone/>
            </a:pPr>
            <a:r>
              <a:rPr lang="en-US" u="sng" dirty="0"/>
              <a:t>CMS Internet-Only Manuals</a:t>
            </a:r>
          </a:p>
          <a:p>
            <a:pPr marL="0" indent="0">
              <a:buNone/>
            </a:pPr>
            <a:r>
              <a:rPr lang="en-US" sz="2800" dirty="0"/>
              <a:t>Policy Benefit Manual, Chapter 13</a:t>
            </a:r>
          </a:p>
          <a:p>
            <a:pPr marL="0" indent="0">
              <a:buNone/>
            </a:pPr>
            <a:r>
              <a:rPr lang="en-US" sz="2800" dirty="0">
                <a:hlinkClick r:id="rId2"/>
              </a:rPr>
              <a:t>https://www.cms.gov/Regulations-and-Guidance/Guidance/Manuals/Downloads/bp102c13.pdf</a:t>
            </a:r>
            <a:endParaRPr lang="en-US" sz="2800" dirty="0"/>
          </a:p>
          <a:p>
            <a:pPr marL="0" indent="0">
              <a:buNone/>
            </a:pPr>
            <a:endParaRPr lang="en-US" dirty="0"/>
          </a:p>
          <a:p>
            <a:pPr marL="0" indent="0">
              <a:buNone/>
            </a:pPr>
            <a:r>
              <a:rPr lang="en-US" sz="2800" dirty="0"/>
              <a:t>Claims Processing Manual, Chapter 9</a:t>
            </a:r>
          </a:p>
          <a:p>
            <a:pPr marL="0" indent="0">
              <a:buNone/>
            </a:pPr>
            <a:r>
              <a:rPr lang="en-US" sz="2800" dirty="0">
                <a:hlinkClick r:id="rId3"/>
              </a:rPr>
              <a:t>https://www.cms.gov/Regulations-and-Guidance/Guidance/Manuals/Downloads/clm104c09.pdf</a:t>
            </a:r>
            <a:endParaRPr lang="en-US" sz="2800"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5" name="Rectangle 4">
            <a:extLst>
              <a:ext uri="{FF2B5EF4-FFF2-40B4-BE49-F238E27FC236}">
                <a16:creationId xmlns:a16="http://schemas.microsoft.com/office/drawing/2014/main" id="{A40EE77F-6E56-4AF7-8DB6-073C2D05DF02}"/>
              </a:ext>
            </a:extLst>
          </p:cNvPr>
          <p:cNvSpPr/>
          <p:nvPr/>
        </p:nvSpPr>
        <p:spPr>
          <a:xfrm>
            <a:off x="4105778" y="356831"/>
            <a:ext cx="4813882" cy="523220"/>
          </a:xfrm>
          <a:prstGeom prst="rect">
            <a:avLst/>
          </a:prstGeom>
          <a:noFill/>
          <a:ln>
            <a:noFill/>
          </a:ln>
        </p:spPr>
        <p:txBody>
          <a:bodyPr wrap="none" lIns="91440" tIns="45720" rIns="91440" bIns="45720">
            <a:spAutoFit/>
          </a:bodyPr>
          <a:lstStyle/>
          <a:p>
            <a:pPr algn="ctr"/>
            <a:r>
              <a:rPr lang="en-US" sz="2800" b="1" cap="none" spc="0" dirty="0">
                <a:ln w="9525">
                  <a:solidFill>
                    <a:schemeClr val="bg1"/>
                  </a:solidFill>
                  <a:prstDash val="solid"/>
                </a:ln>
                <a:effectLst>
                  <a:outerShdw blurRad="12700" dist="38100" dir="2700000" algn="tl" rotWithShape="0">
                    <a:schemeClr val="bg1">
                      <a:lumMod val="50000"/>
                    </a:schemeClr>
                  </a:outerShdw>
                </a:effectLst>
              </a:rPr>
              <a:t>Sub-regulatory/Administrative</a:t>
            </a:r>
          </a:p>
        </p:txBody>
      </p:sp>
    </p:spTree>
    <p:extLst>
      <p:ext uri="{BB962C8B-B14F-4D97-AF65-F5344CB8AC3E}">
        <p14:creationId xmlns:p14="http://schemas.microsoft.com/office/powerpoint/2010/main" val="1090527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EC57D6-0736-45EA-AF3A-9192AFEA1172}"/>
              </a:ext>
            </a:extLst>
          </p:cNvPr>
          <p:cNvPicPr>
            <a:picLocks noChangeAspect="1"/>
          </p:cNvPicPr>
          <p:nvPr/>
        </p:nvPicPr>
        <p:blipFill rotWithShape="1">
          <a:blip r:embed="rId2"/>
          <a:srcRect l="19179" t="17415" r="20700" b="6191"/>
          <a:stretch/>
        </p:blipFill>
        <p:spPr>
          <a:xfrm>
            <a:off x="1307762" y="1132508"/>
            <a:ext cx="7461486" cy="49491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a:extLst>
              <a:ext uri="{FF2B5EF4-FFF2-40B4-BE49-F238E27FC236}">
                <a16:creationId xmlns:a16="http://schemas.microsoft.com/office/drawing/2014/main" id="{A9315CB7-EA81-4CB6-8597-66C8185BA851}"/>
              </a:ext>
            </a:extLst>
          </p:cNvPr>
          <p:cNvSpPr/>
          <p:nvPr/>
        </p:nvSpPr>
        <p:spPr>
          <a:xfrm>
            <a:off x="5427115" y="905469"/>
            <a:ext cx="3342133" cy="707886"/>
          </a:xfrm>
          <a:prstGeom prst="rect">
            <a:avLst/>
          </a:prstGeom>
          <a:noFill/>
          <a:ln>
            <a:noFill/>
          </a:ln>
        </p:spPr>
        <p:txBody>
          <a:bodyPr wrap="none" lIns="91440" tIns="45720" rIns="91440" bIns="45720">
            <a:spAutoFit/>
          </a:bodyPr>
          <a:lstStyle/>
          <a:p>
            <a:pPr algn="ctr"/>
            <a:r>
              <a:rPr lang="en-US" sz="4000" b="1" cap="none" spc="0" dirty="0">
                <a:ln w="9525">
                  <a:solidFill>
                    <a:schemeClr val="bg1"/>
                  </a:solidFill>
                  <a:prstDash val="solid"/>
                </a:ln>
                <a:effectLst>
                  <a:outerShdw blurRad="12700" dist="38100" dir="2700000" algn="tl" rotWithShape="0">
                    <a:schemeClr val="bg1">
                      <a:lumMod val="50000"/>
                    </a:schemeClr>
                  </a:outerShdw>
                </a:effectLst>
              </a:rPr>
              <a:t>Sub-regulatory</a:t>
            </a:r>
          </a:p>
        </p:txBody>
      </p:sp>
    </p:spTree>
    <p:extLst>
      <p:ext uri="{BB962C8B-B14F-4D97-AF65-F5344CB8AC3E}">
        <p14:creationId xmlns:p14="http://schemas.microsoft.com/office/powerpoint/2010/main" val="3086409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606353" y="334326"/>
            <a:ext cx="7554516" cy="523220"/>
          </a:xfrm>
          <a:prstGeom prst="rect">
            <a:avLst/>
          </a:prstGeom>
          <a:noFill/>
          <a:ln>
            <a:noFill/>
          </a:ln>
        </p:spPr>
        <p:txBody>
          <a:bodyPr wrap="square" rtlCol="0">
            <a:spAutoFit/>
          </a:bodyPr>
          <a:lstStyle/>
          <a:p>
            <a:pPr algn="ctr"/>
            <a:r>
              <a:rPr lang="en-US" sz="2800" b="1" dirty="0">
                <a:ln w="19050">
                  <a:noFill/>
                  <a:round/>
                </a:ln>
                <a:latin typeface="Arial" panose="020B0604020202020204" pitchFamily="34" charset="0"/>
                <a:cs typeface="Arial" panose="020B0604020202020204" pitchFamily="34" charset="0"/>
              </a:rPr>
              <a:t>State Operations Manuals</a:t>
            </a:r>
          </a:p>
        </p:txBody>
      </p:sp>
      <p:sp>
        <p:nvSpPr>
          <p:cNvPr id="12" name="TextBox 11"/>
          <p:cNvSpPr txBox="1"/>
          <p:nvPr/>
        </p:nvSpPr>
        <p:spPr>
          <a:xfrm>
            <a:off x="400050" y="2062931"/>
            <a:ext cx="8326041" cy="561341"/>
          </a:xfrm>
          <a:prstGeom prst="rect">
            <a:avLst/>
          </a:prstGeom>
          <a:noFill/>
          <a:ln>
            <a:noFill/>
          </a:ln>
        </p:spPr>
        <p:txBody>
          <a:bodyPr wrap="square" rtlCol="0">
            <a:noAutofit/>
          </a:bodyPr>
          <a:lstStyle/>
          <a:p>
            <a:endParaRPr lang="en-US" sz="2700" b="1" dirty="0">
              <a:ln w="19050">
                <a:noFill/>
                <a:round/>
              </a:ln>
              <a:solidFill>
                <a:schemeClr val="tx2"/>
              </a:solidFill>
              <a:latin typeface="Josefin Sans" pitchFamily="2" charset="0"/>
            </a:endParaRPr>
          </a:p>
          <a:p>
            <a:endParaRPr lang="en-US" sz="2700" b="1" dirty="0">
              <a:ln w="19050">
                <a:noFill/>
                <a:round/>
              </a:ln>
              <a:solidFill>
                <a:schemeClr val="tx2"/>
              </a:solidFill>
              <a:latin typeface="Josefin Sans" pitchFamily="2" charset="0"/>
            </a:endParaRPr>
          </a:p>
          <a:p>
            <a:endParaRPr lang="en-US" sz="2700" b="1" dirty="0">
              <a:ln w="19050">
                <a:noFill/>
                <a:round/>
              </a:ln>
              <a:solidFill>
                <a:schemeClr val="tx2"/>
              </a:solidFill>
              <a:latin typeface="Josefin Sans" pitchFamily="2" charset="0"/>
            </a:endParaRPr>
          </a:p>
          <a:p>
            <a:endParaRPr lang="en-US" sz="2700" b="1" dirty="0">
              <a:ln w="19050">
                <a:noFill/>
                <a:round/>
              </a:ln>
              <a:solidFill>
                <a:schemeClr val="tx2"/>
              </a:solidFill>
              <a:latin typeface="Josefin Sans" pitchFamily="2" charset="0"/>
            </a:endParaRPr>
          </a:p>
          <a:p>
            <a:endParaRPr lang="en-US" sz="1500" b="1" dirty="0">
              <a:ln w="19050">
                <a:noFill/>
                <a:round/>
              </a:ln>
              <a:solidFill>
                <a:schemeClr val="tx2"/>
              </a:solidFill>
              <a:latin typeface="Josefin Sans" pitchFamily="2" charset="0"/>
            </a:endParaRPr>
          </a:p>
        </p:txBody>
      </p:sp>
      <p:pic>
        <p:nvPicPr>
          <p:cNvPr id="2" name="Picture 1">
            <a:extLst>
              <a:ext uri="{FF2B5EF4-FFF2-40B4-BE49-F238E27FC236}">
                <a16:creationId xmlns:a16="http://schemas.microsoft.com/office/drawing/2014/main" id="{C3652C24-4E9F-45DE-831F-5D266D4C7348}"/>
              </a:ext>
            </a:extLst>
          </p:cNvPr>
          <p:cNvPicPr>
            <a:picLocks noChangeAspect="1"/>
          </p:cNvPicPr>
          <p:nvPr/>
        </p:nvPicPr>
        <p:blipFill rotWithShape="1">
          <a:blip r:embed="rId2"/>
          <a:srcRect l="20625" t="13315" r="21875" b="8869"/>
          <a:stretch/>
        </p:blipFill>
        <p:spPr>
          <a:xfrm>
            <a:off x="1024930" y="1073471"/>
            <a:ext cx="6774604" cy="5154589"/>
          </a:xfrm>
          <a:prstGeom prst="rect">
            <a:avLst/>
          </a:prstGeom>
          <a:ln>
            <a:solidFill>
              <a:schemeClr val="tx1"/>
            </a:solidFill>
          </a:ln>
        </p:spPr>
      </p:pic>
      <p:sp>
        <p:nvSpPr>
          <p:cNvPr id="3" name="Rectangle 2">
            <a:extLst>
              <a:ext uri="{FF2B5EF4-FFF2-40B4-BE49-F238E27FC236}">
                <a16:creationId xmlns:a16="http://schemas.microsoft.com/office/drawing/2014/main" id="{CBE096E7-3751-4AA8-A1EE-F2E5256B3E8A}"/>
              </a:ext>
            </a:extLst>
          </p:cNvPr>
          <p:cNvSpPr/>
          <p:nvPr/>
        </p:nvSpPr>
        <p:spPr>
          <a:xfrm>
            <a:off x="5246925" y="1073471"/>
            <a:ext cx="2393925" cy="523220"/>
          </a:xfrm>
          <a:prstGeom prst="rect">
            <a:avLst/>
          </a:prstGeom>
        </p:spPr>
        <p:txBody>
          <a:bodyPr wrap="none">
            <a:spAutoFit/>
          </a:bodyPr>
          <a:lstStyle/>
          <a:p>
            <a:pPr algn="ctr"/>
            <a:r>
              <a:rPr lang="en-US" sz="2800" b="1" dirty="0">
                <a:ln w="9525">
                  <a:solidFill>
                    <a:schemeClr val="bg1"/>
                  </a:solidFill>
                  <a:prstDash val="solid"/>
                </a:ln>
                <a:effectLst>
                  <a:outerShdw blurRad="12700" dist="38100" dir="2700000" algn="tl" rotWithShape="0">
                    <a:schemeClr val="bg1">
                      <a:lumMod val="50000"/>
                    </a:schemeClr>
                  </a:outerShdw>
                </a:effectLst>
              </a:rPr>
              <a:t>Sub-regulatory</a:t>
            </a:r>
          </a:p>
        </p:txBody>
      </p:sp>
    </p:spTree>
    <p:extLst>
      <p:ext uri="{BB962C8B-B14F-4D97-AF65-F5344CB8AC3E}">
        <p14:creationId xmlns:p14="http://schemas.microsoft.com/office/powerpoint/2010/main" val="2655626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9F6524-4E56-4769-AB1F-8453BB391B37}"/>
              </a:ext>
            </a:extLst>
          </p:cNvPr>
          <p:cNvSpPr txBox="1"/>
          <p:nvPr/>
        </p:nvSpPr>
        <p:spPr>
          <a:xfrm>
            <a:off x="638628" y="1112283"/>
            <a:ext cx="7866744" cy="5601533"/>
          </a:xfrm>
          <a:prstGeom prst="rect">
            <a:avLst/>
          </a:prstGeom>
          <a:noFill/>
        </p:spPr>
        <p:txBody>
          <a:bodyPr wrap="square" rtlCol="0">
            <a:spAutoFit/>
          </a:bodyPr>
          <a:lstStyle/>
          <a:p>
            <a:r>
              <a:rPr lang="en-US" sz="2800" dirty="0"/>
              <a:t>The State Operation Manuals which apply to RHCs are:</a:t>
            </a:r>
          </a:p>
          <a:p>
            <a:endParaRPr lang="en-US" sz="1100" dirty="0"/>
          </a:p>
          <a:p>
            <a:r>
              <a:rPr lang="en-US" sz="2400" dirty="0"/>
              <a:t>Appendix G--</a:t>
            </a:r>
            <a:r>
              <a:rPr lang="en-US" sz="2400" u="sng" dirty="0"/>
              <a:t>Guidance for Surveyors</a:t>
            </a:r>
            <a:r>
              <a:rPr lang="en-US" sz="2400" dirty="0"/>
              <a:t>: Rural Health Clinics</a:t>
            </a:r>
          </a:p>
          <a:p>
            <a:r>
              <a:rPr lang="en-US" sz="2400" dirty="0"/>
              <a:t>42 CFR §491.1 through §491.11</a:t>
            </a:r>
          </a:p>
          <a:p>
            <a:r>
              <a:rPr lang="en-US" sz="2200" dirty="0">
                <a:hlinkClick r:id="rId2"/>
              </a:rPr>
              <a:t>https://www.cms.gov/Regulations-and-Guidance/Guidance/Manuals/downloads/som107ap_g_rhc.pdf</a:t>
            </a:r>
            <a:endParaRPr lang="en-US" sz="2200" dirty="0"/>
          </a:p>
          <a:p>
            <a:endParaRPr lang="en-US" sz="2400" dirty="0"/>
          </a:p>
          <a:p>
            <a:r>
              <a:rPr lang="en-US" sz="2400" dirty="0"/>
              <a:t>Appendix Z—Emergency Preparedness for all Provider Types, Interpretive Guidance</a:t>
            </a:r>
          </a:p>
          <a:p>
            <a:r>
              <a:rPr lang="en-US" sz="2400" dirty="0"/>
              <a:t>42 CFR §491.12</a:t>
            </a:r>
          </a:p>
          <a:p>
            <a:r>
              <a:rPr lang="en-US" sz="2200" dirty="0">
                <a:hlinkClick r:id="rId3"/>
              </a:rPr>
              <a:t>https://www.cms.gov/Regulations-and-Guidance/Guidance/Manuals/downloads/som107ap_z_emergprep.pdf</a:t>
            </a:r>
            <a:endParaRPr lang="en-US" sz="2200" dirty="0"/>
          </a:p>
          <a:p>
            <a:endParaRPr lang="en-US" sz="2800" dirty="0"/>
          </a:p>
        </p:txBody>
      </p:sp>
      <p:sp>
        <p:nvSpPr>
          <p:cNvPr id="3" name="Rectangle 2">
            <a:extLst>
              <a:ext uri="{FF2B5EF4-FFF2-40B4-BE49-F238E27FC236}">
                <a16:creationId xmlns:a16="http://schemas.microsoft.com/office/drawing/2014/main" id="{8AF2F3DD-6028-4467-9F7F-40D5326C28D0}"/>
              </a:ext>
            </a:extLst>
          </p:cNvPr>
          <p:cNvSpPr/>
          <p:nvPr/>
        </p:nvSpPr>
        <p:spPr>
          <a:xfrm>
            <a:off x="326582" y="251905"/>
            <a:ext cx="2393925" cy="523220"/>
          </a:xfrm>
          <a:prstGeom prst="rect">
            <a:avLst/>
          </a:prstGeom>
        </p:spPr>
        <p:txBody>
          <a:bodyPr wrap="none">
            <a:spAutoFit/>
          </a:bodyPr>
          <a:lstStyle/>
          <a:p>
            <a:pPr algn="ctr"/>
            <a:r>
              <a:rPr lang="en-US" sz="2800" b="1" dirty="0">
                <a:ln w="9525">
                  <a:solidFill>
                    <a:schemeClr val="bg1"/>
                  </a:solidFill>
                  <a:prstDash val="solid"/>
                </a:ln>
                <a:effectLst>
                  <a:outerShdw blurRad="12700" dist="38100" dir="2700000" algn="tl" rotWithShape="0">
                    <a:schemeClr val="bg1">
                      <a:lumMod val="50000"/>
                    </a:schemeClr>
                  </a:outerShdw>
                </a:effectLst>
              </a:rPr>
              <a:t>Sub-regulatory</a:t>
            </a:r>
          </a:p>
        </p:txBody>
      </p:sp>
    </p:spTree>
    <p:extLst>
      <p:ext uri="{BB962C8B-B14F-4D97-AF65-F5344CB8AC3E}">
        <p14:creationId xmlns:p14="http://schemas.microsoft.com/office/powerpoint/2010/main" val="4170223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28A692-A654-4D66-A330-39480660B1C9}"/>
              </a:ext>
            </a:extLst>
          </p:cNvPr>
          <p:cNvSpPr txBox="1"/>
          <p:nvPr/>
        </p:nvSpPr>
        <p:spPr>
          <a:xfrm>
            <a:off x="1461477" y="1674674"/>
            <a:ext cx="6502400" cy="1754326"/>
          </a:xfrm>
          <a:prstGeom prst="rect">
            <a:avLst/>
          </a:prstGeom>
          <a:noFill/>
        </p:spPr>
        <p:txBody>
          <a:bodyPr wrap="square" rtlCol="0">
            <a:spAutoFit/>
          </a:bodyPr>
          <a:lstStyle/>
          <a:p>
            <a:pPr algn="ctr"/>
            <a:r>
              <a:rPr lang="en-US" sz="5400" dirty="0"/>
              <a:t>Top RHC Deficiencies for 2018</a:t>
            </a:r>
          </a:p>
        </p:txBody>
      </p:sp>
    </p:spTree>
    <p:extLst>
      <p:ext uri="{BB962C8B-B14F-4D97-AF65-F5344CB8AC3E}">
        <p14:creationId xmlns:p14="http://schemas.microsoft.com/office/powerpoint/2010/main" val="3206389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1507459315"/>
              </p:ext>
            </p:extLst>
          </p:nvPr>
        </p:nvGraphicFramePr>
        <p:xfrm>
          <a:off x="787792" y="1350498"/>
          <a:ext cx="7596554" cy="4373797"/>
        </p:xfrm>
        <a:graphic>
          <a:graphicData uri="http://schemas.openxmlformats.org/drawingml/2006/table">
            <a:tbl>
              <a:tblPr firstRow="1" bandRow="1">
                <a:tableStyleId>{5940675A-B579-460E-94D1-54222C63F5DA}</a:tableStyleId>
              </a:tblPr>
              <a:tblGrid>
                <a:gridCol w="1140935">
                  <a:extLst>
                    <a:ext uri="{9D8B030D-6E8A-4147-A177-3AD203B41FA5}">
                      <a16:colId xmlns:a16="http://schemas.microsoft.com/office/drawing/2014/main" val="3567831789"/>
                    </a:ext>
                  </a:extLst>
                </a:gridCol>
                <a:gridCol w="4530550">
                  <a:extLst>
                    <a:ext uri="{9D8B030D-6E8A-4147-A177-3AD203B41FA5}">
                      <a16:colId xmlns:a16="http://schemas.microsoft.com/office/drawing/2014/main" val="2398688493"/>
                    </a:ext>
                  </a:extLst>
                </a:gridCol>
                <a:gridCol w="1925069">
                  <a:extLst>
                    <a:ext uri="{9D8B030D-6E8A-4147-A177-3AD203B41FA5}">
                      <a16:colId xmlns:a16="http://schemas.microsoft.com/office/drawing/2014/main" val="2040399837"/>
                    </a:ext>
                  </a:extLst>
                </a:gridCol>
              </a:tblGrid>
              <a:tr h="804028">
                <a:tc>
                  <a:txBody>
                    <a:bodyPr/>
                    <a:lstStyle/>
                    <a:p>
                      <a:pPr algn="ctr"/>
                      <a:r>
                        <a:rPr lang="en-US" sz="2200" dirty="0"/>
                        <a:t>Tag</a:t>
                      </a:r>
                    </a:p>
                  </a:txBody>
                  <a:tcPr anchor="ctr"/>
                </a:tc>
                <a:tc>
                  <a:txBody>
                    <a:bodyPr/>
                    <a:lstStyle/>
                    <a:p>
                      <a:pPr algn="ctr"/>
                      <a:r>
                        <a:rPr lang="en-US" sz="2200" dirty="0"/>
                        <a:t>Deficiency</a:t>
                      </a:r>
                    </a:p>
                  </a:txBody>
                  <a:tcPr anchor="ctr"/>
                </a:tc>
                <a:tc>
                  <a:txBody>
                    <a:bodyPr/>
                    <a:lstStyle/>
                    <a:p>
                      <a:pPr algn="ctr"/>
                      <a:r>
                        <a:rPr lang="en-US" sz="2200" dirty="0"/>
                        <a:t>Nationwide</a:t>
                      </a:r>
                    </a:p>
                    <a:p>
                      <a:pPr algn="ctr"/>
                      <a:r>
                        <a:rPr lang="en-US" sz="2200" dirty="0"/>
                        <a:t>% of Surveys</a:t>
                      </a:r>
                    </a:p>
                  </a:txBody>
                  <a:tcPr/>
                </a:tc>
                <a:extLst>
                  <a:ext uri="{0D108BD9-81ED-4DB2-BD59-A6C34878D82A}">
                    <a16:rowId xmlns:a16="http://schemas.microsoft.com/office/drawing/2014/main" val="3394655313"/>
                  </a:ext>
                </a:extLst>
              </a:tr>
              <a:tr h="838604">
                <a:tc>
                  <a:txBody>
                    <a:bodyPr/>
                    <a:lstStyle/>
                    <a:p>
                      <a:r>
                        <a:rPr lang="en-US" sz="2200" dirty="0"/>
                        <a:t>J0043</a:t>
                      </a:r>
                    </a:p>
                  </a:txBody>
                  <a:tcPr/>
                </a:tc>
                <a:tc>
                  <a:txBody>
                    <a:bodyPr/>
                    <a:lstStyle/>
                    <a:p>
                      <a:r>
                        <a:rPr lang="en-US" sz="2200" dirty="0"/>
                        <a:t>Drug Storage and Handling</a:t>
                      </a:r>
                    </a:p>
                  </a:txBody>
                  <a:tcPr/>
                </a:tc>
                <a:tc>
                  <a:txBody>
                    <a:bodyPr/>
                    <a:lstStyle/>
                    <a:p>
                      <a:pPr algn="ctr"/>
                      <a:r>
                        <a:rPr lang="en-US" sz="2200" dirty="0"/>
                        <a:t>19.1%</a:t>
                      </a:r>
                    </a:p>
                  </a:txBody>
                  <a:tcPr/>
                </a:tc>
                <a:extLst>
                  <a:ext uri="{0D108BD9-81ED-4DB2-BD59-A6C34878D82A}">
                    <a16:rowId xmlns:a16="http://schemas.microsoft.com/office/drawing/2014/main" val="724357379"/>
                  </a:ext>
                </a:extLst>
              </a:tr>
              <a:tr h="804083">
                <a:tc>
                  <a:txBody>
                    <a:bodyPr/>
                    <a:lstStyle/>
                    <a:p>
                      <a:r>
                        <a:rPr lang="en-US" sz="2200" dirty="0"/>
                        <a:t>J0123</a:t>
                      </a:r>
                    </a:p>
                  </a:txBody>
                  <a:tcPr/>
                </a:tc>
                <a:tc>
                  <a:txBody>
                    <a:bodyPr/>
                    <a:lstStyle/>
                    <a:p>
                      <a:r>
                        <a:rPr lang="en-US" sz="2200" dirty="0"/>
                        <a:t>Provider Review of Policies</a:t>
                      </a:r>
                    </a:p>
                  </a:txBody>
                  <a:tcPr/>
                </a:tc>
                <a:tc>
                  <a:txBody>
                    <a:bodyPr/>
                    <a:lstStyle/>
                    <a:p>
                      <a:pPr algn="ctr"/>
                      <a:r>
                        <a:rPr lang="en-US" sz="2200" dirty="0"/>
                        <a:t>11.2%</a:t>
                      </a:r>
                    </a:p>
                  </a:txBody>
                  <a:tcPr/>
                </a:tc>
                <a:extLst>
                  <a:ext uri="{0D108BD9-81ED-4DB2-BD59-A6C34878D82A}">
                    <a16:rowId xmlns:a16="http://schemas.microsoft.com/office/drawing/2014/main" val="443702229"/>
                  </a:ext>
                </a:extLst>
              </a:tr>
              <a:tr h="561527">
                <a:tc>
                  <a:txBody>
                    <a:bodyPr/>
                    <a:lstStyle/>
                    <a:p>
                      <a:r>
                        <a:rPr lang="en-US" sz="2200" dirty="0"/>
                        <a:t>J0042</a:t>
                      </a:r>
                    </a:p>
                  </a:txBody>
                  <a:tcPr/>
                </a:tc>
                <a:tc>
                  <a:txBody>
                    <a:bodyPr/>
                    <a:lstStyle/>
                    <a:p>
                      <a:r>
                        <a:rPr lang="en-US" sz="2200" dirty="0"/>
                        <a:t>Preventative Maintenance</a:t>
                      </a:r>
                    </a:p>
                  </a:txBody>
                  <a:tcPr/>
                </a:tc>
                <a:tc>
                  <a:txBody>
                    <a:bodyPr/>
                    <a:lstStyle/>
                    <a:p>
                      <a:pPr algn="ctr"/>
                      <a:r>
                        <a:rPr lang="en-US" sz="2200" dirty="0"/>
                        <a:t>10.9%</a:t>
                      </a:r>
                    </a:p>
                  </a:txBody>
                  <a:tcPr/>
                </a:tc>
                <a:extLst>
                  <a:ext uri="{0D108BD9-81ED-4DB2-BD59-A6C34878D82A}">
                    <a16:rowId xmlns:a16="http://schemas.microsoft.com/office/drawing/2014/main" val="2221711576"/>
                  </a:ext>
                </a:extLst>
              </a:tr>
              <a:tr h="804028">
                <a:tc>
                  <a:txBody>
                    <a:bodyPr/>
                    <a:lstStyle/>
                    <a:p>
                      <a:r>
                        <a:rPr lang="en-US" sz="2200" dirty="0"/>
                        <a:t>J0160/</a:t>
                      </a:r>
                    </a:p>
                    <a:p>
                      <a:r>
                        <a:rPr lang="en-US" sz="2200" dirty="0"/>
                        <a:t>J0161</a:t>
                      </a:r>
                    </a:p>
                  </a:txBody>
                  <a:tcPr/>
                </a:tc>
                <a:tc>
                  <a:txBody>
                    <a:bodyPr/>
                    <a:lstStyle/>
                    <a:p>
                      <a:r>
                        <a:rPr lang="en-US" sz="2200" dirty="0"/>
                        <a:t>Annual Program Eval</a:t>
                      </a:r>
                    </a:p>
                    <a:p>
                      <a:r>
                        <a:rPr lang="en-US" sz="2200" dirty="0"/>
                        <a:t>Condition or Standard</a:t>
                      </a:r>
                    </a:p>
                  </a:txBody>
                  <a:tcPr/>
                </a:tc>
                <a:tc>
                  <a:txBody>
                    <a:bodyPr/>
                    <a:lstStyle/>
                    <a:p>
                      <a:r>
                        <a:rPr lang="en-US" sz="2200" dirty="0"/>
                        <a:t>8.5%  (S)</a:t>
                      </a:r>
                    </a:p>
                    <a:p>
                      <a:r>
                        <a:rPr lang="en-US" sz="2200" dirty="0"/>
                        <a:t>4.8 % (C)</a:t>
                      </a:r>
                    </a:p>
                  </a:txBody>
                  <a:tcPr/>
                </a:tc>
                <a:extLst>
                  <a:ext uri="{0D108BD9-81ED-4DB2-BD59-A6C34878D82A}">
                    <a16:rowId xmlns:a16="http://schemas.microsoft.com/office/drawing/2014/main" val="2927076061"/>
                  </a:ext>
                </a:extLst>
              </a:tr>
              <a:tr h="561527">
                <a:tc>
                  <a:txBody>
                    <a:bodyPr/>
                    <a:lstStyle/>
                    <a:p>
                      <a:r>
                        <a:rPr lang="en-US" sz="2200" dirty="0"/>
                        <a:t>J0044</a:t>
                      </a:r>
                    </a:p>
                  </a:txBody>
                  <a:tcPr/>
                </a:tc>
                <a:tc>
                  <a:txBody>
                    <a:bodyPr/>
                    <a:lstStyle/>
                    <a:p>
                      <a:r>
                        <a:rPr lang="en-US" sz="2200" dirty="0"/>
                        <a:t> Environment Clean and Orderly</a:t>
                      </a:r>
                    </a:p>
                  </a:txBody>
                  <a:tcPr/>
                </a:tc>
                <a:tc>
                  <a:txBody>
                    <a:bodyPr/>
                    <a:lstStyle/>
                    <a:p>
                      <a:r>
                        <a:rPr lang="en-US" sz="2200" dirty="0"/>
                        <a:t>8.4%</a:t>
                      </a:r>
                    </a:p>
                  </a:txBody>
                  <a:tcPr/>
                </a:tc>
                <a:extLst>
                  <a:ext uri="{0D108BD9-81ED-4DB2-BD59-A6C34878D82A}">
                    <a16:rowId xmlns:a16="http://schemas.microsoft.com/office/drawing/2014/main" val="2873600099"/>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Nationwide in 2018**</a:t>
            </a:r>
          </a:p>
        </p:txBody>
      </p:sp>
    </p:spTree>
    <p:extLst>
      <p:ext uri="{BB962C8B-B14F-4D97-AF65-F5344CB8AC3E}">
        <p14:creationId xmlns:p14="http://schemas.microsoft.com/office/powerpoint/2010/main" val="2525614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3202535172"/>
              </p:ext>
            </p:extLst>
          </p:nvPr>
        </p:nvGraphicFramePr>
        <p:xfrm>
          <a:off x="703385" y="1505243"/>
          <a:ext cx="7484011" cy="4033300"/>
        </p:xfrm>
        <a:graphic>
          <a:graphicData uri="http://schemas.openxmlformats.org/drawingml/2006/table">
            <a:tbl>
              <a:tblPr firstRow="1" bandRow="1">
                <a:tableStyleId>{5940675A-B579-460E-94D1-54222C63F5DA}</a:tableStyleId>
              </a:tblPr>
              <a:tblGrid>
                <a:gridCol w="1314978">
                  <a:extLst>
                    <a:ext uri="{9D8B030D-6E8A-4147-A177-3AD203B41FA5}">
                      <a16:colId xmlns:a16="http://schemas.microsoft.com/office/drawing/2014/main" val="3567831789"/>
                    </a:ext>
                  </a:extLst>
                </a:gridCol>
                <a:gridCol w="4172214">
                  <a:extLst>
                    <a:ext uri="{9D8B030D-6E8A-4147-A177-3AD203B41FA5}">
                      <a16:colId xmlns:a16="http://schemas.microsoft.com/office/drawing/2014/main" val="2398688493"/>
                    </a:ext>
                  </a:extLst>
                </a:gridCol>
                <a:gridCol w="1996819">
                  <a:extLst>
                    <a:ext uri="{9D8B030D-6E8A-4147-A177-3AD203B41FA5}">
                      <a16:colId xmlns:a16="http://schemas.microsoft.com/office/drawing/2014/main" val="2040399837"/>
                    </a:ext>
                  </a:extLst>
                </a:gridCol>
              </a:tblGrid>
              <a:tr h="824580">
                <a:tc>
                  <a:txBody>
                    <a:bodyPr/>
                    <a:lstStyle/>
                    <a:p>
                      <a:pPr algn="ctr"/>
                      <a:r>
                        <a:rPr lang="en-US" sz="2200" dirty="0"/>
                        <a:t>Tag</a:t>
                      </a:r>
                    </a:p>
                  </a:txBody>
                  <a:tcPr anchor="ctr"/>
                </a:tc>
                <a:tc>
                  <a:txBody>
                    <a:bodyPr/>
                    <a:lstStyle/>
                    <a:p>
                      <a:pPr algn="ctr"/>
                      <a:r>
                        <a:rPr lang="en-US" sz="2200" dirty="0"/>
                        <a:t>Deficiency</a:t>
                      </a:r>
                    </a:p>
                  </a:txBody>
                  <a:tcPr anchor="ctr"/>
                </a:tc>
                <a:tc>
                  <a:txBody>
                    <a:bodyPr/>
                    <a:lstStyle/>
                    <a:p>
                      <a:pPr algn="ctr"/>
                      <a:r>
                        <a:rPr lang="en-US" sz="2200" dirty="0"/>
                        <a:t>Nationwide</a:t>
                      </a:r>
                    </a:p>
                    <a:p>
                      <a:pPr algn="ctr"/>
                      <a:r>
                        <a:rPr lang="en-US" sz="2200" dirty="0"/>
                        <a:t>% of Surveys</a:t>
                      </a:r>
                    </a:p>
                  </a:txBody>
                  <a:tcPr/>
                </a:tc>
                <a:extLst>
                  <a:ext uri="{0D108BD9-81ED-4DB2-BD59-A6C34878D82A}">
                    <a16:rowId xmlns:a16="http://schemas.microsoft.com/office/drawing/2014/main" val="3394655313"/>
                  </a:ext>
                </a:extLst>
              </a:tr>
              <a:tr h="596035">
                <a:tc>
                  <a:txBody>
                    <a:bodyPr/>
                    <a:lstStyle/>
                    <a:p>
                      <a:r>
                        <a:rPr lang="en-US" sz="2200" dirty="0"/>
                        <a:t>E0037</a:t>
                      </a:r>
                    </a:p>
                  </a:txBody>
                  <a:tcPr/>
                </a:tc>
                <a:tc>
                  <a:txBody>
                    <a:bodyPr/>
                    <a:lstStyle/>
                    <a:p>
                      <a:r>
                        <a:rPr lang="en-US" sz="2200" dirty="0"/>
                        <a:t>EPP Training</a:t>
                      </a:r>
                    </a:p>
                  </a:txBody>
                  <a:tcPr/>
                </a:tc>
                <a:tc>
                  <a:txBody>
                    <a:bodyPr/>
                    <a:lstStyle/>
                    <a:p>
                      <a:pPr algn="ctr"/>
                      <a:r>
                        <a:rPr lang="en-US" sz="2200" dirty="0"/>
                        <a:t>8.2%</a:t>
                      </a:r>
                    </a:p>
                  </a:txBody>
                  <a:tcPr/>
                </a:tc>
                <a:extLst>
                  <a:ext uri="{0D108BD9-81ED-4DB2-BD59-A6C34878D82A}">
                    <a16:rowId xmlns:a16="http://schemas.microsoft.com/office/drawing/2014/main" val="3709341971"/>
                  </a:ext>
                </a:extLst>
              </a:tr>
              <a:tr h="596035">
                <a:tc>
                  <a:txBody>
                    <a:bodyPr/>
                    <a:lstStyle/>
                    <a:p>
                      <a:r>
                        <a:rPr lang="en-US" sz="2200" dirty="0"/>
                        <a:t>J0152</a:t>
                      </a:r>
                    </a:p>
                  </a:txBody>
                  <a:tcPr/>
                </a:tc>
                <a:tc>
                  <a:txBody>
                    <a:bodyPr/>
                    <a:lstStyle/>
                    <a:p>
                      <a:r>
                        <a:rPr lang="en-US" sz="2200" dirty="0"/>
                        <a:t>Complete Medical Records</a:t>
                      </a:r>
                    </a:p>
                  </a:txBody>
                  <a:tcPr/>
                </a:tc>
                <a:tc>
                  <a:txBody>
                    <a:bodyPr/>
                    <a:lstStyle/>
                    <a:p>
                      <a:pPr algn="ctr"/>
                      <a:r>
                        <a:rPr lang="en-US" sz="2200" dirty="0"/>
                        <a:t>8.2%</a:t>
                      </a:r>
                    </a:p>
                  </a:txBody>
                  <a:tcPr/>
                </a:tc>
                <a:extLst>
                  <a:ext uri="{0D108BD9-81ED-4DB2-BD59-A6C34878D82A}">
                    <a16:rowId xmlns:a16="http://schemas.microsoft.com/office/drawing/2014/main" val="2729937422"/>
                  </a:ext>
                </a:extLst>
              </a:tr>
              <a:tr h="596035">
                <a:tc>
                  <a:txBody>
                    <a:bodyPr/>
                    <a:lstStyle/>
                    <a:p>
                      <a:r>
                        <a:rPr lang="en-US" sz="2200" dirty="0"/>
                        <a:t>E0004</a:t>
                      </a:r>
                    </a:p>
                  </a:txBody>
                  <a:tcPr/>
                </a:tc>
                <a:tc>
                  <a:txBody>
                    <a:bodyPr/>
                    <a:lstStyle/>
                    <a:p>
                      <a:r>
                        <a:rPr lang="en-US" sz="2200" dirty="0"/>
                        <a:t>Developing EPP</a:t>
                      </a:r>
                    </a:p>
                  </a:txBody>
                  <a:tcPr/>
                </a:tc>
                <a:tc>
                  <a:txBody>
                    <a:bodyPr/>
                    <a:lstStyle/>
                    <a:p>
                      <a:pPr algn="ctr"/>
                      <a:r>
                        <a:rPr lang="en-US" sz="2200" dirty="0"/>
                        <a:t>8.0%</a:t>
                      </a:r>
                    </a:p>
                  </a:txBody>
                  <a:tcPr/>
                </a:tc>
                <a:extLst>
                  <a:ext uri="{0D108BD9-81ED-4DB2-BD59-A6C34878D82A}">
                    <a16:rowId xmlns:a16="http://schemas.microsoft.com/office/drawing/2014/main" val="2199452563"/>
                  </a:ext>
                </a:extLst>
              </a:tr>
              <a:tr h="596035">
                <a:tc>
                  <a:txBody>
                    <a:bodyPr/>
                    <a:lstStyle/>
                    <a:p>
                      <a:r>
                        <a:rPr lang="en-US" sz="2200" dirty="0"/>
                        <a:t>J0136</a:t>
                      </a:r>
                    </a:p>
                  </a:txBody>
                  <a:tcPr/>
                </a:tc>
                <a:tc>
                  <a:txBody>
                    <a:bodyPr/>
                    <a:lstStyle/>
                    <a:p>
                      <a:r>
                        <a:rPr lang="en-US" sz="2200" dirty="0"/>
                        <a:t>Emergency Care/Kit</a:t>
                      </a:r>
                    </a:p>
                  </a:txBody>
                  <a:tcPr/>
                </a:tc>
                <a:tc>
                  <a:txBody>
                    <a:bodyPr/>
                    <a:lstStyle/>
                    <a:p>
                      <a:pPr algn="ctr"/>
                      <a:r>
                        <a:rPr lang="en-US" sz="2200" dirty="0"/>
                        <a:t>7.4%</a:t>
                      </a:r>
                    </a:p>
                  </a:txBody>
                  <a:tcPr/>
                </a:tc>
                <a:extLst>
                  <a:ext uri="{0D108BD9-81ED-4DB2-BD59-A6C34878D82A}">
                    <a16:rowId xmlns:a16="http://schemas.microsoft.com/office/drawing/2014/main" val="724357379"/>
                  </a:ext>
                </a:extLst>
              </a:tr>
              <a:tr h="824580">
                <a:tc>
                  <a:txBody>
                    <a:bodyPr/>
                    <a:lstStyle/>
                    <a:p>
                      <a:r>
                        <a:rPr lang="en-US" sz="2200" dirty="0"/>
                        <a:t>J0135</a:t>
                      </a:r>
                    </a:p>
                  </a:txBody>
                  <a:tcPr/>
                </a:tc>
                <a:tc>
                  <a:txBody>
                    <a:bodyPr/>
                    <a:lstStyle/>
                    <a:p>
                      <a:r>
                        <a:rPr lang="en-US" sz="2200" dirty="0"/>
                        <a:t>Required RHC laboratory services</a:t>
                      </a:r>
                    </a:p>
                  </a:txBody>
                  <a:tcPr/>
                </a:tc>
                <a:tc>
                  <a:txBody>
                    <a:bodyPr/>
                    <a:lstStyle/>
                    <a:p>
                      <a:pPr algn="ctr"/>
                      <a:r>
                        <a:rPr lang="en-US" sz="2200" dirty="0"/>
                        <a:t>7.1%</a:t>
                      </a:r>
                    </a:p>
                  </a:txBody>
                  <a:tcPr/>
                </a:tc>
                <a:extLst>
                  <a:ext uri="{0D108BD9-81ED-4DB2-BD59-A6C34878D82A}">
                    <a16:rowId xmlns:a16="http://schemas.microsoft.com/office/drawing/2014/main" val="1508926146"/>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Nationwide in 2018**</a:t>
            </a:r>
          </a:p>
        </p:txBody>
      </p:sp>
    </p:spTree>
    <p:extLst>
      <p:ext uri="{BB962C8B-B14F-4D97-AF65-F5344CB8AC3E}">
        <p14:creationId xmlns:p14="http://schemas.microsoft.com/office/powerpoint/2010/main" val="4152347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3417635900"/>
              </p:ext>
            </p:extLst>
          </p:nvPr>
        </p:nvGraphicFramePr>
        <p:xfrm>
          <a:off x="1067386" y="1280161"/>
          <a:ext cx="7009227" cy="4633276"/>
        </p:xfrm>
        <a:graphic>
          <a:graphicData uri="http://schemas.openxmlformats.org/drawingml/2006/table">
            <a:tbl>
              <a:tblPr firstRow="1" bandRow="1">
                <a:tableStyleId>{5940675A-B579-460E-94D1-54222C63F5DA}</a:tableStyleId>
              </a:tblPr>
              <a:tblGrid>
                <a:gridCol w="1204693">
                  <a:extLst>
                    <a:ext uri="{9D8B030D-6E8A-4147-A177-3AD203B41FA5}">
                      <a16:colId xmlns:a16="http://schemas.microsoft.com/office/drawing/2014/main" val="3567831789"/>
                    </a:ext>
                  </a:extLst>
                </a:gridCol>
                <a:gridCol w="3957151">
                  <a:extLst>
                    <a:ext uri="{9D8B030D-6E8A-4147-A177-3AD203B41FA5}">
                      <a16:colId xmlns:a16="http://schemas.microsoft.com/office/drawing/2014/main" val="2398688493"/>
                    </a:ext>
                  </a:extLst>
                </a:gridCol>
                <a:gridCol w="1847383">
                  <a:extLst>
                    <a:ext uri="{9D8B030D-6E8A-4147-A177-3AD203B41FA5}">
                      <a16:colId xmlns:a16="http://schemas.microsoft.com/office/drawing/2014/main" val="2040399837"/>
                    </a:ext>
                  </a:extLst>
                </a:gridCol>
              </a:tblGrid>
              <a:tr h="823016">
                <a:tc>
                  <a:txBody>
                    <a:bodyPr/>
                    <a:lstStyle/>
                    <a:p>
                      <a:pPr algn="ctr"/>
                      <a:r>
                        <a:rPr lang="en-US" sz="2200" dirty="0"/>
                        <a:t>Tag</a:t>
                      </a:r>
                    </a:p>
                  </a:txBody>
                  <a:tcPr anchor="ctr"/>
                </a:tc>
                <a:tc>
                  <a:txBody>
                    <a:bodyPr/>
                    <a:lstStyle/>
                    <a:p>
                      <a:pPr algn="ctr"/>
                      <a:r>
                        <a:rPr lang="en-US" sz="2200" dirty="0"/>
                        <a:t>Deficiency </a:t>
                      </a:r>
                    </a:p>
                    <a:p>
                      <a:pPr algn="ctr"/>
                      <a:r>
                        <a:rPr lang="en-US" sz="1800" dirty="0"/>
                        <a:t>(paraphrased)</a:t>
                      </a:r>
                    </a:p>
                  </a:txBody>
                  <a:tcPr anchor="ctr"/>
                </a:tc>
                <a:tc>
                  <a:txBody>
                    <a:bodyPr/>
                    <a:lstStyle/>
                    <a:p>
                      <a:pPr algn="ctr"/>
                      <a:r>
                        <a:rPr lang="en-US" sz="2200" dirty="0"/>
                        <a:t>Nationwide % of Surveys</a:t>
                      </a:r>
                    </a:p>
                  </a:txBody>
                  <a:tcPr anchor="ctr"/>
                </a:tc>
                <a:extLst>
                  <a:ext uri="{0D108BD9-81ED-4DB2-BD59-A6C34878D82A}">
                    <a16:rowId xmlns:a16="http://schemas.microsoft.com/office/drawing/2014/main" val="3394655313"/>
                  </a:ext>
                </a:extLst>
              </a:tr>
              <a:tr h="762052">
                <a:tc>
                  <a:txBody>
                    <a:bodyPr/>
                    <a:lstStyle/>
                    <a:p>
                      <a:r>
                        <a:rPr lang="en-US" sz="2200" dirty="0"/>
                        <a:t>J0039</a:t>
                      </a:r>
                    </a:p>
                  </a:txBody>
                  <a:tcPr/>
                </a:tc>
                <a:tc>
                  <a:txBody>
                    <a:bodyPr/>
                    <a:lstStyle/>
                    <a:p>
                      <a:r>
                        <a:rPr lang="en-US" sz="2200" dirty="0"/>
                        <a:t>EPP Testing</a:t>
                      </a:r>
                    </a:p>
                  </a:txBody>
                  <a:tcPr/>
                </a:tc>
                <a:tc>
                  <a:txBody>
                    <a:bodyPr/>
                    <a:lstStyle/>
                    <a:p>
                      <a:pPr algn="ctr"/>
                      <a:r>
                        <a:rPr lang="en-US" sz="2200" dirty="0"/>
                        <a:t>6.7%</a:t>
                      </a:r>
                    </a:p>
                  </a:txBody>
                  <a:tcPr/>
                </a:tc>
                <a:extLst>
                  <a:ext uri="{0D108BD9-81ED-4DB2-BD59-A6C34878D82A}">
                    <a16:rowId xmlns:a16="http://schemas.microsoft.com/office/drawing/2014/main" val="3698251982"/>
                  </a:ext>
                </a:extLst>
              </a:tr>
              <a:tr h="762052">
                <a:tc>
                  <a:txBody>
                    <a:bodyPr/>
                    <a:lstStyle/>
                    <a:p>
                      <a:r>
                        <a:rPr lang="en-US" sz="2200" dirty="0"/>
                        <a:t>J0124</a:t>
                      </a:r>
                    </a:p>
                  </a:txBody>
                  <a:tcPr/>
                </a:tc>
                <a:tc>
                  <a:txBody>
                    <a:bodyPr/>
                    <a:lstStyle/>
                    <a:p>
                      <a:pPr algn="ctr"/>
                      <a:r>
                        <a:rPr lang="en-US" sz="2200" dirty="0"/>
                        <a:t>Written Patient Care Policies</a:t>
                      </a:r>
                    </a:p>
                  </a:txBody>
                  <a:tcPr/>
                </a:tc>
                <a:tc>
                  <a:txBody>
                    <a:bodyPr/>
                    <a:lstStyle/>
                    <a:p>
                      <a:pPr algn="ctr"/>
                      <a:r>
                        <a:rPr lang="en-US" sz="2200" dirty="0"/>
                        <a:t>6.3%</a:t>
                      </a:r>
                    </a:p>
                  </a:txBody>
                  <a:tcPr/>
                </a:tc>
                <a:extLst>
                  <a:ext uri="{0D108BD9-81ED-4DB2-BD59-A6C34878D82A}">
                    <a16:rowId xmlns:a16="http://schemas.microsoft.com/office/drawing/2014/main" val="3155892952"/>
                  </a:ext>
                </a:extLst>
              </a:tr>
              <a:tr h="762052">
                <a:tc>
                  <a:txBody>
                    <a:bodyPr/>
                    <a:lstStyle/>
                    <a:p>
                      <a:r>
                        <a:rPr lang="en-US" sz="2200" dirty="0"/>
                        <a:t>E0036</a:t>
                      </a:r>
                    </a:p>
                  </a:txBody>
                  <a:tcPr/>
                </a:tc>
                <a:tc>
                  <a:txBody>
                    <a:bodyPr/>
                    <a:lstStyle/>
                    <a:p>
                      <a:r>
                        <a:rPr lang="en-US" sz="2200" dirty="0"/>
                        <a:t>EPP Training and Testing Program</a:t>
                      </a:r>
                    </a:p>
                  </a:txBody>
                  <a:tcPr/>
                </a:tc>
                <a:tc>
                  <a:txBody>
                    <a:bodyPr/>
                    <a:lstStyle/>
                    <a:p>
                      <a:pPr algn="ctr"/>
                      <a:r>
                        <a:rPr lang="en-US" sz="2200" dirty="0"/>
                        <a:t>6.3%</a:t>
                      </a:r>
                    </a:p>
                  </a:txBody>
                  <a:tcPr/>
                </a:tc>
                <a:extLst>
                  <a:ext uri="{0D108BD9-81ED-4DB2-BD59-A6C34878D82A}">
                    <a16:rowId xmlns:a16="http://schemas.microsoft.com/office/drawing/2014/main" val="4227674798"/>
                  </a:ext>
                </a:extLst>
              </a:tr>
              <a:tr h="762052">
                <a:tc>
                  <a:txBody>
                    <a:bodyPr/>
                    <a:lstStyle/>
                    <a:p>
                      <a:r>
                        <a:rPr lang="en-US" sz="2200" dirty="0"/>
                        <a:t>E0001</a:t>
                      </a:r>
                    </a:p>
                  </a:txBody>
                  <a:tcPr/>
                </a:tc>
                <a:tc>
                  <a:txBody>
                    <a:bodyPr/>
                    <a:lstStyle/>
                    <a:p>
                      <a:r>
                        <a:rPr lang="en-US" sz="2200" dirty="0"/>
                        <a:t>All Elements of EPP Not Evidenced</a:t>
                      </a:r>
                    </a:p>
                  </a:txBody>
                  <a:tcPr/>
                </a:tc>
                <a:tc>
                  <a:txBody>
                    <a:bodyPr/>
                    <a:lstStyle/>
                    <a:p>
                      <a:pPr algn="ctr"/>
                      <a:r>
                        <a:rPr lang="en-US" sz="2200" dirty="0"/>
                        <a:t>6.3%</a:t>
                      </a:r>
                    </a:p>
                  </a:txBody>
                  <a:tcPr/>
                </a:tc>
                <a:extLst>
                  <a:ext uri="{0D108BD9-81ED-4DB2-BD59-A6C34878D82A}">
                    <a16:rowId xmlns:a16="http://schemas.microsoft.com/office/drawing/2014/main" val="528302233"/>
                  </a:ext>
                </a:extLst>
              </a:tr>
              <a:tr h="762052">
                <a:tc>
                  <a:txBody>
                    <a:bodyPr/>
                    <a:lstStyle/>
                    <a:p>
                      <a:r>
                        <a:rPr lang="en-US" sz="2200" dirty="0"/>
                        <a:t>E0009</a:t>
                      </a:r>
                    </a:p>
                  </a:txBody>
                  <a:tcPr/>
                </a:tc>
                <a:tc>
                  <a:txBody>
                    <a:bodyPr/>
                    <a:lstStyle/>
                    <a:p>
                      <a:r>
                        <a:rPr lang="en-US" sz="2200" dirty="0"/>
                        <a:t>EPP Collaboration</a:t>
                      </a:r>
                    </a:p>
                  </a:txBody>
                  <a:tcPr/>
                </a:tc>
                <a:tc>
                  <a:txBody>
                    <a:bodyPr/>
                    <a:lstStyle/>
                    <a:p>
                      <a:pPr algn="ctr"/>
                      <a:r>
                        <a:rPr lang="en-US" sz="2200" dirty="0"/>
                        <a:t>6.1%</a:t>
                      </a:r>
                    </a:p>
                  </a:txBody>
                  <a:tcPr/>
                </a:tc>
                <a:extLst>
                  <a:ext uri="{0D108BD9-81ED-4DB2-BD59-A6C34878D82A}">
                    <a16:rowId xmlns:a16="http://schemas.microsoft.com/office/drawing/2014/main" val="2915171721"/>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Nationwide in 2018</a:t>
            </a:r>
          </a:p>
        </p:txBody>
      </p:sp>
    </p:spTree>
    <p:extLst>
      <p:ext uri="{BB962C8B-B14F-4D97-AF65-F5344CB8AC3E}">
        <p14:creationId xmlns:p14="http://schemas.microsoft.com/office/powerpoint/2010/main" val="27647580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4241733396"/>
              </p:ext>
            </p:extLst>
          </p:nvPr>
        </p:nvGraphicFramePr>
        <p:xfrm>
          <a:off x="1322362" y="1167619"/>
          <a:ext cx="6668086" cy="4553400"/>
        </p:xfrm>
        <a:graphic>
          <a:graphicData uri="http://schemas.openxmlformats.org/drawingml/2006/table">
            <a:tbl>
              <a:tblPr firstRow="1" bandRow="1">
                <a:tableStyleId>{5940675A-B579-460E-94D1-54222C63F5DA}</a:tableStyleId>
              </a:tblPr>
              <a:tblGrid>
                <a:gridCol w="1131054">
                  <a:extLst>
                    <a:ext uri="{9D8B030D-6E8A-4147-A177-3AD203B41FA5}">
                      <a16:colId xmlns:a16="http://schemas.microsoft.com/office/drawing/2014/main" val="3567831789"/>
                    </a:ext>
                  </a:extLst>
                </a:gridCol>
                <a:gridCol w="3733261">
                  <a:extLst>
                    <a:ext uri="{9D8B030D-6E8A-4147-A177-3AD203B41FA5}">
                      <a16:colId xmlns:a16="http://schemas.microsoft.com/office/drawing/2014/main" val="2398688493"/>
                    </a:ext>
                  </a:extLst>
                </a:gridCol>
                <a:gridCol w="1803771">
                  <a:extLst>
                    <a:ext uri="{9D8B030D-6E8A-4147-A177-3AD203B41FA5}">
                      <a16:colId xmlns:a16="http://schemas.microsoft.com/office/drawing/2014/main" val="2040399837"/>
                    </a:ext>
                  </a:extLst>
                </a:gridCol>
              </a:tblGrid>
              <a:tr h="844962">
                <a:tc>
                  <a:txBody>
                    <a:bodyPr/>
                    <a:lstStyle/>
                    <a:p>
                      <a:pPr algn="ctr"/>
                      <a:r>
                        <a:rPr lang="en-US" sz="2200" dirty="0"/>
                        <a:t>Tag</a:t>
                      </a:r>
                    </a:p>
                  </a:txBody>
                  <a:tcPr anchor="ctr"/>
                </a:tc>
                <a:tc>
                  <a:txBody>
                    <a:bodyPr/>
                    <a:lstStyle/>
                    <a:p>
                      <a:pPr algn="ctr"/>
                      <a:r>
                        <a:rPr lang="en-US" sz="2200" dirty="0"/>
                        <a:t>Deficiency </a:t>
                      </a:r>
                    </a:p>
                    <a:p>
                      <a:pPr algn="ctr"/>
                      <a:r>
                        <a:rPr lang="en-US" sz="1800" dirty="0"/>
                        <a:t>(paraphrased)</a:t>
                      </a:r>
                    </a:p>
                  </a:txBody>
                  <a:tcPr anchor="ctr"/>
                </a:tc>
                <a:tc>
                  <a:txBody>
                    <a:bodyPr/>
                    <a:lstStyle/>
                    <a:p>
                      <a:pPr algn="ctr"/>
                      <a:r>
                        <a:rPr lang="en-US" sz="2200" dirty="0"/>
                        <a:t>Nationwide % of Surveys</a:t>
                      </a:r>
                    </a:p>
                  </a:txBody>
                  <a:tcPr anchor="ctr"/>
                </a:tc>
                <a:extLst>
                  <a:ext uri="{0D108BD9-81ED-4DB2-BD59-A6C34878D82A}">
                    <a16:rowId xmlns:a16="http://schemas.microsoft.com/office/drawing/2014/main" val="3394655313"/>
                  </a:ext>
                </a:extLst>
              </a:tr>
              <a:tr h="599319">
                <a:tc>
                  <a:txBody>
                    <a:bodyPr/>
                    <a:lstStyle/>
                    <a:p>
                      <a:r>
                        <a:rPr lang="en-US" sz="2200" dirty="0"/>
                        <a:t>E0006</a:t>
                      </a:r>
                    </a:p>
                  </a:txBody>
                  <a:tcPr/>
                </a:tc>
                <a:tc>
                  <a:txBody>
                    <a:bodyPr/>
                    <a:lstStyle/>
                    <a:p>
                      <a:r>
                        <a:rPr lang="en-US" sz="2200" dirty="0"/>
                        <a:t>Plan Based on All Hazard Risk Assessment</a:t>
                      </a:r>
                    </a:p>
                  </a:txBody>
                  <a:tcPr/>
                </a:tc>
                <a:tc>
                  <a:txBody>
                    <a:bodyPr/>
                    <a:lstStyle/>
                    <a:p>
                      <a:pPr algn="ctr"/>
                      <a:r>
                        <a:rPr lang="en-US" sz="2200" dirty="0"/>
                        <a:t>6.0%</a:t>
                      </a:r>
                    </a:p>
                  </a:txBody>
                  <a:tcPr/>
                </a:tc>
                <a:extLst>
                  <a:ext uri="{0D108BD9-81ED-4DB2-BD59-A6C34878D82A}">
                    <a16:rowId xmlns:a16="http://schemas.microsoft.com/office/drawing/2014/main" val="1614519157"/>
                  </a:ext>
                </a:extLst>
              </a:tr>
              <a:tr h="599319">
                <a:tc>
                  <a:txBody>
                    <a:bodyPr/>
                    <a:lstStyle/>
                    <a:p>
                      <a:r>
                        <a:rPr lang="en-US" sz="2200" dirty="0"/>
                        <a:t>J0041</a:t>
                      </a:r>
                    </a:p>
                  </a:txBody>
                  <a:tcPr/>
                </a:tc>
                <a:tc>
                  <a:txBody>
                    <a:bodyPr/>
                    <a:lstStyle/>
                    <a:p>
                      <a:r>
                        <a:rPr lang="en-US" sz="2200" dirty="0"/>
                        <a:t>Clinic safe and adequate space</a:t>
                      </a:r>
                    </a:p>
                  </a:txBody>
                  <a:tcPr/>
                </a:tc>
                <a:tc>
                  <a:txBody>
                    <a:bodyPr/>
                    <a:lstStyle/>
                    <a:p>
                      <a:pPr algn="ctr"/>
                      <a:r>
                        <a:rPr lang="en-US" sz="2200" dirty="0"/>
                        <a:t>5.6%</a:t>
                      </a:r>
                    </a:p>
                  </a:txBody>
                  <a:tcPr/>
                </a:tc>
                <a:extLst>
                  <a:ext uri="{0D108BD9-81ED-4DB2-BD59-A6C34878D82A}">
                    <a16:rowId xmlns:a16="http://schemas.microsoft.com/office/drawing/2014/main" val="3302149619"/>
                  </a:ext>
                </a:extLst>
              </a:tr>
              <a:tr h="782373">
                <a:tc>
                  <a:txBody>
                    <a:bodyPr/>
                    <a:lstStyle/>
                    <a:p>
                      <a:r>
                        <a:rPr lang="en-US" sz="2200" dirty="0"/>
                        <a:t>J0101</a:t>
                      </a:r>
                    </a:p>
                  </a:txBody>
                  <a:tcPr/>
                </a:tc>
                <a:tc>
                  <a:txBody>
                    <a:bodyPr/>
                    <a:lstStyle/>
                    <a:p>
                      <a:r>
                        <a:rPr lang="en-US" sz="2200" dirty="0"/>
                        <a:t>Physician Review of Charts</a:t>
                      </a:r>
                    </a:p>
                  </a:txBody>
                  <a:tcPr/>
                </a:tc>
                <a:tc>
                  <a:txBody>
                    <a:bodyPr/>
                    <a:lstStyle/>
                    <a:p>
                      <a:pPr algn="ctr"/>
                      <a:r>
                        <a:rPr lang="en-US" sz="2200" dirty="0"/>
                        <a:t>5.2%</a:t>
                      </a:r>
                    </a:p>
                  </a:txBody>
                  <a:tcPr/>
                </a:tc>
                <a:extLst>
                  <a:ext uri="{0D108BD9-81ED-4DB2-BD59-A6C34878D82A}">
                    <a16:rowId xmlns:a16="http://schemas.microsoft.com/office/drawing/2014/main" val="443702229"/>
                  </a:ext>
                </a:extLst>
              </a:tr>
              <a:tr h="782373">
                <a:tc>
                  <a:txBody>
                    <a:bodyPr/>
                    <a:lstStyle/>
                    <a:p>
                      <a:r>
                        <a:rPr lang="en-US" sz="2200" dirty="0"/>
                        <a:t>E0032</a:t>
                      </a:r>
                    </a:p>
                  </a:txBody>
                  <a:tcPr/>
                </a:tc>
                <a:tc>
                  <a:txBody>
                    <a:bodyPr/>
                    <a:lstStyle/>
                    <a:p>
                      <a:r>
                        <a:rPr lang="en-US" sz="2200" dirty="0"/>
                        <a:t>EPP Alternate Means of Communication</a:t>
                      </a:r>
                    </a:p>
                  </a:txBody>
                  <a:tcPr/>
                </a:tc>
                <a:tc>
                  <a:txBody>
                    <a:bodyPr/>
                    <a:lstStyle/>
                    <a:p>
                      <a:pPr algn="ctr"/>
                      <a:r>
                        <a:rPr lang="en-US" sz="2200" dirty="0"/>
                        <a:t>5.2%</a:t>
                      </a:r>
                    </a:p>
                  </a:txBody>
                  <a:tcPr/>
                </a:tc>
                <a:extLst>
                  <a:ext uri="{0D108BD9-81ED-4DB2-BD59-A6C34878D82A}">
                    <a16:rowId xmlns:a16="http://schemas.microsoft.com/office/drawing/2014/main" val="2585417793"/>
                  </a:ext>
                </a:extLst>
              </a:tr>
              <a:tr h="782373">
                <a:tc>
                  <a:txBody>
                    <a:bodyPr/>
                    <a:lstStyle/>
                    <a:p>
                      <a:r>
                        <a:rPr lang="en-US" sz="2200" dirty="0"/>
                        <a:t>E0024</a:t>
                      </a:r>
                    </a:p>
                  </a:txBody>
                  <a:tcPr/>
                </a:tc>
                <a:tc>
                  <a:txBody>
                    <a:bodyPr/>
                    <a:lstStyle/>
                    <a:p>
                      <a:r>
                        <a:rPr lang="en-US" sz="2200" dirty="0"/>
                        <a:t>EPP Volunteers</a:t>
                      </a:r>
                    </a:p>
                  </a:txBody>
                  <a:tcPr/>
                </a:tc>
                <a:tc>
                  <a:txBody>
                    <a:bodyPr/>
                    <a:lstStyle/>
                    <a:p>
                      <a:pPr algn="ctr"/>
                      <a:r>
                        <a:rPr lang="en-US" sz="2200" dirty="0"/>
                        <a:t>4.5%</a:t>
                      </a:r>
                    </a:p>
                  </a:txBody>
                  <a:tcPr/>
                </a:tc>
                <a:extLst>
                  <a:ext uri="{0D108BD9-81ED-4DB2-BD59-A6C34878D82A}">
                    <a16:rowId xmlns:a16="http://schemas.microsoft.com/office/drawing/2014/main" val="2273053590"/>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25  RHC Survey Deficiencies Nationwide in 2018**</a:t>
            </a:r>
          </a:p>
        </p:txBody>
      </p:sp>
    </p:spTree>
    <p:extLst>
      <p:ext uri="{BB962C8B-B14F-4D97-AF65-F5344CB8AC3E}">
        <p14:creationId xmlns:p14="http://schemas.microsoft.com/office/powerpoint/2010/main" val="3771160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9503A47-F191-413A-984D-B726779ED0A5}"/>
              </a:ext>
            </a:extLst>
          </p:cNvPr>
          <p:cNvGraphicFramePr>
            <a:graphicFrameLocks noGrp="1"/>
          </p:cNvGraphicFramePr>
          <p:nvPr>
            <p:ph idx="1"/>
            <p:extLst>
              <p:ext uri="{D42A27DB-BD31-4B8C-83A1-F6EECF244321}">
                <p14:modId xmlns:p14="http://schemas.microsoft.com/office/powerpoint/2010/main" val="517296684"/>
              </p:ext>
            </p:extLst>
          </p:nvPr>
        </p:nvGraphicFramePr>
        <p:xfrm>
          <a:off x="942536" y="1491175"/>
          <a:ext cx="7357402" cy="4194785"/>
        </p:xfrm>
        <a:graphic>
          <a:graphicData uri="http://schemas.openxmlformats.org/drawingml/2006/table">
            <a:tbl>
              <a:tblPr firstRow="1" bandRow="1">
                <a:tableStyleId>{5940675A-B579-460E-94D1-54222C63F5DA}</a:tableStyleId>
              </a:tblPr>
              <a:tblGrid>
                <a:gridCol w="1260471">
                  <a:extLst>
                    <a:ext uri="{9D8B030D-6E8A-4147-A177-3AD203B41FA5}">
                      <a16:colId xmlns:a16="http://schemas.microsoft.com/office/drawing/2014/main" val="3567831789"/>
                    </a:ext>
                  </a:extLst>
                </a:gridCol>
                <a:gridCol w="4106694">
                  <a:extLst>
                    <a:ext uri="{9D8B030D-6E8A-4147-A177-3AD203B41FA5}">
                      <a16:colId xmlns:a16="http://schemas.microsoft.com/office/drawing/2014/main" val="2398688493"/>
                    </a:ext>
                  </a:extLst>
                </a:gridCol>
                <a:gridCol w="1990237">
                  <a:extLst>
                    <a:ext uri="{9D8B030D-6E8A-4147-A177-3AD203B41FA5}">
                      <a16:colId xmlns:a16="http://schemas.microsoft.com/office/drawing/2014/main" val="2040399837"/>
                    </a:ext>
                  </a:extLst>
                </a:gridCol>
              </a:tblGrid>
              <a:tr h="891805">
                <a:tc>
                  <a:txBody>
                    <a:bodyPr/>
                    <a:lstStyle/>
                    <a:p>
                      <a:pPr algn="ctr"/>
                      <a:r>
                        <a:rPr lang="en-US" sz="2200" dirty="0"/>
                        <a:t>Tag</a:t>
                      </a:r>
                    </a:p>
                  </a:txBody>
                  <a:tcPr anchor="ctr"/>
                </a:tc>
                <a:tc>
                  <a:txBody>
                    <a:bodyPr/>
                    <a:lstStyle/>
                    <a:p>
                      <a:pPr algn="ctr"/>
                      <a:r>
                        <a:rPr lang="en-US" sz="2200" dirty="0"/>
                        <a:t>Deficiency</a:t>
                      </a:r>
                    </a:p>
                  </a:txBody>
                  <a:tcPr anchor="ctr"/>
                </a:tc>
                <a:tc>
                  <a:txBody>
                    <a:bodyPr/>
                    <a:lstStyle/>
                    <a:p>
                      <a:pPr algn="ctr"/>
                      <a:r>
                        <a:rPr lang="en-US" sz="2200" dirty="0"/>
                        <a:t>Nationwide % of Surveys</a:t>
                      </a:r>
                    </a:p>
                  </a:txBody>
                  <a:tcPr anchor="ctr"/>
                </a:tc>
                <a:extLst>
                  <a:ext uri="{0D108BD9-81ED-4DB2-BD59-A6C34878D82A}">
                    <a16:rowId xmlns:a16="http://schemas.microsoft.com/office/drawing/2014/main" val="3394655313"/>
                  </a:ext>
                </a:extLst>
              </a:tr>
              <a:tr h="825745">
                <a:tc>
                  <a:txBody>
                    <a:bodyPr/>
                    <a:lstStyle/>
                    <a:p>
                      <a:r>
                        <a:rPr lang="en-US" sz="2200" dirty="0"/>
                        <a:t>E0022</a:t>
                      </a:r>
                    </a:p>
                  </a:txBody>
                  <a:tcPr/>
                </a:tc>
                <a:tc>
                  <a:txBody>
                    <a:bodyPr/>
                    <a:lstStyle/>
                    <a:p>
                      <a:r>
                        <a:rPr lang="en-US" sz="2200" dirty="0"/>
                        <a:t>EPP Written Policies and Procedures</a:t>
                      </a:r>
                    </a:p>
                  </a:txBody>
                  <a:tcPr/>
                </a:tc>
                <a:tc>
                  <a:txBody>
                    <a:bodyPr/>
                    <a:lstStyle/>
                    <a:p>
                      <a:pPr algn="ctr"/>
                      <a:r>
                        <a:rPr lang="en-US" sz="2200" dirty="0"/>
                        <a:t>4.4%</a:t>
                      </a:r>
                    </a:p>
                  </a:txBody>
                  <a:tcPr/>
                </a:tc>
                <a:extLst>
                  <a:ext uri="{0D108BD9-81ED-4DB2-BD59-A6C34878D82A}">
                    <a16:rowId xmlns:a16="http://schemas.microsoft.com/office/drawing/2014/main" val="1774576925"/>
                  </a:ext>
                </a:extLst>
              </a:tr>
              <a:tr h="825745">
                <a:tc>
                  <a:txBody>
                    <a:bodyPr/>
                    <a:lstStyle/>
                    <a:p>
                      <a:r>
                        <a:rPr lang="en-US" sz="2200" dirty="0"/>
                        <a:t>E0029</a:t>
                      </a:r>
                    </a:p>
                  </a:txBody>
                  <a:tcPr/>
                </a:tc>
                <a:tc>
                  <a:txBody>
                    <a:bodyPr/>
                    <a:lstStyle/>
                    <a:p>
                      <a:r>
                        <a:rPr lang="en-US" sz="2200" dirty="0"/>
                        <a:t> EPP Communication Plan</a:t>
                      </a:r>
                    </a:p>
                  </a:txBody>
                  <a:tcPr/>
                </a:tc>
                <a:tc>
                  <a:txBody>
                    <a:bodyPr/>
                    <a:lstStyle/>
                    <a:p>
                      <a:pPr algn="ctr"/>
                      <a:r>
                        <a:rPr lang="en-US" sz="2200" dirty="0"/>
                        <a:t>4.4%</a:t>
                      </a:r>
                    </a:p>
                  </a:txBody>
                  <a:tcPr/>
                </a:tc>
                <a:extLst>
                  <a:ext uri="{0D108BD9-81ED-4DB2-BD59-A6C34878D82A}">
                    <a16:rowId xmlns:a16="http://schemas.microsoft.com/office/drawing/2014/main" val="2503237124"/>
                  </a:ext>
                </a:extLst>
              </a:tr>
              <a:tr h="825745">
                <a:tc>
                  <a:txBody>
                    <a:bodyPr/>
                    <a:lstStyle/>
                    <a:p>
                      <a:r>
                        <a:rPr lang="en-US" sz="2200" dirty="0"/>
                        <a:t>E0020</a:t>
                      </a:r>
                    </a:p>
                  </a:txBody>
                  <a:tcPr/>
                </a:tc>
                <a:tc>
                  <a:txBody>
                    <a:bodyPr/>
                    <a:lstStyle/>
                    <a:p>
                      <a:r>
                        <a:rPr lang="en-US" sz="2200" dirty="0"/>
                        <a:t>EPP Evacuation</a:t>
                      </a:r>
                    </a:p>
                  </a:txBody>
                  <a:tcPr/>
                </a:tc>
                <a:tc>
                  <a:txBody>
                    <a:bodyPr/>
                    <a:lstStyle/>
                    <a:p>
                      <a:pPr algn="ctr"/>
                      <a:r>
                        <a:rPr lang="en-US" sz="2200" dirty="0"/>
                        <a:t>4.0%</a:t>
                      </a:r>
                    </a:p>
                  </a:txBody>
                  <a:tcPr/>
                </a:tc>
                <a:extLst>
                  <a:ext uri="{0D108BD9-81ED-4DB2-BD59-A6C34878D82A}">
                    <a16:rowId xmlns:a16="http://schemas.microsoft.com/office/drawing/2014/main" val="2668942645"/>
                  </a:ext>
                </a:extLst>
              </a:tr>
              <a:tr h="825745">
                <a:tc>
                  <a:txBody>
                    <a:bodyPr/>
                    <a:lstStyle/>
                    <a:p>
                      <a:r>
                        <a:rPr lang="en-US" sz="2200" dirty="0"/>
                        <a:t>E0013</a:t>
                      </a:r>
                    </a:p>
                  </a:txBody>
                  <a:tcPr/>
                </a:tc>
                <a:tc>
                  <a:txBody>
                    <a:bodyPr/>
                    <a:lstStyle/>
                    <a:p>
                      <a:r>
                        <a:rPr lang="en-US" sz="2200" dirty="0"/>
                        <a:t>EPP Written Policies and Procedures</a:t>
                      </a:r>
                    </a:p>
                  </a:txBody>
                  <a:tcPr/>
                </a:tc>
                <a:tc>
                  <a:txBody>
                    <a:bodyPr/>
                    <a:lstStyle/>
                    <a:p>
                      <a:pPr algn="ctr"/>
                      <a:r>
                        <a:rPr lang="en-US" sz="2200" dirty="0"/>
                        <a:t>4.0%</a:t>
                      </a:r>
                    </a:p>
                  </a:txBody>
                  <a:tcPr/>
                </a:tc>
                <a:extLst>
                  <a:ext uri="{0D108BD9-81ED-4DB2-BD59-A6C34878D82A}">
                    <a16:rowId xmlns:a16="http://schemas.microsoft.com/office/drawing/2014/main" val="2103685521"/>
                  </a:ext>
                </a:extLst>
              </a:tr>
            </a:tbl>
          </a:graphicData>
        </a:graphic>
      </p:graphicFrame>
      <p:sp>
        <p:nvSpPr>
          <p:cNvPr id="3" name="Text Placeholder 2">
            <a:extLst>
              <a:ext uri="{FF2B5EF4-FFF2-40B4-BE49-F238E27FC236}">
                <a16:creationId xmlns:a16="http://schemas.microsoft.com/office/drawing/2014/main" id="{76AF1A4D-5E0F-44F3-BD44-380035C12BE9}"/>
              </a:ext>
            </a:extLst>
          </p:cNvPr>
          <p:cNvSpPr>
            <a:spLocks noGrp="1"/>
          </p:cNvSpPr>
          <p:nvPr>
            <p:ph type="body" sz="half" idx="2"/>
          </p:nvPr>
        </p:nvSpPr>
        <p:spPr>
          <a:xfrm>
            <a:off x="2586510" y="214777"/>
            <a:ext cx="6107323" cy="952842"/>
          </a:xfrm>
        </p:spPr>
        <p:txBody>
          <a:bodyPr anchor="t">
            <a:normAutofit/>
          </a:bodyPr>
          <a:lstStyle/>
          <a:p>
            <a:pPr algn="ctr"/>
            <a:r>
              <a:rPr lang="en-US" sz="2800" b="1" dirty="0"/>
              <a:t>Top RHC Survey Deficiencies Nationwide  in 2018**</a:t>
            </a:r>
          </a:p>
        </p:txBody>
      </p:sp>
    </p:spTree>
    <p:extLst>
      <p:ext uri="{BB962C8B-B14F-4D97-AF65-F5344CB8AC3E}">
        <p14:creationId xmlns:p14="http://schemas.microsoft.com/office/powerpoint/2010/main" val="2896971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512E438-734B-4E57-9C45-B33BECFA5F65}" type="slidenum">
              <a:rPr lang="en-US" smtClean="0">
                <a:solidFill>
                  <a:prstClr val="black">
                    <a:tint val="75000"/>
                  </a:prstClr>
                </a:solidFill>
              </a:rPr>
              <a:pPr/>
              <a:t>34</a:t>
            </a:fld>
            <a:endParaRPr lang="en-US" dirty="0">
              <a:solidFill>
                <a:prstClr val="black">
                  <a:tint val="75000"/>
                </a:prstClr>
              </a:solidFill>
            </a:endParaRPr>
          </a:p>
        </p:txBody>
      </p:sp>
      <p:sp>
        <p:nvSpPr>
          <p:cNvPr id="12" name="Shape 284">
            <a:extLst>
              <a:ext uri="{FF2B5EF4-FFF2-40B4-BE49-F238E27FC236}">
                <a16:creationId xmlns:a16="http://schemas.microsoft.com/office/drawing/2014/main" id="{30871B38-0841-9742-BEA6-5EF2D4C9321C}"/>
              </a:ext>
            </a:extLst>
          </p:cNvPr>
          <p:cNvSpPr>
            <a:spLocks noGrp="1"/>
          </p:cNvSpPr>
          <p:nvPr>
            <p:ph type="title" idx="4294967295"/>
          </p:nvPr>
        </p:nvSpPr>
        <p:spPr>
          <a:xfrm>
            <a:off x="775099" y="473893"/>
            <a:ext cx="7886700" cy="590550"/>
          </a:xfrm>
          <a:prstGeom prst="rect">
            <a:avLst/>
          </a:prstGeom>
          <a:noFill/>
          <a:ln w="38100">
            <a:noFill/>
            <a:miter lim="400000"/>
          </a:ln>
          <a:extLst>
            <a:ext uri="{C572A759-6A51-4108-AA02-DFA0A04FC94B}">
              <ma14:wrappingTextBoxFlag xmlns:ma14="http://schemas.microsoft.com/office/mac/drawingml/2011/main" xmlns="" val="1"/>
            </a:ext>
          </a:extLst>
        </p:spPr>
        <p:txBody>
          <a:bodyPr lIns="45719" rIns="45719">
            <a:spAutoFit/>
          </a:bodyPr>
          <a:lstStyle>
            <a:lvl1pPr algn="ctr">
              <a:defRPr sz="3600" b="1">
                <a:solidFill>
                  <a:srgbClr val="0033CC"/>
                </a:solidFill>
              </a:defRPr>
            </a:lvl1pPr>
          </a:lstStyle>
          <a:p>
            <a:r>
              <a:rPr lang="en-US" dirty="0">
                <a:solidFill>
                  <a:schemeClr val="tx1"/>
                </a:solidFill>
              </a:rPr>
              <a:t>EPP Requirements</a:t>
            </a:r>
          </a:p>
        </p:txBody>
      </p:sp>
      <p:graphicFrame>
        <p:nvGraphicFramePr>
          <p:cNvPr id="13" name="Content Placeholder 6">
            <a:extLst>
              <a:ext uri="{FF2B5EF4-FFF2-40B4-BE49-F238E27FC236}">
                <a16:creationId xmlns:a16="http://schemas.microsoft.com/office/drawing/2014/main" id="{6368588E-5716-4F48-BAB9-FEEC094949F5}"/>
              </a:ext>
            </a:extLst>
          </p:cNvPr>
          <p:cNvGraphicFramePr>
            <a:graphicFrameLocks/>
          </p:cNvGraphicFramePr>
          <p:nvPr>
            <p:extLst>
              <p:ext uri="{D42A27DB-BD31-4B8C-83A1-F6EECF244321}">
                <p14:modId xmlns:p14="http://schemas.microsoft.com/office/powerpoint/2010/main" val="3666318260"/>
              </p:ext>
            </p:extLst>
          </p:nvPr>
        </p:nvGraphicFramePr>
        <p:xfrm>
          <a:off x="2091407" y="1317808"/>
          <a:ext cx="5254084" cy="44899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1465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F108F6-DB4B-47FE-8AC2-C48BEECF6805}"/>
              </a:ext>
            </a:extLst>
          </p:cNvPr>
          <p:cNvSpPr>
            <a:spLocks noGrp="1"/>
          </p:cNvSpPr>
          <p:nvPr>
            <p:ph idx="1"/>
          </p:nvPr>
        </p:nvSpPr>
        <p:spPr>
          <a:xfrm>
            <a:off x="3576637" y="541181"/>
            <a:ext cx="5243806" cy="5325474"/>
          </a:xfrm>
        </p:spPr>
        <p:txBody>
          <a:bodyPr anchor="ctr">
            <a:noAutofit/>
          </a:bodyPr>
          <a:lstStyle/>
          <a:p>
            <a:r>
              <a:rPr lang="en-US" sz="2600" dirty="0"/>
              <a:t>No written organization structure or policies</a:t>
            </a:r>
          </a:p>
          <a:p>
            <a:r>
              <a:rPr lang="en-US" sz="2600" dirty="0"/>
              <a:t>No organizational chart</a:t>
            </a:r>
          </a:p>
          <a:p>
            <a:r>
              <a:rPr lang="en-US" sz="2600" dirty="0"/>
              <a:t>No Disclosure of Ownership</a:t>
            </a:r>
          </a:p>
          <a:p>
            <a:r>
              <a:rPr lang="en-US" sz="2600" dirty="0"/>
              <a:t>No Disclosure of Medical Directorship</a:t>
            </a:r>
          </a:p>
          <a:p>
            <a:r>
              <a:rPr lang="en-US" sz="2600" dirty="0"/>
              <a:t>No Disclosure of Provider-Based Relationship with Parent Hospital</a:t>
            </a:r>
          </a:p>
          <a:p>
            <a:r>
              <a:rPr lang="en-US" sz="2600" dirty="0"/>
              <a:t>Failure to update 855A and CMS-29 forms when changes in key personnel or ownership occur.</a:t>
            </a:r>
          </a:p>
          <a:p>
            <a:r>
              <a:rPr lang="en-US" sz="2600" dirty="0"/>
              <a:t>Clinic not held out or represented as entity enrolled in Medicare</a:t>
            </a:r>
          </a:p>
        </p:txBody>
      </p:sp>
      <p:sp>
        <p:nvSpPr>
          <p:cNvPr id="3" name="Text Placeholder 2">
            <a:extLst>
              <a:ext uri="{FF2B5EF4-FFF2-40B4-BE49-F238E27FC236}">
                <a16:creationId xmlns:a16="http://schemas.microsoft.com/office/drawing/2014/main" id="{4CC8BB1F-2B65-4E94-B178-DE328EA45D93}"/>
              </a:ext>
            </a:extLst>
          </p:cNvPr>
          <p:cNvSpPr>
            <a:spLocks noGrp="1"/>
          </p:cNvSpPr>
          <p:nvPr>
            <p:ph type="body" sz="half" idx="2"/>
          </p:nvPr>
        </p:nvSpPr>
        <p:spPr>
          <a:xfrm>
            <a:off x="434155" y="1321969"/>
            <a:ext cx="2949178" cy="4418076"/>
          </a:xfrm>
        </p:spPr>
        <p:txBody>
          <a:bodyPr anchor="ctr">
            <a:normAutofit/>
          </a:bodyPr>
          <a:lstStyle/>
          <a:p>
            <a:pPr algn="ctr"/>
            <a:r>
              <a:rPr lang="en-US" sz="3600" dirty="0"/>
              <a:t>Common</a:t>
            </a:r>
          </a:p>
          <a:p>
            <a:pPr algn="ctr"/>
            <a:r>
              <a:rPr lang="en-US" sz="3600" dirty="0"/>
              <a:t>Administrative Deficiencies</a:t>
            </a:r>
          </a:p>
        </p:txBody>
      </p:sp>
    </p:spTree>
    <p:extLst>
      <p:ext uri="{BB962C8B-B14F-4D97-AF65-F5344CB8AC3E}">
        <p14:creationId xmlns:p14="http://schemas.microsoft.com/office/powerpoint/2010/main" val="3626032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F108F6-DB4B-47FE-8AC2-C48BEECF6805}"/>
              </a:ext>
            </a:extLst>
          </p:cNvPr>
          <p:cNvSpPr>
            <a:spLocks noGrp="1"/>
          </p:cNvSpPr>
          <p:nvPr>
            <p:ph idx="1"/>
          </p:nvPr>
        </p:nvSpPr>
        <p:spPr>
          <a:xfrm>
            <a:off x="3689179" y="535578"/>
            <a:ext cx="5133208" cy="5325474"/>
          </a:xfrm>
        </p:spPr>
        <p:txBody>
          <a:bodyPr>
            <a:noAutofit/>
          </a:bodyPr>
          <a:lstStyle/>
          <a:p>
            <a:r>
              <a:rPr lang="en-US" sz="2200" dirty="0"/>
              <a:t>Multi Use Vials : </a:t>
            </a:r>
          </a:p>
          <a:p>
            <a:pPr lvl="1"/>
            <a:r>
              <a:rPr lang="en-US" sz="2000" dirty="0"/>
              <a:t>Not labeled/dated</a:t>
            </a:r>
          </a:p>
          <a:p>
            <a:pPr lvl="1"/>
            <a:r>
              <a:rPr lang="en-US" sz="2000" dirty="0"/>
              <a:t>Not left in patient care areas</a:t>
            </a:r>
          </a:p>
          <a:p>
            <a:r>
              <a:rPr lang="en-US" sz="2200" dirty="0"/>
              <a:t>Single Use Vials: Should not be labeled, used only once.</a:t>
            </a:r>
          </a:p>
          <a:p>
            <a:r>
              <a:rPr lang="en-US" sz="2200" dirty="0"/>
              <a:t>No Unsecured Sharps or Needles in patient care areas.</a:t>
            </a:r>
          </a:p>
          <a:p>
            <a:r>
              <a:rPr lang="en-US" sz="2200" dirty="0"/>
              <a:t>No reuse of single use items-sterile packing, sterile water</a:t>
            </a:r>
          </a:p>
          <a:p>
            <a:r>
              <a:rPr lang="en-US" sz="2200" dirty="0"/>
              <a:t>Expired Drugs (have inventory system)</a:t>
            </a:r>
          </a:p>
          <a:p>
            <a:r>
              <a:rPr lang="en-US" sz="2200" dirty="0"/>
              <a:t>Sample Drugs logged by patient with lot #</a:t>
            </a:r>
          </a:p>
          <a:p>
            <a:r>
              <a:rPr lang="en-US" sz="2200" dirty="0"/>
              <a:t>Controlled Drugs Storage and Reconciliation</a:t>
            </a:r>
          </a:p>
          <a:p>
            <a:r>
              <a:rPr lang="en-US" sz="2200" dirty="0"/>
              <a:t>Emergency Kit</a:t>
            </a:r>
          </a:p>
          <a:p>
            <a:endParaRPr lang="en-US" sz="2400" dirty="0"/>
          </a:p>
          <a:p>
            <a:endParaRPr lang="en-US" dirty="0"/>
          </a:p>
        </p:txBody>
      </p:sp>
      <p:sp>
        <p:nvSpPr>
          <p:cNvPr id="3" name="Text Placeholder 2">
            <a:extLst>
              <a:ext uri="{FF2B5EF4-FFF2-40B4-BE49-F238E27FC236}">
                <a16:creationId xmlns:a16="http://schemas.microsoft.com/office/drawing/2014/main" id="{4CC8BB1F-2B65-4E94-B178-DE328EA45D93}"/>
              </a:ext>
            </a:extLst>
          </p:cNvPr>
          <p:cNvSpPr>
            <a:spLocks noGrp="1"/>
          </p:cNvSpPr>
          <p:nvPr>
            <p:ph type="body" sz="half" idx="2"/>
          </p:nvPr>
        </p:nvSpPr>
        <p:spPr/>
        <p:txBody>
          <a:bodyPr anchor="ctr">
            <a:normAutofit/>
          </a:bodyPr>
          <a:lstStyle/>
          <a:p>
            <a:pPr algn="ctr"/>
            <a:r>
              <a:rPr lang="en-US" sz="3600" dirty="0"/>
              <a:t>Common</a:t>
            </a:r>
          </a:p>
          <a:p>
            <a:pPr algn="ctr"/>
            <a:r>
              <a:rPr lang="en-US" sz="3600" dirty="0"/>
              <a:t>Drug Storage, Handling and Administration Deficiencies</a:t>
            </a:r>
          </a:p>
        </p:txBody>
      </p:sp>
    </p:spTree>
    <p:extLst>
      <p:ext uri="{BB962C8B-B14F-4D97-AF65-F5344CB8AC3E}">
        <p14:creationId xmlns:p14="http://schemas.microsoft.com/office/powerpoint/2010/main" val="2048596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F108F6-DB4B-47FE-8AC2-C48BEECF6805}"/>
              </a:ext>
            </a:extLst>
          </p:cNvPr>
          <p:cNvSpPr>
            <a:spLocks noGrp="1"/>
          </p:cNvSpPr>
          <p:nvPr>
            <p:ph idx="1"/>
          </p:nvPr>
        </p:nvSpPr>
        <p:spPr>
          <a:xfrm>
            <a:off x="3545058" y="590843"/>
            <a:ext cx="5164787" cy="5402420"/>
          </a:xfrm>
        </p:spPr>
        <p:txBody>
          <a:bodyPr>
            <a:noAutofit/>
          </a:bodyPr>
          <a:lstStyle/>
          <a:p>
            <a:r>
              <a:rPr lang="en-US" sz="2800" dirty="0"/>
              <a:t>Records do not contain all elements found in §491.10</a:t>
            </a:r>
          </a:p>
          <a:p>
            <a:r>
              <a:rPr lang="en-US" sz="2800" dirty="0"/>
              <a:t>Physician review of NP charts not evidenced</a:t>
            </a:r>
          </a:p>
          <a:p>
            <a:r>
              <a:rPr lang="en-US" sz="2800" dirty="0"/>
              <a:t>No audits of records per §491.10</a:t>
            </a:r>
          </a:p>
          <a:p>
            <a:r>
              <a:rPr lang="en-US" sz="2800" dirty="0"/>
              <a:t>Incomplete records for nursing home patients</a:t>
            </a:r>
          </a:p>
          <a:p>
            <a:r>
              <a:rPr lang="en-US" sz="2800" dirty="0"/>
              <a:t>No General Consent to Treatment</a:t>
            </a:r>
          </a:p>
          <a:p>
            <a:r>
              <a:rPr lang="en-US" sz="2800" dirty="0"/>
              <a:t>No Informed Consent to Treatment (procedures)</a:t>
            </a:r>
          </a:p>
          <a:p>
            <a:endParaRPr lang="en-US" sz="2800" dirty="0"/>
          </a:p>
        </p:txBody>
      </p:sp>
      <p:sp>
        <p:nvSpPr>
          <p:cNvPr id="3" name="Text Placeholder 2">
            <a:extLst>
              <a:ext uri="{FF2B5EF4-FFF2-40B4-BE49-F238E27FC236}">
                <a16:creationId xmlns:a16="http://schemas.microsoft.com/office/drawing/2014/main" id="{4CC8BB1F-2B65-4E94-B178-DE328EA45D93}"/>
              </a:ext>
            </a:extLst>
          </p:cNvPr>
          <p:cNvSpPr>
            <a:spLocks noGrp="1"/>
          </p:cNvSpPr>
          <p:nvPr>
            <p:ph type="body" sz="half" idx="2"/>
          </p:nvPr>
        </p:nvSpPr>
        <p:spPr>
          <a:xfrm>
            <a:off x="434155" y="1321969"/>
            <a:ext cx="2949178" cy="4418076"/>
          </a:xfrm>
        </p:spPr>
        <p:txBody>
          <a:bodyPr anchor="ctr">
            <a:normAutofit/>
          </a:bodyPr>
          <a:lstStyle/>
          <a:p>
            <a:pPr algn="ctr"/>
            <a:r>
              <a:rPr lang="en-US" sz="3600" dirty="0"/>
              <a:t>Common</a:t>
            </a:r>
          </a:p>
          <a:p>
            <a:pPr algn="ctr"/>
            <a:r>
              <a:rPr lang="en-US" sz="3600" dirty="0"/>
              <a:t>Medical Record Deficiencies </a:t>
            </a:r>
          </a:p>
        </p:txBody>
      </p:sp>
    </p:spTree>
    <p:extLst>
      <p:ext uri="{BB962C8B-B14F-4D97-AF65-F5344CB8AC3E}">
        <p14:creationId xmlns:p14="http://schemas.microsoft.com/office/powerpoint/2010/main" val="10365908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F108F6-DB4B-47FE-8AC2-C48BEECF6805}"/>
              </a:ext>
            </a:extLst>
          </p:cNvPr>
          <p:cNvSpPr>
            <a:spLocks noGrp="1"/>
          </p:cNvSpPr>
          <p:nvPr>
            <p:ph idx="1"/>
          </p:nvPr>
        </p:nvSpPr>
        <p:spPr>
          <a:xfrm>
            <a:off x="3576637" y="667789"/>
            <a:ext cx="5133208" cy="5325474"/>
          </a:xfrm>
        </p:spPr>
        <p:txBody>
          <a:bodyPr>
            <a:noAutofit/>
          </a:bodyPr>
          <a:lstStyle/>
          <a:p>
            <a:r>
              <a:rPr lang="en-US" sz="2800" dirty="0"/>
              <a:t>No Annual Program Evaluation conducted within 12 months.</a:t>
            </a:r>
          </a:p>
          <a:p>
            <a:r>
              <a:rPr lang="en-US" sz="2800" dirty="0"/>
              <a:t>Not all elements of annual program evaluation included in annual program. </a:t>
            </a:r>
          </a:p>
          <a:p>
            <a:r>
              <a:rPr lang="en-US" sz="2800" dirty="0"/>
              <a:t>No NP/PA staffing at least 50% of the patient care hours.</a:t>
            </a:r>
          </a:p>
          <a:p>
            <a:r>
              <a:rPr lang="en-US" sz="2800" dirty="0"/>
              <a:t>Providers not in clinic during all posted patient care hours.</a:t>
            </a:r>
          </a:p>
          <a:p>
            <a:r>
              <a:rPr lang="en-US" sz="2800" dirty="0"/>
              <a:t>No posted hours</a:t>
            </a:r>
          </a:p>
          <a:p>
            <a:r>
              <a:rPr lang="en-US" sz="2800" dirty="0"/>
              <a:t>Employee/provider files not complete</a:t>
            </a:r>
          </a:p>
          <a:p>
            <a:endParaRPr lang="en-US" sz="2800" dirty="0"/>
          </a:p>
          <a:p>
            <a:pPr marL="0" indent="0">
              <a:buNone/>
            </a:pPr>
            <a:endParaRPr lang="en-US" sz="2800" dirty="0"/>
          </a:p>
          <a:p>
            <a:endParaRPr lang="en-US" sz="2800" dirty="0"/>
          </a:p>
        </p:txBody>
      </p:sp>
      <p:sp>
        <p:nvSpPr>
          <p:cNvPr id="3" name="Text Placeholder 2">
            <a:extLst>
              <a:ext uri="{FF2B5EF4-FFF2-40B4-BE49-F238E27FC236}">
                <a16:creationId xmlns:a16="http://schemas.microsoft.com/office/drawing/2014/main" id="{4CC8BB1F-2B65-4E94-B178-DE328EA45D93}"/>
              </a:ext>
            </a:extLst>
          </p:cNvPr>
          <p:cNvSpPr>
            <a:spLocks noGrp="1"/>
          </p:cNvSpPr>
          <p:nvPr>
            <p:ph type="body" sz="half" idx="2"/>
          </p:nvPr>
        </p:nvSpPr>
        <p:spPr>
          <a:xfrm>
            <a:off x="434155" y="1321969"/>
            <a:ext cx="2949178" cy="4418076"/>
          </a:xfrm>
        </p:spPr>
        <p:txBody>
          <a:bodyPr anchor="ctr">
            <a:normAutofit/>
          </a:bodyPr>
          <a:lstStyle/>
          <a:p>
            <a:pPr algn="ctr"/>
            <a:r>
              <a:rPr lang="en-US" sz="3600" dirty="0"/>
              <a:t>Other Common RHC Deficiencies </a:t>
            </a:r>
          </a:p>
        </p:txBody>
      </p:sp>
    </p:spTree>
    <p:extLst>
      <p:ext uri="{BB962C8B-B14F-4D97-AF65-F5344CB8AC3E}">
        <p14:creationId xmlns:p14="http://schemas.microsoft.com/office/powerpoint/2010/main" val="26534337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F108F6-DB4B-47FE-8AC2-C48BEECF6805}"/>
              </a:ext>
            </a:extLst>
          </p:cNvPr>
          <p:cNvSpPr>
            <a:spLocks noGrp="1"/>
          </p:cNvSpPr>
          <p:nvPr>
            <p:ph idx="1"/>
          </p:nvPr>
        </p:nvSpPr>
        <p:spPr>
          <a:xfrm>
            <a:off x="604911" y="1108725"/>
            <a:ext cx="8161205" cy="5325474"/>
          </a:xfrm>
        </p:spPr>
        <p:txBody>
          <a:bodyPr>
            <a:noAutofit/>
          </a:bodyPr>
          <a:lstStyle/>
          <a:p>
            <a:r>
              <a:rPr lang="en-US" sz="2800" dirty="0"/>
              <a:t>Checked PRIOR to hire; periodically thereafter.</a:t>
            </a:r>
          </a:p>
          <a:p>
            <a:r>
              <a:rPr lang="en-US" sz="2800" dirty="0"/>
              <a:t>Check all alias, AKA, maiden, previous married names</a:t>
            </a:r>
          </a:p>
          <a:p>
            <a:pPr marL="0" indent="0">
              <a:buNone/>
            </a:pPr>
            <a:r>
              <a:rPr lang="en-US" sz="2800" dirty="0"/>
              <a:t>  </a:t>
            </a:r>
          </a:p>
          <a:p>
            <a:pPr marL="0" indent="0">
              <a:buNone/>
            </a:pPr>
            <a:r>
              <a:rPr lang="en-US" sz="2800" dirty="0"/>
              <a:t>OIG Database Search</a:t>
            </a:r>
          </a:p>
          <a:p>
            <a:pPr marL="0" indent="0">
              <a:buNone/>
            </a:pPr>
            <a:r>
              <a:rPr lang="en-US" sz="2800" dirty="0">
                <a:hlinkClick r:id="rId2"/>
              </a:rPr>
              <a:t>https://exclusions.oig.hhs.gov/</a:t>
            </a:r>
            <a:endParaRPr lang="en-US" sz="2800" dirty="0"/>
          </a:p>
          <a:p>
            <a:pPr marL="0" indent="0">
              <a:buNone/>
            </a:pPr>
            <a:endParaRPr lang="en-US" sz="2800" dirty="0"/>
          </a:p>
          <a:p>
            <a:pPr marL="0" indent="0">
              <a:buNone/>
            </a:pPr>
            <a:r>
              <a:rPr lang="en-US" sz="2800" dirty="0"/>
              <a:t>Mississippi Excluded Party Search</a:t>
            </a:r>
          </a:p>
          <a:p>
            <a:pPr marL="0" indent="0">
              <a:buNone/>
            </a:pPr>
            <a:r>
              <a:rPr lang="en-US" sz="2800" dirty="0">
                <a:hlinkClick r:id="rId3"/>
              </a:rPr>
              <a:t>https://medicaid.ms.gov/providers/provider-terminations/</a:t>
            </a:r>
            <a:endParaRPr lang="en-US" sz="2800" dirty="0"/>
          </a:p>
          <a:p>
            <a:pPr marL="0" indent="0">
              <a:buNone/>
            </a:pPr>
            <a:endParaRPr lang="en-US" sz="2800" dirty="0"/>
          </a:p>
          <a:p>
            <a:endParaRPr lang="en-US" sz="2800" dirty="0"/>
          </a:p>
          <a:p>
            <a:pPr marL="0" indent="0">
              <a:buNone/>
            </a:pPr>
            <a:endParaRPr lang="en-US" sz="2800" dirty="0"/>
          </a:p>
          <a:p>
            <a:endParaRPr lang="en-US" sz="2800" dirty="0"/>
          </a:p>
        </p:txBody>
      </p:sp>
      <p:sp>
        <p:nvSpPr>
          <p:cNvPr id="3" name="Text Placeholder 2">
            <a:extLst>
              <a:ext uri="{FF2B5EF4-FFF2-40B4-BE49-F238E27FC236}">
                <a16:creationId xmlns:a16="http://schemas.microsoft.com/office/drawing/2014/main" id="{4CC8BB1F-2B65-4E94-B178-DE328EA45D93}"/>
              </a:ext>
            </a:extLst>
          </p:cNvPr>
          <p:cNvSpPr>
            <a:spLocks noGrp="1"/>
          </p:cNvSpPr>
          <p:nvPr>
            <p:ph type="body" sz="half" idx="2"/>
          </p:nvPr>
        </p:nvSpPr>
        <p:spPr>
          <a:xfrm>
            <a:off x="2936260" y="293716"/>
            <a:ext cx="5602829" cy="928862"/>
          </a:xfrm>
        </p:spPr>
        <p:txBody>
          <a:bodyPr anchor="t">
            <a:normAutofit/>
          </a:bodyPr>
          <a:lstStyle/>
          <a:p>
            <a:pPr algn="ctr"/>
            <a:r>
              <a:rPr lang="en-US" sz="3600" dirty="0"/>
              <a:t>OIG Excluded Party Database </a:t>
            </a:r>
          </a:p>
        </p:txBody>
      </p:sp>
    </p:spTree>
    <p:extLst>
      <p:ext uri="{BB962C8B-B14F-4D97-AF65-F5344CB8AC3E}">
        <p14:creationId xmlns:p14="http://schemas.microsoft.com/office/powerpoint/2010/main" val="39073181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ECF2EA-328E-42AC-978E-25AAEF101B5B}"/>
              </a:ext>
            </a:extLst>
          </p:cNvPr>
          <p:cNvSpPr>
            <a:spLocks noGrp="1"/>
          </p:cNvSpPr>
          <p:nvPr>
            <p:ph idx="4294967295"/>
          </p:nvPr>
        </p:nvSpPr>
        <p:spPr>
          <a:xfrm>
            <a:off x="717452" y="436758"/>
            <a:ext cx="7413625" cy="1856275"/>
          </a:xfrm>
        </p:spPr>
        <p:txBody>
          <a:bodyPr>
            <a:noAutofit/>
          </a:bodyPr>
          <a:lstStyle/>
          <a:p>
            <a:pPr marL="0" indent="0">
              <a:buNone/>
            </a:pPr>
            <a:r>
              <a:rPr lang="en-US" u="sng" dirty="0"/>
              <a:t>First, always ask</a:t>
            </a:r>
            <a:r>
              <a:rPr lang="en-US" dirty="0"/>
              <a:t>:</a:t>
            </a:r>
          </a:p>
          <a:p>
            <a:pPr marL="0" indent="0">
              <a:buNone/>
            </a:pPr>
            <a:r>
              <a:rPr lang="en-US" dirty="0"/>
              <a:t>Is what we want to do going to cause a compliance problem? Always assume that it might until you know it won’t.</a:t>
            </a:r>
          </a:p>
          <a:p>
            <a:pPr marL="0" indent="0">
              <a:buNone/>
            </a:pPr>
            <a:endParaRPr lang="en-US" u="sng" dirty="0"/>
          </a:p>
          <a:p>
            <a:pPr marL="0" indent="0">
              <a:buNone/>
            </a:pPr>
            <a:r>
              <a:rPr lang="en-US" u="sng" dirty="0"/>
              <a:t>Examples</a:t>
            </a:r>
            <a:r>
              <a:rPr lang="en-US" dirty="0"/>
              <a:t>: </a:t>
            </a:r>
          </a:p>
          <a:p>
            <a:r>
              <a:rPr lang="en-US" dirty="0"/>
              <a:t>Rebranding or renaming the clinic</a:t>
            </a:r>
          </a:p>
          <a:p>
            <a:r>
              <a:rPr lang="en-US" dirty="0"/>
              <a:t>Moving or rearranging space in the clinic</a:t>
            </a:r>
          </a:p>
          <a:p>
            <a:r>
              <a:rPr lang="en-US" dirty="0"/>
              <a:t>Adding  visiting specialists or non-RHC services</a:t>
            </a:r>
          </a:p>
          <a:p>
            <a:r>
              <a:rPr lang="en-US" dirty="0"/>
              <a:t>Use of social media/web site discrepancies</a:t>
            </a:r>
          </a:p>
          <a:p>
            <a:pPr marL="0" indent="0">
              <a:buNone/>
            </a:pPr>
            <a:r>
              <a:rPr lang="en-US" dirty="0"/>
              <a:t>**You can do these things, just make sure you do them correctly.</a:t>
            </a:r>
          </a:p>
        </p:txBody>
      </p:sp>
    </p:spTree>
    <p:extLst>
      <p:ext uri="{BB962C8B-B14F-4D97-AF65-F5344CB8AC3E}">
        <p14:creationId xmlns:p14="http://schemas.microsoft.com/office/powerpoint/2010/main" val="3072367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4ABB-5267-4170-BDCA-81DD624FED6C}"/>
              </a:ext>
            </a:extLst>
          </p:cNvPr>
          <p:cNvSpPr>
            <a:spLocks noGrp="1"/>
          </p:cNvSpPr>
          <p:nvPr>
            <p:ph type="title"/>
          </p:nvPr>
        </p:nvSpPr>
        <p:spPr>
          <a:xfrm>
            <a:off x="512534" y="297786"/>
            <a:ext cx="7847694" cy="1098975"/>
          </a:xfrm>
        </p:spPr>
        <p:txBody>
          <a:bodyPr>
            <a:noAutofit/>
          </a:bodyPr>
          <a:lstStyle/>
          <a:p>
            <a:pPr algn="ctr"/>
            <a:r>
              <a:rPr lang="en-US" sz="4500" b="1" dirty="0"/>
              <a:t>What are your biggest compliance challenges?</a:t>
            </a:r>
          </a:p>
        </p:txBody>
      </p:sp>
      <p:sp>
        <p:nvSpPr>
          <p:cNvPr id="3" name="TextBox 2">
            <a:extLst>
              <a:ext uri="{FF2B5EF4-FFF2-40B4-BE49-F238E27FC236}">
                <a16:creationId xmlns:a16="http://schemas.microsoft.com/office/drawing/2014/main" id="{4D204D28-E7D1-4D1B-AE85-443B8B76D86B}"/>
              </a:ext>
            </a:extLst>
          </p:cNvPr>
          <p:cNvSpPr txBox="1"/>
          <p:nvPr/>
        </p:nvSpPr>
        <p:spPr>
          <a:xfrm>
            <a:off x="1030514" y="1600144"/>
            <a:ext cx="7082971" cy="4847528"/>
          </a:xfrm>
          <a:prstGeom prst="rect">
            <a:avLst/>
          </a:prstGeom>
          <a:noFill/>
        </p:spPr>
        <p:txBody>
          <a:bodyPr wrap="square" rtlCol="0">
            <a:spAutoFit/>
          </a:bodyPr>
          <a:lstStyle/>
          <a:p>
            <a:pPr marL="285750" indent="-285750">
              <a:buFont typeface="Arial" panose="020B0604020202020204" pitchFamily="34" charset="0"/>
              <a:buChar char="•"/>
            </a:pPr>
            <a:r>
              <a:rPr lang="en-US" sz="2800" dirty="0"/>
              <a:t>Knowing the RHC regulations</a:t>
            </a:r>
          </a:p>
          <a:p>
            <a:pPr marL="285750" indent="-285750">
              <a:buFont typeface="Arial" panose="020B0604020202020204" pitchFamily="34" charset="0"/>
              <a:buChar char="•"/>
            </a:pPr>
            <a:r>
              <a:rPr lang="en-US" sz="2800" dirty="0"/>
              <a:t>Finding Information and Updates</a:t>
            </a:r>
          </a:p>
          <a:p>
            <a:pPr marL="285750" indent="-285750">
              <a:buFont typeface="Arial" panose="020B0604020202020204" pitchFamily="34" charset="0"/>
              <a:buChar char="•"/>
            </a:pPr>
            <a:r>
              <a:rPr lang="en-US" sz="2800" dirty="0"/>
              <a:t>Culture that is not compliance-driven</a:t>
            </a:r>
          </a:p>
          <a:p>
            <a:pPr marL="285750" indent="-285750">
              <a:buFont typeface="Arial" panose="020B0604020202020204" pitchFamily="34" charset="0"/>
              <a:buChar char="•"/>
            </a:pPr>
            <a:r>
              <a:rPr lang="en-US" sz="2800" dirty="0"/>
              <a:t>Policies and Procedures that aren’t actually being followed</a:t>
            </a:r>
          </a:p>
          <a:p>
            <a:pPr marL="285750" indent="-285750">
              <a:buFont typeface="Arial" panose="020B0604020202020204" pitchFamily="34" charset="0"/>
              <a:buChar char="•"/>
            </a:pPr>
            <a:r>
              <a:rPr lang="en-US" sz="2800" dirty="0"/>
              <a:t>Keeping evidence updated</a:t>
            </a:r>
          </a:p>
          <a:p>
            <a:pPr marL="285750" indent="-285750">
              <a:buFont typeface="Arial" panose="020B0604020202020204" pitchFamily="34" charset="0"/>
              <a:buChar char="•"/>
            </a:pPr>
            <a:r>
              <a:rPr lang="en-US" sz="2800" dirty="0"/>
              <a:t>Knowing what to do when</a:t>
            </a:r>
          </a:p>
          <a:p>
            <a:pPr marL="285750" indent="-285750">
              <a:buFont typeface="Arial" panose="020B0604020202020204" pitchFamily="34" charset="0"/>
              <a:buChar char="•"/>
            </a:pPr>
            <a:r>
              <a:rPr lang="en-US" sz="2800" dirty="0"/>
              <a:t>Provider Buy-in/Pushback</a:t>
            </a:r>
          </a:p>
          <a:p>
            <a:pPr marL="285750" indent="-285750">
              <a:buFont typeface="Arial" panose="020B0604020202020204" pitchFamily="34" charset="0"/>
              <a:buChar char="•"/>
            </a:pPr>
            <a:r>
              <a:rPr lang="en-US" sz="2800" dirty="0"/>
              <a:t>Little fish in a big pond?</a:t>
            </a:r>
          </a:p>
          <a:p>
            <a:pPr marL="285750" indent="-285750">
              <a:buFont typeface="Arial" panose="020B0604020202020204" pitchFamily="34" charset="0"/>
              <a:buChar char="•"/>
            </a:pPr>
            <a:r>
              <a:rPr lang="en-US" sz="2800" dirty="0"/>
              <a:t>Staff turnover or burnout</a:t>
            </a:r>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2370393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A2B6-5D9B-438F-A0DD-0D4E811C005E}"/>
              </a:ext>
            </a:extLst>
          </p:cNvPr>
          <p:cNvSpPr>
            <a:spLocks noGrp="1"/>
          </p:cNvSpPr>
          <p:nvPr>
            <p:ph type="title"/>
          </p:nvPr>
        </p:nvSpPr>
        <p:spPr>
          <a:xfrm>
            <a:off x="759279" y="2177143"/>
            <a:ext cx="7886700" cy="369889"/>
          </a:xfrm>
        </p:spPr>
        <p:txBody>
          <a:bodyPr>
            <a:normAutofit fontScale="90000"/>
          </a:bodyPr>
          <a:lstStyle/>
          <a:p>
            <a:pPr algn="ctr"/>
            <a:r>
              <a:rPr lang="en-US" b="1" dirty="0"/>
              <a:t>Share how you have had a compliance success</a:t>
            </a:r>
            <a:br>
              <a:rPr lang="en-US" b="1" dirty="0"/>
            </a:br>
            <a:br>
              <a:rPr lang="en-US" b="1" dirty="0"/>
            </a:br>
            <a:r>
              <a:rPr lang="en-US" b="1" dirty="0"/>
              <a:t>What has worked? </a:t>
            </a:r>
            <a:br>
              <a:rPr lang="en-US" b="1" dirty="0"/>
            </a:br>
            <a:r>
              <a:rPr lang="en-US" b="1" dirty="0"/>
              <a:t>What hasn’t?</a:t>
            </a:r>
          </a:p>
        </p:txBody>
      </p:sp>
    </p:spTree>
    <p:extLst>
      <p:ext uri="{BB962C8B-B14F-4D97-AF65-F5344CB8AC3E}">
        <p14:creationId xmlns:p14="http://schemas.microsoft.com/office/powerpoint/2010/main" val="906821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lipart&#10;&#10;Description generated with high confidence">
            <a:extLst>
              <a:ext uri="{FF2B5EF4-FFF2-40B4-BE49-F238E27FC236}">
                <a16:creationId xmlns:a16="http://schemas.microsoft.com/office/drawing/2014/main" id="{4F55AC6B-2C5F-4C8B-85C6-39949CEBB07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71700" y="4457700"/>
            <a:ext cx="4454583" cy="1455767"/>
          </a:xfrm>
          <a:prstGeom prst="rect">
            <a:avLst/>
          </a:prstGeom>
        </p:spPr>
      </p:pic>
      <p:sp>
        <p:nvSpPr>
          <p:cNvPr id="4" name="TextBox 3">
            <a:extLst>
              <a:ext uri="{FF2B5EF4-FFF2-40B4-BE49-F238E27FC236}">
                <a16:creationId xmlns:a16="http://schemas.microsoft.com/office/drawing/2014/main" id="{186735E7-EEBC-4E24-AAC4-09296F0A5F4F}"/>
              </a:ext>
            </a:extLst>
          </p:cNvPr>
          <p:cNvSpPr txBox="1"/>
          <p:nvPr/>
        </p:nvSpPr>
        <p:spPr>
          <a:xfrm>
            <a:off x="1885950" y="1731620"/>
            <a:ext cx="5486400" cy="2400657"/>
          </a:xfrm>
          <a:prstGeom prst="rect">
            <a:avLst/>
          </a:prstGeom>
          <a:noFill/>
        </p:spPr>
        <p:txBody>
          <a:bodyPr wrap="square" rtlCol="0">
            <a:spAutoFit/>
          </a:bodyPr>
          <a:lstStyle/>
          <a:p>
            <a:r>
              <a:rPr lang="en-US" sz="3000" dirty="0"/>
              <a:t>Patty Harper</a:t>
            </a:r>
          </a:p>
          <a:p>
            <a:r>
              <a:rPr lang="en-US" sz="3000" dirty="0"/>
              <a:t>InQuiseek Consulting</a:t>
            </a:r>
          </a:p>
          <a:p>
            <a:r>
              <a:rPr lang="en-US" sz="3000" dirty="0"/>
              <a:t>318.243.2687</a:t>
            </a:r>
          </a:p>
          <a:p>
            <a:r>
              <a:rPr lang="en-US" sz="3000" dirty="0">
                <a:hlinkClick r:id="rId3"/>
              </a:rPr>
              <a:t>pharper@inquiseek.com</a:t>
            </a:r>
            <a:endParaRPr lang="en-US" sz="3000" dirty="0"/>
          </a:p>
          <a:p>
            <a:r>
              <a:rPr lang="en-US" sz="3000" dirty="0"/>
              <a:t>www.inquiseek.com</a:t>
            </a:r>
          </a:p>
        </p:txBody>
      </p:sp>
      <p:sp>
        <p:nvSpPr>
          <p:cNvPr id="5" name="TextBox 4">
            <a:extLst>
              <a:ext uri="{FF2B5EF4-FFF2-40B4-BE49-F238E27FC236}">
                <a16:creationId xmlns:a16="http://schemas.microsoft.com/office/drawing/2014/main" id="{A2009761-6F93-4C6A-9357-9318CDE880CB}"/>
              </a:ext>
            </a:extLst>
          </p:cNvPr>
          <p:cNvSpPr txBox="1"/>
          <p:nvPr/>
        </p:nvSpPr>
        <p:spPr>
          <a:xfrm>
            <a:off x="657225" y="944532"/>
            <a:ext cx="7943850" cy="523220"/>
          </a:xfrm>
          <a:prstGeom prst="rect">
            <a:avLst/>
          </a:prstGeom>
          <a:noFill/>
        </p:spPr>
        <p:txBody>
          <a:bodyPr wrap="square" rtlCol="0">
            <a:spAutoFit/>
          </a:bodyPr>
          <a:lstStyle/>
          <a:p>
            <a:r>
              <a:rPr lang="en-US" sz="2800" dirty="0"/>
              <a:t>Follow-up questions or comments can be directed to: </a:t>
            </a:r>
          </a:p>
        </p:txBody>
      </p:sp>
    </p:spTree>
    <p:extLst>
      <p:ext uri="{BB962C8B-B14F-4D97-AF65-F5344CB8AC3E}">
        <p14:creationId xmlns:p14="http://schemas.microsoft.com/office/powerpoint/2010/main" val="2534560862"/>
      </p:ext>
    </p:extLst>
  </p:cSld>
  <p:clrMapOvr>
    <a:masterClrMapping/>
  </p:clrMapOvr>
</p:sld>
</file>

<file path=ppt/theme/theme1.xml><?xml version="1.0" encoding="utf-8"?>
<a:theme xmlns:a="http://schemas.openxmlformats.org/drawingml/2006/main" name="1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1563</TotalTime>
  <Words>1872</Words>
  <Application>Microsoft Office PowerPoint</Application>
  <PresentationFormat>On-screen Show (4:3)</PresentationFormat>
  <Paragraphs>374</Paragraphs>
  <Slides>43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Arial Black</vt:lpstr>
      <vt:lpstr>Calibri</vt:lpstr>
      <vt:lpstr>Calibri Bold</vt:lpstr>
      <vt:lpstr>Calibri Light</vt:lpstr>
      <vt:lpstr>Cambria</vt:lpstr>
      <vt:lpstr>Josefin Sans</vt:lpstr>
      <vt:lpstr>Wingdings</vt:lpstr>
      <vt:lpstr>Wingdings 2</vt:lpstr>
      <vt:lpstr>1_Office Theme</vt:lpstr>
      <vt:lpstr>RHC Compliance Update Mississippi Rural Health Association May 3, 2019</vt:lpstr>
      <vt:lpstr>So, what are we going to talk about?</vt:lpstr>
      <vt:lpstr>Mississippi RHC Trivia</vt:lpstr>
      <vt:lpstr>RHCs in Mississippi</vt:lpstr>
      <vt:lpstr>PowerPoint Presentation</vt:lpstr>
      <vt:lpstr>PowerPoint Presentation</vt:lpstr>
      <vt:lpstr>PowerPoint Presentation</vt:lpstr>
      <vt:lpstr>**Data Source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EPP Requirements</vt:lpstr>
      <vt:lpstr>PowerPoint Presentation</vt:lpstr>
      <vt:lpstr>PowerPoint Presentation</vt:lpstr>
      <vt:lpstr>PowerPoint Presentation</vt:lpstr>
      <vt:lpstr>PowerPoint Presentation</vt:lpstr>
      <vt:lpstr>PowerPoint Presentation</vt:lpstr>
      <vt:lpstr>PowerPoint Presentation</vt:lpstr>
      <vt:lpstr>What are your biggest compliance challenges?</vt:lpstr>
      <vt:lpstr>Share how you have had a compliance success  What has worked?  What hasn’t?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Patty Harper</dc:creator>
  <cp:lastModifiedBy>Patty Harper</cp:lastModifiedBy>
  <cp:revision>84</cp:revision>
  <cp:lastPrinted>2019-04-06T16:25:28Z</cp:lastPrinted>
  <dcterms:created xsi:type="dcterms:W3CDTF">2019-04-06T15:39:18Z</dcterms:created>
  <dcterms:modified xsi:type="dcterms:W3CDTF">2019-05-02T02:14:57Z</dcterms:modified>
</cp:coreProperties>
</file>