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61" r:id="rId1"/>
  </p:sldMasterIdLst>
  <p:notesMasterIdLst>
    <p:notesMasterId r:id="rId47"/>
  </p:notesMasterIdLst>
  <p:sldIdLst>
    <p:sldId id="256" r:id="rId2"/>
    <p:sldId id="269" r:id="rId3"/>
    <p:sldId id="257" r:id="rId4"/>
    <p:sldId id="263" r:id="rId5"/>
    <p:sldId id="315" r:id="rId6"/>
    <p:sldId id="266" r:id="rId7"/>
    <p:sldId id="270" r:id="rId8"/>
    <p:sldId id="267" r:id="rId9"/>
    <p:sldId id="260" r:id="rId10"/>
    <p:sldId id="271" r:id="rId11"/>
    <p:sldId id="268" r:id="rId12"/>
    <p:sldId id="274" r:id="rId13"/>
    <p:sldId id="265" r:id="rId14"/>
    <p:sldId id="273" r:id="rId15"/>
    <p:sldId id="277" r:id="rId16"/>
    <p:sldId id="280" r:id="rId17"/>
    <p:sldId id="276" r:id="rId18"/>
    <p:sldId id="313" r:id="rId19"/>
    <p:sldId id="288" r:id="rId20"/>
    <p:sldId id="289" r:id="rId21"/>
    <p:sldId id="290" r:id="rId22"/>
    <p:sldId id="292" r:id="rId23"/>
    <p:sldId id="291" r:id="rId24"/>
    <p:sldId id="293" r:id="rId25"/>
    <p:sldId id="295" r:id="rId26"/>
    <p:sldId id="296" r:id="rId27"/>
    <p:sldId id="297" r:id="rId28"/>
    <p:sldId id="298" r:id="rId29"/>
    <p:sldId id="279" r:id="rId30"/>
    <p:sldId id="305" r:id="rId31"/>
    <p:sldId id="301" r:id="rId32"/>
    <p:sldId id="281" r:id="rId33"/>
    <p:sldId id="299" r:id="rId34"/>
    <p:sldId id="300" r:id="rId35"/>
    <p:sldId id="309" r:id="rId36"/>
    <p:sldId id="310" r:id="rId37"/>
    <p:sldId id="303" r:id="rId38"/>
    <p:sldId id="304" r:id="rId39"/>
    <p:sldId id="282" r:id="rId40"/>
    <p:sldId id="312" r:id="rId41"/>
    <p:sldId id="314" r:id="rId42"/>
    <p:sldId id="283" r:id="rId43"/>
    <p:sldId id="258" r:id="rId44"/>
    <p:sldId id="320" r:id="rId45"/>
    <p:sldId id="308" r:id="rId46"/>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0" autoAdjust="0"/>
    <p:restoredTop sz="94660"/>
  </p:normalViewPr>
  <p:slideViewPr>
    <p:cSldViewPr snapToGrid="0">
      <p:cViewPr>
        <p:scale>
          <a:sx n="50" d="100"/>
          <a:sy n="50" d="100"/>
        </p:scale>
        <p:origin x="1932" y="456"/>
      </p:cViewPr>
      <p:guideLst/>
    </p:cSldViewPr>
  </p:slideViewPr>
  <p:notesTextViewPr>
    <p:cViewPr>
      <p:scale>
        <a:sx n="1" d="1"/>
        <a:sy n="1" d="1"/>
      </p:scale>
      <p:origin x="0" y="0"/>
    </p:cViewPr>
  </p:notesTextViewPr>
  <p:sorterViewPr>
    <p:cViewPr>
      <p:scale>
        <a:sx n="100" d="100"/>
        <a:sy n="100" d="100"/>
      </p:scale>
      <p:origin x="0" y="-15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0DED921-3522-4752-8A2E-0E54E2EEEEDF}" type="datetimeFigureOut">
              <a:rPr lang="en-US" smtClean="0"/>
              <a:t>5/2/2019</a:t>
            </a:fld>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557939A-B49A-47CC-9D91-1FCD03DC8C26}" type="slidenum">
              <a:rPr lang="en-US" smtClean="0"/>
              <a:t>‹#›</a:t>
            </a:fld>
            <a:endParaRPr lang="en-US" dirty="0"/>
          </a:p>
        </p:txBody>
      </p:sp>
    </p:spTree>
    <p:extLst>
      <p:ext uri="{BB962C8B-B14F-4D97-AF65-F5344CB8AC3E}">
        <p14:creationId xmlns:p14="http://schemas.microsoft.com/office/powerpoint/2010/main" val="303742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a:t>7/7/2015</a:t>
            </a:r>
          </a:p>
        </p:txBody>
      </p:sp>
      <p:sp>
        <p:nvSpPr>
          <p:cNvPr id="5" name="Footer Placeholder 4"/>
          <p:cNvSpPr>
            <a:spLocks noGrp="1"/>
          </p:cNvSpPr>
          <p:nvPr>
            <p:ph type="ftr" sz="quarter" idx="11"/>
          </p:nvPr>
        </p:nvSpPr>
        <p:spPr/>
        <p:txBody>
          <a:bodyPr/>
          <a:lstStyle/>
          <a:p>
            <a:r>
              <a:rPr lang="en-US" dirty="0"/>
              <a:t>Slides may not be reproduced without permission. </a:t>
            </a:r>
          </a:p>
        </p:txBody>
      </p:sp>
      <p:sp>
        <p:nvSpPr>
          <p:cNvPr id="6" name="Slide Number Placeholder 5"/>
          <p:cNvSpPr>
            <a:spLocks noGrp="1"/>
          </p:cNvSpPr>
          <p:nvPr>
            <p:ph type="sldNum" sz="quarter" idx="12"/>
          </p:nvPr>
        </p:nvSpPr>
        <p:spPr/>
        <p:txBody>
          <a:bodyPr/>
          <a:lstStyle/>
          <a:p>
            <a:fld id="{B21B82D2-6B32-420C-803B-9A278B0EF897}" type="slidenum">
              <a:rPr lang="en-US" smtClean="0"/>
              <a:t>45</a:t>
            </a:fld>
            <a:endParaRPr lang="en-US" dirty="0"/>
          </a:p>
        </p:txBody>
      </p:sp>
    </p:spTree>
    <p:extLst>
      <p:ext uri="{BB962C8B-B14F-4D97-AF65-F5344CB8AC3E}">
        <p14:creationId xmlns:p14="http://schemas.microsoft.com/office/powerpoint/2010/main" val="280877817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86C6CB-487F-4930-89A7-061F4D3561DB}" type="datetime1">
              <a:rPr lang="en-US" smtClean="0"/>
              <a:t>5/2/2019</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6689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A53C61-32DE-4E83-8790-DB28AF2565D5}" type="datetime1">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1500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7CD0C4D-CE22-43C0-9C37-54BCB7E86C30}" type="datetime1">
              <a:rPr lang="en-US" smtClean="0"/>
              <a:t>5/2/2019</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2902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4AEC1-1684-42A7-A8CB-14C8DD7092A1}" type="datetime1">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1584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DF300A-98D8-4E1E-8EED-6DF21F3C09C9}" type="datetime1">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5807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E93B7DC1-6EB8-495D-AC21-D10511F18948}" type="datetime1">
              <a:rPr lang="en-US" smtClean="0"/>
              <a:t>5/2/2019</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621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6BA58F-EDA5-4CC4-931B-2BF31CE66670}" type="datetime1">
              <a:rPr lang="en-US" smtClean="0"/>
              <a:t>5/2/2019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9694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D5E62706-841E-4973-9DF5-F2198259045E}" type="datetime1">
              <a:rPr lang="en-US" smtClean="0"/>
              <a:t>5/2/2019</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22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7B930D8E-620D-4ABE-845E-5CFE634B918F}" type="datetime1">
              <a:rPr lang="en-US" smtClean="0"/>
              <a:t>5/2/2019</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9646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1FC2D5-79B6-4960-B583-381FC7FF547B}" type="datetime1">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9784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134C32-6316-426C-834E-8548EA424F74}" type="datetime1">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53476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599" y="363941"/>
            <a:ext cx="7933900"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34866AD-FF37-4836-B065-C5FD9CEED8C8}" type="datetime1">
              <a:rPr lang="en-US" smtClean="0"/>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287180" y="6356350"/>
            <a:ext cx="512638" cy="365125"/>
          </a:xfrm>
        </p:spPr>
        <p:txBody>
          <a:bodyPr/>
          <a:lstStyle>
            <a:lvl1pPr>
              <a:defRPr sz="1100">
                <a:solidFill>
                  <a:schemeClr val="tx1"/>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0548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D99E589C-0755-4A12-BBB2-EC606046769B}" type="datetime1">
              <a:rPr lang="en-US" smtClean="0"/>
              <a:t>5/2/2019</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09188361"/>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ms.gov/Regulations-and-Guidance/Guidance/Manuals/downloads/bp102c13.pdf" TargetMode="External"/><Relationship Id="rId2" Type="http://schemas.openxmlformats.org/officeDocument/2006/relationships/hyperlink" Target="https://www.gpo.gov/fdsys/pkg/CFR-2011-title42-vol5/pdf/CFR-2011-title42-vol5-part491.pdf" TargetMode="External"/><Relationship Id="rId1" Type="http://schemas.openxmlformats.org/officeDocument/2006/relationships/slideLayout" Target="../slideLayouts/slideLayout12.xml"/><Relationship Id="rId5" Type="http://schemas.openxmlformats.org/officeDocument/2006/relationships/hyperlink" Target="https://www.cms.gov/Regulations-and-Guidance/Guidance/Manuals/downloads/som107ap_g_rhc.pdf" TargetMode="External"/><Relationship Id="rId4" Type="http://schemas.openxmlformats.org/officeDocument/2006/relationships/hyperlink" Target="https://www.cms.gov/Regulations-and-Guidance/Guidance/Manuals/downloads/clm104c09.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cms.gov/Medicare/Medicare-Fee-for-Service-Payment/FQHCPPS/Downloads/RHC-Qualifying-Visit-List.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cms.gov/Outreach-and-Education/Medicare-Learning-Network-MLN/MLNMattersArticles/Downloads/MM9269.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cms.gov/Medicare/Medicare-Fee-for-Service-Payment/FQHCPPS/Downloads/RHC-Preventive-Services.pdf"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www.cms.gov/Outreach-and-Education/Medicare-Learning-Network-MLN/MLNProducts/downloads/MPS_QRI_IPPE001a.pdf"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www.cms.gov/Outreach-and-Education/Medicare-Learning-Network-MLN/MLNProducts/downloads/AWV_chart_ICN905706.pdf"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0175.pdf" TargetMode="External"/><Relationship Id="rId2" Type="http://schemas.openxmlformats.org/officeDocument/2006/relationships/hyperlink" Target="https://www.cms.gov/Medicare/Medicare-Fee-for-Service-Payment/FQHCPPS/Downloads/FQHC-RHC-FAQs.pdf"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s://www.cms.gov/Medicare/Medicare-Fee-for-Service-Payment/FQHCPPS/Downloads/RHC-Sample-Billing.pdf"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hyperlink" Target="mailto:pharper@inquiseek.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070D-B7D3-4F1B-BEDF-BE5F89B2D9C8}"/>
              </a:ext>
            </a:extLst>
          </p:cNvPr>
          <p:cNvSpPr>
            <a:spLocks noGrp="1"/>
          </p:cNvSpPr>
          <p:nvPr>
            <p:ph type="ctrTitle"/>
          </p:nvPr>
        </p:nvSpPr>
        <p:spPr/>
        <p:txBody>
          <a:bodyPr anchor="ctr"/>
          <a:lstStyle/>
          <a:p>
            <a:pPr algn="ctr"/>
            <a:r>
              <a:rPr lang="en-US" b="1" dirty="0">
                <a:solidFill>
                  <a:schemeClr val="tx1"/>
                </a:solidFill>
              </a:rPr>
              <a:t> RHC update &amp; Medicare Billing</a:t>
            </a:r>
          </a:p>
        </p:txBody>
      </p:sp>
      <p:sp>
        <p:nvSpPr>
          <p:cNvPr id="3" name="Subtitle 2">
            <a:extLst>
              <a:ext uri="{FF2B5EF4-FFF2-40B4-BE49-F238E27FC236}">
                <a16:creationId xmlns:a16="http://schemas.microsoft.com/office/drawing/2014/main" id="{2237C3C1-8D6D-48BB-84CE-31C23D3106C8}"/>
              </a:ext>
            </a:extLst>
          </p:cNvPr>
          <p:cNvSpPr>
            <a:spLocks noGrp="1"/>
          </p:cNvSpPr>
          <p:nvPr>
            <p:ph type="subTitle" idx="1"/>
          </p:nvPr>
        </p:nvSpPr>
        <p:spPr>
          <a:xfrm>
            <a:off x="802385" y="4389119"/>
            <a:ext cx="6625357" cy="1734589"/>
          </a:xfrm>
        </p:spPr>
        <p:txBody>
          <a:bodyPr>
            <a:normAutofit/>
          </a:bodyPr>
          <a:lstStyle/>
          <a:p>
            <a:endParaRPr lang="en-US" b="1" dirty="0">
              <a:solidFill>
                <a:schemeClr val="tx1"/>
              </a:solidFill>
            </a:endParaRPr>
          </a:p>
          <a:p>
            <a:r>
              <a:rPr lang="en-US" b="1" dirty="0"/>
              <a:t>Mississippi</a:t>
            </a:r>
            <a:r>
              <a:rPr lang="en-US" b="1" dirty="0">
                <a:solidFill>
                  <a:schemeClr val="tx1"/>
                </a:solidFill>
              </a:rPr>
              <a:t> Rural Health Association Annual Conference</a:t>
            </a:r>
          </a:p>
          <a:p>
            <a:r>
              <a:rPr lang="en-US" b="1" dirty="0"/>
              <a:t>May 3, 2019</a:t>
            </a:r>
            <a:endParaRPr lang="en-US" b="1" dirty="0">
              <a:solidFill>
                <a:schemeClr val="tx1"/>
              </a:solidFill>
            </a:endParaRPr>
          </a:p>
          <a:p>
            <a:r>
              <a:rPr lang="en-US" b="1" dirty="0"/>
              <a:t>Patty Harper, Presenter</a:t>
            </a:r>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
        <p:nvSpPr>
          <p:cNvPr id="6" name="Slide Number Placeholder 5">
            <a:extLst>
              <a:ext uri="{FF2B5EF4-FFF2-40B4-BE49-F238E27FC236}">
                <a16:creationId xmlns:a16="http://schemas.microsoft.com/office/drawing/2014/main" id="{45117CE2-F55A-4973-A21A-DE75435E52C6}"/>
              </a:ext>
            </a:extLst>
          </p:cNvPr>
          <p:cNvSpPr>
            <a:spLocks noGrp="1"/>
          </p:cNvSpPr>
          <p:nvPr>
            <p:ph type="sldNum" sz="quarter" idx="12"/>
          </p:nvPr>
        </p:nvSpPr>
        <p:spPr/>
        <p:txBody>
          <a:bodyPr/>
          <a:lstStyle/>
          <a:p>
            <a:fld id="{4FAB73BC-B049-4115-A692-8D63A059BFB8}" type="slidenum">
              <a:rPr lang="en-US" smtClean="0"/>
              <a:pPr/>
              <a:t>1</a:t>
            </a:fld>
            <a:endParaRPr lang="en-US" dirty="0"/>
          </a:p>
        </p:txBody>
      </p:sp>
      <p:pic>
        <p:nvPicPr>
          <p:cNvPr id="5" name="Picture 4" descr="A picture containing clipart&#10;&#10;Description generated with high confidence">
            <a:extLst>
              <a:ext uri="{FF2B5EF4-FFF2-40B4-BE49-F238E27FC236}">
                <a16:creationId xmlns:a16="http://schemas.microsoft.com/office/drawing/2014/main" id="{F11DCAAD-B81A-4AD9-BEC7-89D7A4DEAAB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176998" y="540327"/>
            <a:ext cx="2134564" cy="697580"/>
          </a:xfrm>
          <a:prstGeom prst="rect">
            <a:avLst/>
          </a:prstGeom>
        </p:spPr>
      </p:pic>
    </p:spTree>
    <p:extLst>
      <p:ext uri="{BB962C8B-B14F-4D97-AF65-F5344CB8AC3E}">
        <p14:creationId xmlns:p14="http://schemas.microsoft.com/office/powerpoint/2010/main" val="3453860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27EBEB-86A4-4D09-BDC0-7DBD893C3E8C}"/>
              </a:ext>
            </a:extLst>
          </p:cNvPr>
          <p:cNvSpPr>
            <a:spLocks noGrp="1"/>
          </p:cNvSpPr>
          <p:nvPr>
            <p:ph type="title"/>
          </p:nvPr>
        </p:nvSpPr>
        <p:spPr>
          <a:xfrm>
            <a:off x="3081043" y="2586922"/>
            <a:ext cx="5486400" cy="3255264"/>
          </a:xfrm>
        </p:spPr>
        <p:txBody>
          <a:bodyPr anchor="t"/>
          <a:lstStyle/>
          <a:p>
            <a:pPr algn="ctr"/>
            <a:r>
              <a:rPr lang="en-US" dirty="0"/>
              <a:t>RHC Basics </a:t>
            </a:r>
          </a:p>
        </p:txBody>
      </p:sp>
      <p:sp>
        <p:nvSpPr>
          <p:cNvPr id="6" name="Slide Number Placeholder 5">
            <a:extLst>
              <a:ext uri="{FF2B5EF4-FFF2-40B4-BE49-F238E27FC236}">
                <a16:creationId xmlns:a16="http://schemas.microsoft.com/office/drawing/2014/main" id="{02C156B0-09CF-4225-9386-01C0990F4753}"/>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33314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A687-1DD8-460B-85AB-E521D7935006}"/>
              </a:ext>
            </a:extLst>
          </p:cNvPr>
          <p:cNvSpPr>
            <a:spLocks noGrp="1"/>
          </p:cNvSpPr>
          <p:nvPr>
            <p:ph type="title"/>
          </p:nvPr>
        </p:nvSpPr>
        <p:spPr>
          <a:xfrm>
            <a:off x="231252" y="1123838"/>
            <a:ext cx="2323261" cy="4601183"/>
          </a:xfrm>
        </p:spPr>
        <p:txBody>
          <a:bodyPr anchor="t">
            <a:normAutofit/>
          </a:bodyPr>
          <a:lstStyle/>
          <a:p>
            <a:pPr algn="ctr"/>
            <a:r>
              <a:rPr lang="en-US" sz="3400" b="1" dirty="0">
                <a:solidFill>
                  <a:schemeClr val="tx1"/>
                </a:solidFill>
              </a:rPr>
              <a:t>It’s All About the Encounter</a:t>
            </a:r>
            <a:br>
              <a:rPr lang="en-US" sz="3400" b="1" dirty="0">
                <a:solidFill>
                  <a:schemeClr val="tx1"/>
                </a:solidFill>
              </a:rPr>
            </a:br>
            <a:r>
              <a:rPr lang="en-US" sz="3400" b="1" dirty="0">
                <a:solidFill>
                  <a:schemeClr val="tx1"/>
                </a:solidFill>
              </a:rPr>
              <a:t>!</a:t>
            </a:r>
          </a:p>
        </p:txBody>
      </p:sp>
      <p:sp>
        <p:nvSpPr>
          <p:cNvPr id="3" name="Content Placeholder 2">
            <a:extLst>
              <a:ext uri="{FF2B5EF4-FFF2-40B4-BE49-F238E27FC236}">
                <a16:creationId xmlns:a16="http://schemas.microsoft.com/office/drawing/2014/main" id="{C99383A4-CA13-40BF-9665-7078BB71E852}"/>
              </a:ext>
            </a:extLst>
          </p:cNvPr>
          <p:cNvSpPr>
            <a:spLocks noGrp="1"/>
          </p:cNvSpPr>
          <p:nvPr>
            <p:ph idx="1"/>
          </p:nvPr>
        </p:nvSpPr>
        <p:spPr>
          <a:xfrm>
            <a:off x="2672863" y="368438"/>
            <a:ext cx="6050514" cy="6075905"/>
          </a:xfrm>
        </p:spPr>
        <p:txBody>
          <a:bodyPr anchor="t">
            <a:normAutofit lnSpcReduction="10000"/>
          </a:bodyPr>
          <a:lstStyle/>
          <a:p>
            <a:pPr marL="0" indent="0">
              <a:buNone/>
            </a:pPr>
            <a:r>
              <a:rPr lang="en-US" sz="2400" dirty="0"/>
              <a:t>RHC visits (encounters) are medically necessary face-to-face medical or mental health visits or qualified preventive visits between the patient and a physician, NP, PA, CNM, CP, or CSW during which a qualified RHC service is furnished. </a:t>
            </a:r>
          </a:p>
          <a:p>
            <a:pPr marL="0" indent="0">
              <a:buNone/>
            </a:pPr>
            <a:r>
              <a:rPr lang="en-US" sz="2400" dirty="0"/>
              <a:t>Qualified preventive and screening services may also be standalone RHC visits as well as Transitional Care Management.  Care Coordination and Virtual Communication Services are the exceptions to the face-to-face requirement.</a:t>
            </a:r>
          </a:p>
          <a:p>
            <a:pPr marL="0" indent="0">
              <a:buNone/>
            </a:pPr>
            <a:endParaRPr lang="en-US" sz="1800" dirty="0"/>
          </a:p>
          <a:p>
            <a:pPr marL="0" indent="0">
              <a:buNone/>
            </a:pPr>
            <a:r>
              <a:rPr lang="en-US" sz="1400" u="sng" dirty="0">
                <a:latin typeface="Arial" panose="020B0604020202020204" pitchFamily="34" charset="0"/>
                <a:cs typeface="Arial" panose="020B0604020202020204" pitchFamily="34" charset="0"/>
              </a:rPr>
              <a:t>Citations</a:t>
            </a:r>
            <a:r>
              <a:rPr lang="en-US" sz="1400" dirty="0">
                <a:latin typeface="Arial" panose="020B0604020202020204" pitchFamily="34" charset="0"/>
                <a:cs typeface="Arial" panose="020B0604020202020204" pitchFamily="34" charset="0"/>
              </a:rPr>
              <a:t>:       </a:t>
            </a:r>
          </a:p>
          <a:p>
            <a:pPr marL="0" indent="0">
              <a:buNone/>
            </a:pPr>
            <a:r>
              <a:rPr lang="en-US" sz="1400" dirty="0">
                <a:latin typeface="Arial" panose="020B0604020202020204" pitchFamily="34" charset="0"/>
                <a:cs typeface="Arial" panose="020B0604020202020204" pitchFamily="34" charset="0"/>
              </a:rPr>
              <a:t>IOM, Medicare Policy Benefit Manual, Chapter 13, Section 40</a:t>
            </a:r>
          </a:p>
          <a:p>
            <a:pPr marL="0" indent="0">
              <a:buNone/>
            </a:pPr>
            <a:r>
              <a:rPr lang="en-US" sz="1400" dirty="0">
                <a:latin typeface="Arial" panose="020B0604020202020204" pitchFamily="34" charset="0"/>
                <a:cs typeface="Arial" panose="020B0604020202020204" pitchFamily="34" charset="0"/>
              </a:rPr>
              <a:t>https://www.cms.gov/Regulations-and-Guidance/Guidance/Manuals/downloads/bp102c13.pdf</a:t>
            </a:r>
          </a:p>
          <a:p>
            <a:pPr marL="0" indent="0">
              <a:buNone/>
            </a:pPr>
            <a:r>
              <a:rPr lang="en-US" sz="1400" dirty="0">
                <a:latin typeface="Arial" panose="020B0604020202020204" pitchFamily="34" charset="0"/>
                <a:cs typeface="Arial" panose="020B0604020202020204" pitchFamily="34" charset="0"/>
              </a:rPr>
              <a:t>https://www.cms.gov/Outreach-and-Education/Medicare-Learning-Network-MLN/MLNProducts/downloads/RuralHlthClinfctsht.pdf</a:t>
            </a:r>
          </a:p>
        </p:txBody>
      </p:sp>
      <p:sp>
        <p:nvSpPr>
          <p:cNvPr id="4" name="Slide Number Placeholder 3">
            <a:extLst>
              <a:ext uri="{FF2B5EF4-FFF2-40B4-BE49-F238E27FC236}">
                <a16:creationId xmlns:a16="http://schemas.microsoft.com/office/drawing/2014/main" id="{B7FC54F7-C7A1-4110-A3A2-E373B17E8ADE}"/>
              </a:ext>
            </a:extLst>
          </p:cNvPr>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392939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095820" y="6398533"/>
            <a:ext cx="512638" cy="365125"/>
          </a:xfrm>
        </p:spPr>
        <p:txBody>
          <a:bodyPr/>
          <a:lstStyle/>
          <a:p>
            <a:fld id="{9FEF33D9-E2AC-418C-BA43-24587735880E}" type="slidenum">
              <a:rPr lang="en-US" smtClean="0"/>
              <a:t>4</a:t>
            </a:fld>
            <a:endParaRPr lang="en-US" dirty="0"/>
          </a:p>
        </p:txBody>
      </p:sp>
      <p:sp>
        <p:nvSpPr>
          <p:cNvPr id="8" name="Rectangle 7"/>
          <p:cNvSpPr/>
          <p:nvPr/>
        </p:nvSpPr>
        <p:spPr>
          <a:xfrm>
            <a:off x="457200" y="886732"/>
            <a:ext cx="2130552" cy="171878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a:solidFill>
                  <a:schemeClr val="bg1">
                    <a:lumMod val="50000"/>
                  </a:schemeClr>
                </a:solidFill>
              </a:rPr>
              <a:t>FACE-TO-FACE, ONE ON ONE</a:t>
            </a:r>
          </a:p>
          <a:p>
            <a:pPr algn="ctr"/>
            <a:r>
              <a:rPr lang="en-US" sz="1900" b="1" dirty="0">
                <a:solidFill>
                  <a:schemeClr val="bg1">
                    <a:lumMod val="50000"/>
                  </a:schemeClr>
                </a:solidFill>
              </a:rPr>
              <a:t>(PHYSICIAN, NP, PA or LCSW</a:t>
            </a:r>
            <a:r>
              <a:rPr lang="en-US" sz="1900" b="1" dirty="0">
                <a:solidFill>
                  <a:schemeClr val="bg1">
                    <a:lumMod val="50000"/>
                  </a:schemeClr>
                </a:solidFill>
                <a:sym typeface="Wingdings" panose="05000000000000000000" pitchFamily="2" charset="2"/>
              </a:rPr>
              <a:t></a:t>
            </a:r>
            <a:r>
              <a:rPr lang="en-US" sz="1900" b="1" dirty="0">
                <a:solidFill>
                  <a:schemeClr val="bg1">
                    <a:lumMod val="50000"/>
                  </a:schemeClr>
                </a:solidFill>
              </a:rPr>
              <a:t>)</a:t>
            </a:r>
          </a:p>
        </p:txBody>
      </p:sp>
      <p:sp>
        <p:nvSpPr>
          <p:cNvPr id="9" name="Plus 8"/>
          <p:cNvSpPr/>
          <p:nvPr/>
        </p:nvSpPr>
        <p:spPr>
          <a:xfrm>
            <a:off x="2743200" y="1443037"/>
            <a:ext cx="609600" cy="609600"/>
          </a:xfrm>
          <a:prstGeom prst="mathPlus">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505200" y="886732"/>
            <a:ext cx="2133600" cy="172221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rPr>
              <a:t>MEDICALLY NECESSARY</a:t>
            </a:r>
          </a:p>
        </p:txBody>
      </p:sp>
      <p:sp>
        <p:nvSpPr>
          <p:cNvPr id="11" name="Plus 10"/>
          <p:cNvSpPr/>
          <p:nvPr/>
        </p:nvSpPr>
        <p:spPr>
          <a:xfrm>
            <a:off x="5793014" y="1432604"/>
            <a:ext cx="609600" cy="609600"/>
          </a:xfrm>
          <a:prstGeom prst="mathPlus">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6477906" y="924831"/>
            <a:ext cx="2130552" cy="17190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rPr>
              <a:t>LEVEL 2 OR HIGHER </a:t>
            </a:r>
          </a:p>
          <a:p>
            <a:pPr algn="ctr"/>
            <a:r>
              <a:rPr lang="en-US" sz="2400" b="1" dirty="0">
                <a:solidFill>
                  <a:schemeClr val="bg1">
                    <a:lumMod val="50000"/>
                  </a:schemeClr>
                </a:solidFill>
              </a:rPr>
              <a:t>Requires a Provider*</a:t>
            </a:r>
          </a:p>
        </p:txBody>
      </p:sp>
      <p:sp>
        <p:nvSpPr>
          <p:cNvPr id="13" name="Equal 12"/>
          <p:cNvSpPr/>
          <p:nvPr/>
        </p:nvSpPr>
        <p:spPr>
          <a:xfrm>
            <a:off x="1906814" y="3886200"/>
            <a:ext cx="892629" cy="609600"/>
          </a:xfrm>
          <a:prstGeom prst="mathEqual">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nvSpPr>
        <p:spPr>
          <a:xfrm>
            <a:off x="3429000" y="3505200"/>
            <a:ext cx="3915228" cy="16002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rPr>
              <a:t>RHC ENCOUNTER</a:t>
            </a:r>
          </a:p>
          <a:p>
            <a:pPr algn="ctr"/>
            <a:r>
              <a:rPr lang="en-US" sz="3600" b="1" dirty="0">
                <a:solidFill>
                  <a:schemeClr val="bg1">
                    <a:lumMod val="50000"/>
                  </a:schemeClr>
                </a:solidFill>
              </a:rPr>
              <a:t>(Billable)</a:t>
            </a:r>
          </a:p>
        </p:txBody>
      </p:sp>
      <p:sp>
        <p:nvSpPr>
          <p:cNvPr id="2" name="TextBox 1"/>
          <p:cNvSpPr txBox="1"/>
          <p:nvPr/>
        </p:nvSpPr>
        <p:spPr>
          <a:xfrm>
            <a:off x="898162" y="6001658"/>
            <a:ext cx="7347675" cy="369332"/>
          </a:xfrm>
          <a:prstGeom prst="rect">
            <a:avLst/>
          </a:prstGeom>
          <a:noFill/>
        </p:spPr>
        <p:txBody>
          <a:bodyPr wrap="square" rtlCol="0">
            <a:spAutoFit/>
          </a:bodyPr>
          <a:lstStyle/>
          <a:p>
            <a:r>
              <a:rPr lang="en-US" dirty="0"/>
              <a:t>* Or a procedure on QVL or Preventive Service or TCM or ACP  </a:t>
            </a:r>
          </a:p>
        </p:txBody>
      </p:sp>
    </p:spTree>
    <p:extLst>
      <p:ext uri="{BB962C8B-B14F-4D97-AF65-F5344CB8AC3E}">
        <p14:creationId xmlns:p14="http://schemas.microsoft.com/office/powerpoint/2010/main" val="347419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A687-1DD8-460B-85AB-E521D7935006}"/>
              </a:ext>
            </a:extLst>
          </p:cNvPr>
          <p:cNvSpPr>
            <a:spLocks noGrp="1"/>
          </p:cNvSpPr>
          <p:nvPr>
            <p:ph type="title"/>
          </p:nvPr>
        </p:nvSpPr>
        <p:spPr>
          <a:xfrm>
            <a:off x="231253" y="929875"/>
            <a:ext cx="2276420" cy="4601183"/>
          </a:xfrm>
        </p:spPr>
        <p:txBody>
          <a:bodyPr>
            <a:normAutofit/>
          </a:bodyPr>
          <a:lstStyle/>
          <a:p>
            <a:pPr algn="ctr"/>
            <a:r>
              <a:rPr lang="en-US" sz="3800" b="1" dirty="0">
                <a:solidFill>
                  <a:schemeClr val="tx1"/>
                </a:solidFill>
              </a:rPr>
              <a:t>RHC Core services</a:t>
            </a:r>
          </a:p>
        </p:txBody>
      </p:sp>
      <p:sp>
        <p:nvSpPr>
          <p:cNvPr id="3" name="Content Placeholder 2">
            <a:extLst>
              <a:ext uri="{FF2B5EF4-FFF2-40B4-BE49-F238E27FC236}">
                <a16:creationId xmlns:a16="http://schemas.microsoft.com/office/drawing/2014/main" id="{C99383A4-CA13-40BF-9665-7078BB71E852}"/>
              </a:ext>
            </a:extLst>
          </p:cNvPr>
          <p:cNvSpPr>
            <a:spLocks noGrp="1"/>
          </p:cNvSpPr>
          <p:nvPr>
            <p:ph idx="1"/>
          </p:nvPr>
        </p:nvSpPr>
        <p:spPr>
          <a:xfrm>
            <a:off x="2821341" y="430844"/>
            <a:ext cx="5902035" cy="5969956"/>
          </a:xfrm>
        </p:spPr>
        <p:txBody>
          <a:bodyPr anchor="t"/>
          <a:lstStyle/>
          <a:p>
            <a:pPr>
              <a:buFont typeface="Wingdings" panose="05000000000000000000" pitchFamily="2" charset="2"/>
              <a:buChar char="q"/>
            </a:pPr>
            <a:r>
              <a:rPr lang="en-US" sz="2600" dirty="0"/>
              <a:t>RHC services are professional services including evaluation &amp; management services, procedures typically performed in a medical office, preventive service and RHC encounters taking place in other qualified settings.</a:t>
            </a:r>
          </a:p>
          <a:p>
            <a:pPr>
              <a:buFont typeface="Wingdings" panose="05000000000000000000" pitchFamily="2" charset="2"/>
              <a:buChar char="q"/>
            </a:pPr>
            <a:r>
              <a:rPr lang="en-US" sz="2600" dirty="0"/>
              <a:t>Technical components of diagnostic services, including lab are not RHC core services and are not reimbursed by the all-inclusive rate (AIR).</a:t>
            </a:r>
          </a:p>
          <a:p>
            <a:pPr>
              <a:buFont typeface="Wingdings" panose="05000000000000000000" pitchFamily="2" charset="2"/>
              <a:buChar char="q"/>
            </a:pPr>
            <a:r>
              <a:rPr lang="en-US" sz="2600" dirty="0"/>
              <a:t>Venipuncture is included in the AIR. </a:t>
            </a:r>
          </a:p>
          <a:p>
            <a:pPr>
              <a:buFont typeface="Wingdings" panose="05000000000000000000" pitchFamily="2" charset="2"/>
              <a:buChar char="q"/>
            </a:pPr>
            <a:r>
              <a:rPr lang="en-US" sz="2600" dirty="0"/>
              <a:t>51% Primary Care; See 42 CFR 491.9 and SOM, Appendix G</a:t>
            </a:r>
            <a:r>
              <a:rPr lang="en-US" sz="2500" dirty="0"/>
              <a:t>.</a:t>
            </a:r>
          </a:p>
          <a:p>
            <a:pPr marL="0" indent="0">
              <a:buNone/>
            </a:pPr>
            <a:endParaRPr lang="en-US" sz="1800" dirty="0"/>
          </a:p>
        </p:txBody>
      </p:sp>
      <p:sp>
        <p:nvSpPr>
          <p:cNvPr id="4" name="Slide Number Placeholder 3">
            <a:extLst>
              <a:ext uri="{FF2B5EF4-FFF2-40B4-BE49-F238E27FC236}">
                <a16:creationId xmlns:a16="http://schemas.microsoft.com/office/drawing/2014/main" id="{B7FC54F7-C7A1-4110-A3A2-E373B17E8ADE}"/>
              </a:ext>
            </a:extLst>
          </p:cNvPr>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946586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130" y="2258919"/>
            <a:ext cx="2432722" cy="2022136"/>
          </a:xfrm>
        </p:spPr>
        <p:txBody>
          <a:bodyPr anchor="ctr">
            <a:noAutofit/>
          </a:bodyPr>
          <a:lstStyle/>
          <a:p>
            <a:pPr algn="ctr"/>
            <a:r>
              <a:rPr lang="en-US" sz="4000" dirty="0">
                <a:solidFill>
                  <a:schemeClr val="tx1"/>
                </a:solidFill>
              </a:rPr>
              <a:t>RHC Required Lab Tests</a:t>
            </a:r>
          </a:p>
        </p:txBody>
      </p:sp>
      <p:sp>
        <p:nvSpPr>
          <p:cNvPr id="4" name="Slide Number Placeholder 3"/>
          <p:cNvSpPr>
            <a:spLocks noGrp="1"/>
          </p:cNvSpPr>
          <p:nvPr>
            <p:ph type="sldNum" sz="quarter" idx="12"/>
          </p:nvPr>
        </p:nvSpPr>
        <p:spPr/>
        <p:txBody>
          <a:bodyPr/>
          <a:lstStyle/>
          <a:p>
            <a:fld id="{69E57DC2-970A-4B3E-BB1C-7A09969E49DF}" type="slidenum">
              <a:rPr lang="en-US" smtClean="0"/>
              <a:pPr/>
              <a:t>6</a:t>
            </a:fld>
            <a:endParaRPr lang="en-US" dirty="0"/>
          </a:p>
        </p:txBody>
      </p:sp>
      <p:sp>
        <p:nvSpPr>
          <p:cNvPr id="3" name="TextBox 2"/>
          <p:cNvSpPr txBox="1"/>
          <p:nvPr/>
        </p:nvSpPr>
        <p:spPr>
          <a:xfrm>
            <a:off x="3070030" y="320456"/>
            <a:ext cx="5893376" cy="6217087"/>
          </a:xfrm>
          <a:prstGeom prst="rect">
            <a:avLst/>
          </a:prstGeom>
          <a:noFill/>
        </p:spPr>
        <p:txBody>
          <a:bodyPr wrap="square" rtlCol="0">
            <a:spAutoFit/>
          </a:bodyPr>
          <a:lstStyle/>
          <a:p>
            <a:r>
              <a:rPr lang="en-US" sz="2400" dirty="0">
                <a:cs typeface="Arial" panose="020B0604020202020204" pitchFamily="34" charset="0"/>
              </a:rPr>
              <a:t>The RHC provides basic laboratory services essential to the immediate diagnosis and treatment of the patient, including:</a:t>
            </a:r>
          </a:p>
          <a:p>
            <a:pPr marL="1371600" lvl="1" indent="55563"/>
            <a:endParaRPr lang="en-US" sz="1000" dirty="0">
              <a:cs typeface="Arial" panose="020B0604020202020204" pitchFamily="34" charset="0"/>
            </a:endParaRPr>
          </a:p>
          <a:p>
            <a:pPr lvl="1"/>
            <a:r>
              <a:rPr lang="en-US" sz="2200" dirty="0">
                <a:cs typeface="Arial" panose="020B0604020202020204" pitchFamily="34" charset="0"/>
              </a:rPr>
              <a:t>(i) Chemical examinations of urine</a:t>
            </a:r>
          </a:p>
          <a:p>
            <a:pPr marL="457200" lvl="3"/>
            <a:r>
              <a:rPr lang="en-US" sz="2200" dirty="0">
                <a:cs typeface="Arial" panose="020B0604020202020204" pitchFamily="34" charset="0"/>
              </a:rPr>
              <a:t>	by stick or tablet method or both (including urine ketones);</a:t>
            </a:r>
          </a:p>
          <a:p>
            <a:pPr marL="457200" lvl="3"/>
            <a:endParaRPr lang="en-US" sz="1000" dirty="0">
              <a:cs typeface="Arial" panose="020B0604020202020204" pitchFamily="34" charset="0"/>
            </a:endParaRPr>
          </a:p>
          <a:p>
            <a:pPr marL="457200" lvl="3"/>
            <a:r>
              <a:rPr lang="en-US" sz="2200" dirty="0">
                <a:cs typeface="Arial" panose="020B0604020202020204" pitchFamily="34" charset="0"/>
              </a:rPr>
              <a:t>(ii) Hemoglobin or hematocrit;</a:t>
            </a:r>
          </a:p>
          <a:p>
            <a:pPr marL="457200" lvl="3"/>
            <a:endParaRPr lang="en-US" sz="1000" dirty="0">
              <a:cs typeface="Arial" panose="020B0604020202020204" pitchFamily="34" charset="0"/>
            </a:endParaRPr>
          </a:p>
          <a:p>
            <a:pPr marL="457200" lvl="3"/>
            <a:r>
              <a:rPr lang="en-US" sz="2200" dirty="0">
                <a:cs typeface="Arial" panose="020B0604020202020204" pitchFamily="34" charset="0"/>
              </a:rPr>
              <a:t>(iii) Blood glucose;</a:t>
            </a:r>
          </a:p>
          <a:p>
            <a:pPr marL="457200" lvl="3"/>
            <a:endParaRPr lang="en-US" sz="1000" dirty="0">
              <a:cs typeface="Arial" panose="020B0604020202020204" pitchFamily="34" charset="0"/>
            </a:endParaRPr>
          </a:p>
          <a:p>
            <a:pPr marL="457200" lvl="3"/>
            <a:r>
              <a:rPr lang="en-US" sz="2200" dirty="0">
                <a:cs typeface="Arial" panose="020B0604020202020204" pitchFamily="34" charset="0"/>
              </a:rPr>
              <a:t>(iv) Examination of stool specimens</a:t>
            </a:r>
          </a:p>
          <a:p>
            <a:pPr marL="457200" lvl="3"/>
            <a:r>
              <a:rPr lang="en-US" sz="2200" dirty="0">
                <a:cs typeface="Arial" panose="020B0604020202020204" pitchFamily="34" charset="0"/>
              </a:rPr>
              <a:t>for occult blood;</a:t>
            </a:r>
          </a:p>
          <a:p>
            <a:pPr marL="457200" lvl="3"/>
            <a:endParaRPr lang="en-US" sz="1000" dirty="0">
              <a:cs typeface="Arial" panose="020B0604020202020204" pitchFamily="34" charset="0"/>
            </a:endParaRPr>
          </a:p>
          <a:p>
            <a:pPr marL="457200" lvl="3"/>
            <a:r>
              <a:rPr lang="en-US" sz="2200" dirty="0">
                <a:cs typeface="Arial" panose="020B0604020202020204" pitchFamily="34" charset="0"/>
              </a:rPr>
              <a:t>(v) Pregnancy tests; and</a:t>
            </a:r>
          </a:p>
          <a:p>
            <a:pPr marL="457200" lvl="3"/>
            <a:endParaRPr lang="en-US" sz="1000" dirty="0">
              <a:cs typeface="Arial" panose="020B0604020202020204" pitchFamily="34" charset="0"/>
            </a:endParaRPr>
          </a:p>
          <a:p>
            <a:pPr marL="457200" lvl="3"/>
            <a:r>
              <a:rPr lang="en-US" sz="2200" dirty="0">
                <a:cs typeface="Arial" panose="020B0604020202020204" pitchFamily="34" charset="0"/>
              </a:rPr>
              <a:t>(vi) Primary culturing for transmittal</a:t>
            </a:r>
          </a:p>
          <a:p>
            <a:pPr marL="457200" lvl="3"/>
            <a:r>
              <a:rPr lang="en-US" sz="2200" dirty="0">
                <a:cs typeface="Arial" panose="020B0604020202020204" pitchFamily="34" charset="0"/>
              </a:rPr>
              <a:t>to a certified laboratory.</a:t>
            </a:r>
          </a:p>
          <a:p>
            <a:pPr lvl="2"/>
            <a:endParaRPr lang="en-US" sz="1000" dirty="0">
              <a:cs typeface="Arial" panose="020B0604020202020204" pitchFamily="34" charset="0"/>
            </a:endParaRPr>
          </a:p>
        </p:txBody>
      </p:sp>
      <p:sp>
        <p:nvSpPr>
          <p:cNvPr id="6" name="TextBox 5">
            <a:extLst>
              <a:ext uri="{FF2B5EF4-FFF2-40B4-BE49-F238E27FC236}">
                <a16:creationId xmlns:a16="http://schemas.microsoft.com/office/drawing/2014/main" id="{6C97433D-88A8-4843-B53D-8777139279DE}"/>
              </a:ext>
            </a:extLst>
          </p:cNvPr>
          <p:cNvSpPr txBox="1"/>
          <p:nvPr/>
        </p:nvSpPr>
        <p:spPr>
          <a:xfrm>
            <a:off x="3573815" y="6162959"/>
            <a:ext cx="2202873" cy="584775"/>
          </a:xfrm>
          <a:prstGeom prst="rect">
            <a:avLst/>
          </a:prstGeom>
          <a:noFill/>
        </p:spPr>
        <p:txBody>
          <a:bodyPr wrap="square" rtlCol="0">
            <a:spAutoFit/>
          </a:bodyPr>
          <a:lstStyle/>
          <a:p>
            <a:r>
              <a:rPr lang="en-US" sz="1600" u="sng" dirty="0">
                <a:cs typeface="Arial" panose="020B0604020202020204" pitchFamily="34" charset="0"/>
              </a:rPr>
              <a:t>Citation</a:t>
            </a:r>
            <a:r>
              <a:rPr lang="en-US" sz="1600" dirty="0">
                <a:cs typeface="Arial" panose="020B0604020202020204" pitchFamily="34" charset="0"/>
              </a:rPr>
              <a:t>: </a:t>
            </a:r>
          </a:p>
          <a:p>
            <a:r>
              <a:rPr lang="en-US" sz="1600" dirty="0">
                <a:cs typeface="Arial" panose="020B0604020202020204" pitchFamily="34" charset="0"/>
              </a:rPr>
              <a:t>42 CFR 491.9</a:t>
            </a:r>
          </a:p>
        </p:txBody>
      </p:sp>
    </p:spTree>
    <p:extLst>
      <p:ext uri="{BB962C8B-B14F-4D97-AF65-F5344CB8AC3E}">
        <p14:creationId xmlns:p14="http://schemas.microsoft.com/office/powerpoint/2010/main" val="117054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625F-777F-4095-AEE6-05E44332E054}"/>
              </a:ext>
            </a:extLst>
          </p:cNvPr>
          <p:cNvSpPr>
            <a:spLocks noGrp="1"/>
          </p:cNvSpPr>
          <p:nvPr>
            <p:ph type="title"/>
          </p:nvPr>
        </p:nvSpPr>
        <p:spPr>
          <a:xfrm>
            <a:off x="685800" y="484631"/>
            <a:ext cx="1846443" cy="6040859"/>
          </a:xfrm>
        </p:spPr>
        <p:txBody>
          <a:bodyPr vert="vert270"/>
          <a:lstStyle/>
          <a:p>
            <a:pPr algn="ctr"/>
            <a:r>
              <a:rPr lang="en-US" b="1" dirty="0">
                <a:solidFill>
                  <a:schemeClr val="tx1"/>
                </a:solidFill>
              </a:rPr>
              <a:t> </a:t>
            </a:r>
            <a:r>
              <a:rPr lang="en-US" sz="5000" b="1" dirty="0">
                <a:solidFill>
                  <a:schemeClr val="tx1"/>
                </a:solidFill>
              </a:rPr>
              <a:t>Reimbursement</a:t>
            </a:r>
          </a:p>
        </p:txBody>
      </p:sp>
      <p:sp>
        <p:nvSpPr>
          <p:cNvPr id="3" name="Content Placeholder 2">
            <a:extLst>
              <a:ext uri="{FF2B5EF4-FFF2-40B4-BE49-F238E27FC236}">
                <a16:creationId xmlns:a16="http://schemas.microsoft.com/office/drawing/2014/main" id="{C8CB7CAA-B33A-4F5B-B900-3B6DA5C7754F}"/>
              </a:ext>
            </a:extLst>
          </p:cNvPr>
          <p:cNvSpPr>
            <a:spLocks noGrp="1"/>
          </p:cNvSpPr>
          <p:nvPr>
            <p:ph idx="1"/>
          </p:nvPr>
        </p:nvSpPr>
        <p:spPr>
          <a:xfrm>
            <a:off x="2532243" y="408570"/>
            <a:ext cx="6191133" cy="6229340"/>
          </a:xfrm>
        </p:spPr>
        <p:txBody>
          <a:bodyPr anchor="t">
            <a:normAutofit/>
          </a:bodyPr>
          <a:lstStyle/>
          <a:p>
            <a:pPr>
              <a:buFont typeface="Wingdings" panose="05000000000000000000" pitchFamily="2" charset="2"/>
              <a:buChar char="q"/>
            </a:pPr>
            <a:r>
              <a:rPr lang="en-US" sz="2400" dirty="0"/>
              <a:t>RHCs can be Independent or Provider-Based.</a:t>
            </a:r>
            <a:endParaRPr lang="en-US" sz="1000" dirty="0"/>
          </a:p>
          <a:p>
            <a:pPr>
              <a:buFont typeface="Wingdings" panose="05000000000000000000" pitchFamily="2" charset="2"/>
              <a:buChar char="q"/>
            </a:pPr>
            <a:r>
              <a:rPr lang="en-US" sz="2400" dirty="0"/>
              <a:t>RHCs are paid an all-inclusive rate by Medicare (CMS) through claims filed with the MAC.</a:t>
            </a:r>
            <a:endParaRPr lang="en-US" sz="1000" dirty="0"/>
          </a:p>
          <a:p>
            <a:pPr>
              <a:buFont typeface="Wingdings" panose="05000000000000000000" pitchFamily="2" charset="2"/>
              <a:buChar char="q"/>
            </a:pPr>
            <a:r>
              <a:rPr lang="en-US" sz="2400" dirty="0"/>
              <a:t>Independent RHCs are capped for 2018 at $84.70.  1.5%  increase over 2018 rate.</a:t>
            </a:r>
            <a:endParaRPr lang="en-US" sz="1000" dirty="0"/>
          </a:p>
          <a:p>
            <a:pPr>
              <a:buFont typeface="Wingdings" panose="05000000000000000000" pitchFamily="2" charset="2"/>
              <a:buChar char="q"/>
            </a:pPr>
            <a:r>
              <a:rPr lang="en-US" sz="2400" dirty="0"/>
              <a:t>Provider-based RHCs with parent entity &lt; 50 beds are not capped. Bed count is not licensed beds, but is determined by available beds as defined by CMS. </a:t>
            </a:r>
            <a:endParaRPr lang="en-US" sz="1000" dirty="0"/>
          </a:p>
          <a:p>
            <a:pPr>
              <a:buFont typeface="Wingdings" panose="05000000000000000000" pitchFamily="2" charset="2"/>
              <a:buChar char="q"/>
            </a:pPr>
            <a:r>
              <a:rPr lang="en-US" sz="2400" dirty="0"/>
              <a:t>The AIR is adjusted annually based on the cost report data calculation.</a:t>
            </a:r>
          </a:p>
          <a:p>
            <a:pPr>
              <a:buFont typeface="Wingdings" panose="05000000000000000000" pitchFamily="2" charset="2"/>
              <a:buChar char="q"/>
            </a:pPr>
            <a:r>
              <a:rPr lang="en-US" sz="2400" dirty="0"/>
              <a:t> Medicaid rates are adjusted each year and are set based on services &amp; area.</a:t>
            </a:r>
          </a:p>
          <a:p>
            <a:endParaRPr lang="en-US" sz="2400" dirty="0"/>
          </a:p>
        </p:txBody>
      </p:sp>
      <p:sp>
        <p:nvSpPr>
          <p:cNvPr id="4" name="Slide Number Placeholder 3">
            <a:extLst>
              <a:ext uri="{FF2B5EF4-FFF2-40B4-BE49-F238E27FC236}">
                <a16:creationId xmlns:a16="http://schemas.microsoft.com/office/drawing/2014/main" id="{D2150DCF-1BC5-49BE-89F7-950B6E6FD0BB}"/>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512675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36" y="1595701"/>
            <a:ext cx="2570986" cy="3114846"/>
          </a:xfrm>
        </p:spPr>
        <p:txBody>
          <a:bodyPr>
            <a:noAutofit/>
          </a:bodyPr>
          <a:lstStyle/>
          <a:p>
            <a:pPr algn="ctr"/>
            <a:r>
              <a:rPr lang="en-US" sz="3300" b="1" dirty="0">
                <a:solidFill>
                  <a:schemeClr val="tx1"/>
                </a:solidFill>
              </a:rPr>
              <a:t>Patient Deductible and  Coinsurance</a:t>
            </a:r>
          </a:p>
        </p:txBody>
      </p:sp>
      <p:sp>
        <p:nvSpPr>
          <p:cNvPr id="3" name="Content Placeholder 2"/>
          <p:cNvSpPr>
            <a:spLocks noGrp="1"/>
          </p:cNvSpPr>
          <p:nvPr>
            <p:ph idx="1"/>
          </p:nvPr>
        </p:nvSpPr>
        <p:spPr>
          <a:xfrm>
            <a:off x="2922350" y="249382"/>
            <a:ext cx="5777346" cy="6359236"/>
          </a:xfrm>
        </p:spPr>
        <p:txBody>
          <a:bodyPr>
            <a:noAutofit/>
          </a:bodyPr>
          <a:lstStyle/>
          <a:p>
            <a:pPr>
              <a:buFont typeface="Wingdings" panose="05000000000000000000" pitchFamily="2" charset="2"/>
              <a:buChar char="q"/>
            </a:pPr>
            <a:r>
              <a:rPr lang="en-US" sz="2300" dirty="0">
                <a:cs typeface="Arial" panose="020B0604020202020204" pitchFamily="34" charset="0"/>
              </a:rPr>
              <a:t>The Part B Deductible amount for the current calendar year is applied to RHC Visits. Pts with Part A only not covered.</a:t>
            </a:r>
          </a:p>
          <a:p>
            <a:pPr>
              <a:buFont typeface="Wingdings" panose="05000000000000000000" pitchFamily="2" charset="2"/>
              <a:buChar char="q"/>
            </a:pPr>
            <a:r>
              <a:rPr lang="en-US" sz="2600" dirty="0">
                <a:cs typeface="Arial" panose="020B0604020202020204" pitchFamily="34" charset="0"/>
              </a:rPr>
              <a:t>$185.00 for 2019</a:t>
            </a:r>
          </a:p>
          <a:p>
            <a:pPr>
              <a:buFont typeface="Wingdings" panose="05000000000000000000" pitchFamily="2" charset="2"/>
              <a:buChar char="q"/>
            </a:pPr>
            <a:r>
              <a:rPr lang="en-US" sz="2300" dirty="0">
                <a:cs typeface="Arial" panose="020B0604020202020204" pitchFamily="34" charset="0"/>
              </a:rPr>
              <a:t>Co-insurance = 20% of </a:t>
            </a:r>
            <a:r>
              <a:rPr lang="en-US" sz="2300" u="sng" dirty="0">
                <a:cs typeface="Arial" panose="020B0604020202020204" pitchFamily="34" charset="0"/>
              </a:rPr>
              <a:t>total visit charges </a:t>
            </a:r>
            <a:r>
              <a:rPr lang="en-US" sz="2300" dirty="0">
                <a:cs typeface="Arial" panose="020B0604020202020204" pitchFamily="34" charset="0"/>
              </a:rPr>
              <a:t>–not the  Medicare Fee-for-service Allowable. Some exceptions.</a:t>
            </a:r>
          </a:p>
          <a:p>
            <a:pPr>
              <a:buFont typeface="Wingdings" panose="05000000000000000000" pitchFamily="2" charset="2"/>
              <a:buChar char="q"/>
            </a:pPr>
            <a:r>
              <a:rPr lang="en-US" sz="2300" dirty="0">
                <a:cs typeface="Arial" panose="020B0604020202020204" pitchFamily="34" charset="0"/>
              </a:rPr>
              <a:t>Medicare remit will be 80% of the RHC AIR. The cost share will be 20% of total charges for RHC encounters.</a:t>
            </a:r>
          </a:p>
          <a:p>
            <a:pPr>
              <a:buFont typeface="Wingdings" panose="05000000000000000000" pitchFamily="2" charset="2"/>
              <a:buChar char="q"/>
            </a:pPr>
            <a:r>
              <a:rPr lang="en-US" sz="2300" dirty="0">
                <a:cs typeface="Arial" panose="020B0604020202020204" pitchFamily="34" charset="0"/>
              </a:rPr>
              <a:t>At the first of each calendar year, the first RHC claim for the patient may reflect a negative payment if the encounter rate is less than the deductible, because Medicare expects the RHC to collect the Part B deductible amount.</a:t>
            </a:r>
          </a:p>
        </p:txBody>
      </p:sp>
      <p:sp>
        <p:nvSpPr>
          <p:cNvPr id="5" name="Slide Number Placeholder 4">
            <a:extLst>
              <a:ext uri="{FF2B5EF4-FFF2-40B4-BE49-F238E27FC236}">
                <a16:creationId xmlns:a16="http://schemas.microsoft.com/office/drawing/2014/main" id="{FE7BAA2C-EFC6-47E0-AD84-8C5ED5BE7B20}"/>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398259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3941"/>
            <a:ext cx="7933900" cy="794327"/>
          </a:xfrm>
        </p:spPr>
        <p:txBody>
          <a:bodyPr anchor="t"/>
          <a:lstStyle/>
          <a:p>
            <a:pPr algn="ctr"/>
            <a:r>
              <a:rPr lang="en-US" b="1" u="sng" dirty="0">
                <a:solidFill>
                  <a:schemeClr val="bg1">
                    <a:lumMod val="50000"/>
                  </a:schemeClr>
                </a:solidFill>
              </a:rPr>
              <a:t>RHC Federal Regs &amp; guidance</a:t>
            </a:r>
          </a:p>
        </p:txBody>
      </p:sp>
      <p:sp>
        <p:nvSpPr>
          <p:cNvPr id="4" name="Slide Number Placeholder 3"/>
          <p:cNvSpPr>
            <a:spLocks noGrp="1"/>
          </p:cNvSpPr>
          <p:nvPr>
            <p:ph type="sldNum" sz="quarter" idx="12"/>
          </p:nvPr>
        </p:nvSpPr>
        <p:spPr/>
        <p:txBody>
          <a:bodyPr/>
          <a:lstStyle/>
          <a:p>
            <a:fld id="{69E57DC2-970A-4B3E-BB1C-7A09969E49DF}" type="slidenum">
              <a:rPr lang="en-US" smtClean="0"/>
              <a:pPr/>
              <a:t>9</a:t>
            </a:fld>
            <a:endParaRPr lang="en-US" dirty="0"/>
          </a:p>
        </p:txBody>
      </p:sp>
      <p:sp>
        <p:nvSpPr>
          <p:cNvPr id="3" name="TextBox 2"/>
          <p:cNvSpPr txBox="1"/>
          <p:nvPr/>
        </p:nvSpPr>
        <p:spPr>
          <a:xfrm>
            <a:off x="962900" y="1007981"/>
            <a:ext cx="7836918" cy="5570756"/>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42 CFR § 491</a:t>
            </a:r>
          </a:p>
          <a:p>
            <a:r>
              <a:rPr lang="en-US" sz="2400" dirty="0">
                <a:latin typeface="Arial" panose="020B0604020202020204" pitchFamily="34" charset="0"/>
                <a:cs typeface="Arial" panose="020B0604020202020204" pitchFamily="34" charset="0"/>
                <a:hlinkClick r:id="rId2"/>
              </a:rPr>
              <a:t>https://www.gpo.gov/fdsys/pkg/CFR-2011-title42-vol5/pdf/CFR-2011-title42-vol5-part491.pdf</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CMS Policy Benefit Manual, Chapter 13</a:t>
            </a:r>
            <a:r>
              <a:rPr lang="en-US" sz="24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hlinkClick r:id="rId3"/>
              </a:rPr>
              <a:t>https://www.cms.gov/Regulations-and-Guidance/Guidance/Manuals/downloads/bp102c13.pdf</a:t>
            </a:r>
            <a:endParaRPr lang="en-US" sz="2000"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CMS Claims Processing Manual, Chapter 9</a:t>
            </a:r>
          </a:p>
          <a:p>
            <a:r>
              <a:rPr lang="en-US" sz="2000" dirty="0">
                <a:latin typeface="Arial" panose="020B0604020202020204" pitchFamily="34" charset="0"/>
                <a:cs typeface="Arial" panose="020B0604020202020204" pitchFamily="34" charset="0"/>
                <a:hlinkClick r:id="rId4"/>
              </a:rPr>
              <a:t>https://www.cms.gov/Regulations-and-Guidance/Guidance/Manuals/downloads/clm104c09.pdf</a:t>
            </a:r>
            <a:endParaRPr lang="en-US" sz="2000"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State Operations Manual, Appendix G </a:t>
            </a:r>
            <a:endParaRPr lang="en-US" sz="20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hlinkClick r:id="rId5"/>
              </a:rPr>
              <a:t>https://www.cms.gov/Regulations-and-Guidance/Guidance/Manuals/downloads/som107ap_g_rhc.pdf</a:t>
            </a:r>
            <a:endParaRPr lang="en-US" sz="20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4389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D3A261-1E99-46E0-B177-F68502824C7C}"/>
              </a:ext>
            </a:extLst>
          </p:cNvPr>
          <p:cNvSpPr>
            <a:spLocks noGrp="1"/>
          </p:cNvSpPr>
          <p:nvPr>
            <p:ph type="title"/>
          </p:nvPr>
        </p:nvSpPr>
        <p:spPr>
          <a:xfrm>
            <a:off x="2900934" y="813539"/>
            <a:ext cx="5486400" cy="3255264"/>
          </a:xfrm>
        </p:spPr>
        <p:txBody>
          <a:bodyPr/>
          <a:lstStyle/>
          <a:p>
            <a:r>
              <a:rPr lang="en-US" dirty="0"/>
              <a:t>General RHC Billing</a:t>
            </a:r>
          </a:p>
        </p:txBody>
      </p:sp>
      <p:sp>
        <p:nvSpPr>
          <p:cNvPr id="5" name="Slide Number Placeholder 4">
            <a:extLst>
              <a:ext uri="{FF2B5EF4-FFF2-40B4-BE49-F238E27FC236}">
                <a16:creationId xmlns:a16="http://schemas.microsoft.com/office/drawing/2014/main" id="{C74316A2-1046-46DE-A212-FF23634581D6}"/>
              </a:ext>
            </a:extLst>
          </p:cNvPr>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3750316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9E57DC2-970A-4B3E-BB1C-7A09969E49DF}" type="slidenum">
              <a:rPr lang="en-US" smtClean="0"/>
              <a:pPr/>
              <a:t>11</a:t>
            </a:fld>
            <a:endParaRPr lang="en-US" dirty="0"/>
          </a:p>
        </p:txBody>
      </p:sp>
      <p:sp>
        <p:nvSpPr>
          <p:cNvPr id="2" name="Title 1"/>
          <p:cNvSpPr>
            <a:spLocks noGrp="1"/>
          </p:cNvSpPr>
          <p:nvPr>
            <p:ph type="title" idx="4294967295"/>
          </p:nvPr>
        </p:nvSpPr>
        <p:spPr>
          <a:xfrm>
            <a:off x="748145" y="412400"/>
            <a:ext cx="7245350" cy="1019175"/>
          </a:xfrm>
        </p:spPr>
        <p:txBody>
          <a:bodyPr>
            <a:normAutofit fontScale="90000"/>
          </a:bodyPr>
          <a:lstStyle/>
          <a:p>
            <a:pPr algn="ctr"/>
            <a:r>
              <a:rPr lang="en-US" b="1" dirty="0">
                <a:solidFill>
                  <a:schemeClr val="tx1"/>
                </a:solidFill>
                <a:latin typeface="Arial" panose="020B0604020202020204" pitchFamily="34" charset="0"/>
                <a:cs typeface="Arial" panose="020B0604020202020204" pitchFamily="34" charset="0"/>
              </a:rPr>
              <a:t>Common UB-04 RHC Bill Types </a:t>
            </a:r>
          </a:p>
        </p:txBody>
      </p:sp>
      <p:sp>
        <p:nvSpPr>
          <p:cNvPr id="3" name="TextBox 2"/>
          <p:cNvSpPr txBox="1"/>
          <p:nvPr/>
        </p:nvSpPr>
        <p:spPr>
          <a:xfrm>
            <a:off x="1191491" y="1246909"/>
            <a:ext cx="7204364" cy="369332"/>
          </a:xfrm>
          <a:prstGeom prst="rect">
            <a:avLst/>
          </a:prstGeom>
          <a:noFill/>
        </p:spPr>
        <p:txBody>
          <a:bodyPr wrap="square" rtlCol="0">
            <a:spAutoFit/>
          </a:bodyPr>
          <a:lstStyle/>
          <a:p>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3314792497"/>
              </p:ext>
            </p:extLst>
          </p:nvPr>
        </p:nvGraphicFramePr>
        <p:xfrm>
          <a:off x="609599" y="1616241"/>
          <a:ext cx="7786254" cy="4183741"/>
        </p:xfrm>
        <a:graphic>
          <a:graphicData uri="http://schemas.openxmlformats.org/drawingml/2006/table">
            <a:tbl>
              <a:tblPr firstRow="1" bandRow="1">
                <a:tableStyleId>{616DA210-FB5B-4158-B5E0-FEB733F419BA}</a:tableStyleId>
              </a:tblPr>
              <a:tblGrid>
                <a:gridCol w="1638537">
                  <a:extLst>
                    <a:ext uri="{9D8B030D-6E8A-4147-A177-3AD203B41FA5}">
                      <a16:colId xmlns:a16="http://schemas.microsoft.com/office/drawing/2014/main" val="1645949411"/>
                    </a:ext>
                  </a:extLst>
                </a:gridCol>
                <a:gridCol w="3541748">
                  <a:extLst>
                    <a:ext uri="{9D8B030D-6E8A-4147-A177-3AD203B41FA5}">
                      <a16:colId xmlns:a16="http://schemas.microsoft.com/office/drawing/2014/main" val="1474172422"/>
                    </a:ext>
                  </a:extLst>
                </a:gridCol>
                <a:gridCol w="2605969">
                  <a:extLst>
                    <a:ext uri="{9D8B030D-6E8A-4147-A177-3AD203B41FA5}">
                      <a16:colId xmlns:a16="http://schemas.microsoft.com/office/drawing/2014/main" val="4176603881"/>
                    </a:ext>
                  </a:extLst>
                </a:gridCol>
              </a:tblGrid>
              <a:tr h="431032">
                <a:tc>
                  <a:txBody>
                    <a:bodyPr/>
                    <a:lstStyle/>
                    <a:p>
                      <a:r>
                        <a:rPr lang="en-US" dirty="0"/>
                        <a:t>Bill Type</a:t>
                      </a:r>
                    </a:p>
                  </a:txBody>
                  <a:tcPr/>
                </a:tc>
                <a:tc>
                  <a:txBody>
                    <a:bodyPr/>
                    <a:lstStyle/>
                    <a:p>
                      <a:r>
                        <a:rPr lang="en-US" dirty="0"/>
                        <a:t>Type of Service</a:t>
                      </a:r>
                    </a:p>
                  </a:txBody>
                  <a:tcPr/>
                </a:tc>
                <a:tc>
                  <a:txBody>
                    <a:bodyPr/>
                    <a:lstStyle/>
                    <a:p>
                      <a:r>
                        <a:rPr lang="en-US" dirty="0"/>
                        <a:t>Comment</a:t>
                      </a:r>
                    </a:p>
                  </a:txBody>
                  <a:tcPr/>
                </a:tc>
                <a:extLst>
                  <a:ext uri="{0D108BD9-81ED-4DB2-BD59-A6C34878D82A}">
                    <a16:rowId xmlns:a16="http://schemas.microsoft.com/office/drawing/2014/main" val="2438995773"/>
                  </a:ext>
                </a:extLst>
              </a:tr>
              <a:tr h="1062824">
                <a:tc>
                  <a:txBody>
                    <a:bodyPr/>
                    <a:lstStyle/>
                    <a:p>
                      <a:r>
                        <a:rPr lang="en-US" dirty="0"/>
                        <a:t>711</a:t>
                      </a:r>
                    </a:p>
                  </a:txBody>
                  <a:tcPr/>
                </a:tc>
                <a:tc>
                  <a:txBody>
                    <a:bodyPr/>
                    <a:lstStyle/>
                    <a:p>
                      <a:r>
                        <a:rPr lang="en-US" dirty="0"/>
                        <a:t>RHC</a:t>
                      </a:r>
                      <a:r>
                        <a:rPr lang="en-US" baseline="0" dirty="0"/>
                        <a:t> Covered Services; or mixed covered/non-covered</a:t>
                      </a:r>
                      <a:endParaRPr lang="en-US" dirty="0"/>
                    </a:p>
                  </a:txBody>
                  <a:tcPr/>
                </a:tc>
                <a:tc>
                  <a:txBody>
                    <a:bodyPr/>
                    <a:lstStyle/>
                    <a:p>
                      <a:r>
                        <a:rPr lang="en-US" dirty="0"/>
                        <a:t>For example:</a:t>
                      </a:r>
                      <a:r>
                        <a:rPr lang="en-US" baseline="0" dirty="0"/>
                        <a:t> </a:t>
                      </a:r>
                      <a:r>
                        <a:rPr lang="en-US" dirty="0"/>
                        <a:t>covered services</a:t>
                      </a:r>
                      <a:r>
                        <a:rPr lang="en-US" baseline="0" dirty="0"/>
                        <a:t> with a B-12 injection</a:t>
                      </a:r>
                      <a:endParaRPr lang="en-US" dirty="0"/>
                    </a:p>
                  </a:txBody>
                  <a:tcPr/>
                </a:tc>
                <a:extLst>
                  <a:ext uri="{0D108BD9-81ED-4DB2-BD59-A6C34878D82A}">
                    <a16:rowId xmlns:a16="http://schemas.microsoft.com/office/drawing/2014/main" val="2378952769"/>
                  </a:ext>
                </a:extLst>
              </a:tr>
              <a:tr h="1062824">
                <a:tc>
                  <a:txBody>
                    <a:bodyPr/>
                    <a:lstStyle/>
                    <a:p>
                      <a:r>
                        <a:rPr lang="en-US" dirty="0"/>
                        <a:t>710</a:t>
                      </a:r>
                    </a:p>
                  </a:txBody>
                  <a:tcPr/>
                </a:tc>
                <a:tc>
                  <a:txBody>
                    <a:bodyPr/>
                    <a:lstStyle/>
                    <a:p>
                      <a:r>
                        <a:rPr lang="en-US" dirty="0"/>
                        <a:t>All</a:t>
                      </a:r>
                      <a:r>
                        <a:rPr lang="en-US" baseline="0" dirty="0"/>
                        <a:t> charges are non-covered; claim is sent to trigger denial</a:t>
                      </a:r>
                      <a:endParaRPr lang="en-US" dirty="0"/>
                    </a:p>
                  </a:txBody>
                  <a:tcPr/>
                </a:tc>
                <a:tc>
                  <a:txBody>
                    <a:bodyPr/>
                    <a:lstStyle/>
                    <a:p>
                      <a:r>
                        <a:rPr lang="en-US" dirty="0"/>
                        <a:t>Condition</a:t>
                      </a:r>
                      <a:r>
                        <a:rPr lang="en-US" baseline="0" dirty="0"/>
                        <a:t> Code 21</a:t>
                      </a:r>
                      <a:endParaRPr lang="en-US" dirty="0"/>
                    </a:p>
                  </a:txBody>
                  <a:tcPr/>
                </a:tc>
                <a:extLst>
                  <a:ext uri="{0D108BD9-81ED-4DB2-BD59-A6C34878D82A}">
                    <a16:rowId xmlns:a16="http://schemas.microsoft.com/office/drawing/2014/main" val="3744404589"/>
                  </a:ext>
                </a:extLst>
              </a:tr>
              <a:tr h="957095">
                <a:tc>
                  <a:txBody>
                    <a:bodyPr/>
                    <a:lstStyle/>
                    <a:p>
                      <a:r>
                        <a:rPr lang="en-US" dirty="0"/>
                        <a:t>717</a:t>
                      </a:r>
                    </a:p>
                  </a:txBody>
                  <a:tcPr/>
                </a:tc>
                <a:tc>
                  <a:txBody>
                    <a:bodyPr/>
                    <a:lstStyle/>
                    <a:p>
                      <a:r>
                        <a:rPr lang="en-US" dirty="0"/>
                        <a:t>Adjusted Claims</a:t>
                      </a:r>
                    </a:p>
                  </a:txBody>
                  <a:tcPr/>
                </a:tc>
                <a:tc>
                  <a:txBody>
                    <a:bodyPr/>
                    <a:lstStyle/>
                    <a:p>
                      <a:r>
                        <a:rPr lang="en-US" dirty="0"/>
                        <a:t>Replacement of Prior Claim; Comment on reason</a:t>
                      </a:r>
                    </a:p>
                  </a:txBody>
                  <a:tcPr/>
                </a:tc>
                <a:extLst>
                  <a:ext uri="{0D108BD9-81ED-4DB2-BD59-A6C34878D82A}">
                    <a16:rowId xmlns:a16="http://schemas.microsoft.com/office/drawing/2014/main" val="3342166113"/>
                  </a:ext>
                </a:extLst>
              </a:tr>
              <a:tr h="669966">
                <a:tc>
                  <a:txBody>
                    <a:bodyPr/>
                    <a:lstStyle/>
                    <a:p>
                      <a:r>
                        <a:rPr lang="en-US" dirty="0"/>
                        <a:t>718</a:t>
                      </a:r>
                    </a:p>
                  </a:txBody>
                  <a:tcPr/>
                </a:tc>
                <a:tc>
                  <a:txBody>
                    <a:bodyPr/>
                    <a:lstStyle/>
                    <a:p>
                      <a:r>
                        <a:rPr lang="en-US" dirty="0"/>
                        <a:t>Cancelled Claims</a:t>
                      </a:r>
                    </a:p>
                  </a:txBody>
                  <a:tcPr/>
                </a:tc>
                <a:tc>
                  <a:txBody>
                    <a:bodyPr/>
                    <a:lstStyle/>
                    <a:p>
                      <a:r>
                        <a:rPr lang="en-US" dirty="0"/>
                        <a:t>Void already processed claim.</a:t>
                      </a:r>
                    </a:p>
                  </a:txBody>
                  <a:tcPr/>
                </a:tc>
                <a:extLst>
                  <a:ext uri="{0D108BD9-81ED-4DB2-BD59-A6C34878D82A}">
                    <a16:rowId xmlns:a16="http://schemas.microsoft.com/office/drawing/2014/main" val="1930805283"/>
                  </a:ext>
                </a:extLst>
              </a:tr>
            </a:tbl>
          </a:graphicData>
        </a:graphic>
      </p:graphicFrame>
    </p:spTree>
    <p:extLst>
      <p:ext uri="{BB962C8B-B14F-4D97-AF65-F5344CB8AC3E}">
        <p14:creationId xmlns:p14="http://schemas.microsoft.com/office/powerpoint/2010/main" val="154020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12</a:t>
            </a:fld>
            <a:endParaRPr lang="en-US" dirty="0"/>
          </a:p>
        </p:txBody>
      </p:sp>
      <p:sp>
        <p:nvSpPr>
          <p:cNvPr id="2" name="Title 1"/>
          <p:cNvSpPr>
            <a:spLocks noGrp="1"/>
          </p:cNvSpPr>
          <p:nvPr>
            <p:ph type="title" idx="4294967295"/>
          </p:nvPr>
        </p:nvSpPr>
        <p:spPr>
          <a:xfrm>
            <a:off x="553821" y="394922"/>
            <a:ext cx="8050212" cy="458787"/>
          </a:xfrm>
        </p:spPr>
        <p:txBody>
          <a:bodyPr>
            <a:normAutofit fontScale="90000"/>
          </a:bodyPr>
          <a:lstStyle/>
          <a:p>
            <a:pPr algn="ctr"/>
            <a:r>
              <a:rPr lang="en-US" b="1" dirty="0">
                <a:solidFill>
                  <a:schemeClr val="tx1"/>
                </a:solidFill>
              </a:rPr>
              <a:t>RHC Billing By Type Matrix</a:t>
            </a:r>
          </a:p>
        </p:txBody>
      </p:sp>
      <p:graphicFrame>
        <p:nvGraphicFramePr>
          <p:cNvPr id="3" name="Content Placeholder 5"/>
          <p:cNvGraphicFramePr>
            <a:graphicFrameLocks/>
          </p:cNvGraphicFramePr>
          <p:nvPr>
            <p:extLst>
              <p:ext uri="{D42A27DB-BD31-4B8C-83A1-F6EECF244321}">
                <p14:modId xmlns:p14="http://schemas.microsoft.com/office/powerpoint/2010/main" val="2879761835"/>
              </p:ext>
            </p:extLst>
          </p:nvPr>
        </p:nvGraphicFramePr>
        <p:xfrm>
          <a:off x="498764" y="1052945"/>
          <a:ext cx="8160327" cy="4821369"/>
        </p:xfrm>
        <a:graphic>
          <a:graphicData uri="http://schemas.openxmlformats.org/drawingml/2006/table">
            <a:tbl>
              <a:tblPr firstRow="1" bandRow="1">
                <a:tableStyleId>{616DA210-FB5B-4158-B5E0-FEB733F419BA}</a:tableStyleId>
              </a:tblPr>
              <a:tblGrid>
                <a:gridCol w="1601166">
                  <a:extLst>
                    <a:ext uri="{9D8B030D-6E8A-4147-A177-3AD203B41FA5}">
                      <a16:colId xmlns:a16="http://schemas.microsoft.com/office/drawing/2014/main" val="20000"/>
                    </a:ext>
                  </a:extLst>
                </a:gridCol>
                <a:gridCol w="1437142">
                  <a:extLst>
                    <a:ext uri="{9D8B030D-6E8A-4147-A177-3AD203B41FA5}">
                      <a16:colId xmlns:a16="http://schemas.microsoft.com/office/drawing/2014/main" val="20001"/>
                    </a:ext>
                  </a:extLst>
                </a:gridCol>
                <a:gridCol w="1723210">
                  <a:extLst>
                    <a:ext uri="{9D8B030D-6E8A-4147-A177-3AD203B41FA5}">
                      <a16:colId xmlns:a16="http://schemas.microsoft.com/office/drawing/2014/main" val="20002"/>
                    </a:ext>
                  </a:extLst>
                </a:gridCol>
                <a:gridCol w="1789530">
                  <a:extLst>
                    <a:ext uri="{9D8B030D-6E8A-4147-A177-3AD203B41FA5}">
                      <a16:colId xmlns:a16="http://schemas.microsoft.com/office/drawing/2014/main" val="20003"/>
                    </a:ext>
                  </a:extLst>
                </a:gridCol>
                <a:gridCol w="1609279">
                  <a:extLst>
                    <a:ext uri="{9D8B030D-6E8A-4147-A177-3AD203B41FA5}">
                      <a16:colId xmlns:a16="http://schemas.microsoft.com/office/drawing/2014/main" val="20004"/>
                    </a:ext>
                  </a:extLst>
                </a:gridCol>
              </a:tblGrid>
              <a:tr h="1518644">
                <a:tc>
                  <a:txBody>
                    <a:bodyPr/>
                    <a:lstStyle/>
                    <a:p>
                      <a:pPr algn="ctr"/>
                      <a:r>
                        <a:rPr lang="en-US" sz="1800" dirty="0"/>
                        <a:t>Type of RHC</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800" dirty="0"/>
                        <a:t>Encounter</a:t>
                      </a:r>
                    </a:p>
                    <a:p>
                      <a:pPr algn="ctr"/>
                      <a:r>
                        <a:rPr lang="en-US" sz="1800" dirty="0"/>
                        <a:t>Professional</a:t>
                      </a:r>
                      <a:r>
                        <a:rPr lang="en-US" sz="1800" baseline="0" dirty="0"/>
                        <a:t> Services</a:t>
                      </a:r>
                    </a:p>
                    <a:p>
                      <a:pPr algn="ctr"/>
                      <a:r>
                        <a:rPr lang="en-US" sz="1800" baseline="0" dirty="0"/>
                        <a:t>RHC Service</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800" dirty="0"/>
                        <a:t> CLIA Lab Performed in RHC</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800" baseline="0" dirty="0"/>
                        <a:t>  Other Technical Components</a:t>
                      </a:r>
                    </a:p>
                    <a:p>
                      <a:pPr algn="ctr"/>
                      <a:r>
                        <a:rPr lang="en-US" sz="1800" baseline="0" dirty="0"/>
                        <a:t>(non-RHC)</a:t>
                      </a:r>
                      <a:endParaRPr lang="en-US" sz="1800" baseline="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800" baseline="0" dirty="0"/>
                        <a:t>Professional Services Outside RHC Hours*</a:t>
                      </a:r>
                      <a:endParaRPr lang="en-US" sz="1800" baseline="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949153">
                <a:tc>
                  <a:txBody>
                    <a:bodyPr/>
                    <a:lstStyle/>
                    <a:p>
                      <a:r>
                        <a:rPr lang="en-US" sz="1800" dirty="0"/>
                        <a:t>Independent</a:t>
                      </a:r>
                      <a:r>
                        <a:rPr lang="en-US" sz="1800" baseline="0" dirty="0"/>
                        <a:t>  or </a:t>
                      </a:r>
                      <a:r>
                        <a:rPr lang="en-US" sz="1800" dirty="0"/>
                        <a:t>Freestanding</a:t>
                      </a:r>
                      <a:endParaRPr lang="en-US" sz="1800" dirty="0">
                        <a:latin typeface="Arial" panose="020B0604020202020204" pitchFamily="34" charset="0"/>
                        <a:cs typeface="Arial" panose="020B0604020202020204" pitchFamily="34" charset="0"/>
                      </a:endParaRPr>
                    </a:p>
                  </a:txBody>
                  <a:tcPr/>
                </a:tc>
                <a:tc>
                  <a:txBody>
                    <a:bodyPr/>
                    <a:lstStyle/>
                    <a:p>
                      <a:r>
                        <a:rPr lang="en-US" sz="1800" dirty="0"/>
                        <a:t> Part A</a:t>
                      </a:r>
                    </a:p>
                    <a:p>
                      <a:r>
                        <a:rPr lang="en-US" sz="1800" dirty="0"/>
                        <a:t> UB-04</a:t>
                      </a:r>
                      <a:endParaRPr lang="en-US" sz="1800" dirty="0">
                        <a:latin typeface="Arial" panose="020B0604020202020204" pitchFamily="34" charset="0"/>
                        <a:cs typeface="Arial" panose="020B0604020202020204" pitchFamily="34" charset="0"/>
                      </a:endParaRPr>
                    </a:p>
                  </a:txBody>
                  <a:tcPr/>
                </a:tc>
                <a:tc>
                  <a:txBody>
                    <a:bodyPr/>
                    <a:lstStyle/>
                    <a:p>
                      <a:r>
                        <a:rPr lang="en-US" sz="1800" dirty="0"/>
                        <a:t>Part B</a:t>
                      </a:r>
                    </a:p>
                    <a:p>
                      <a:r>
                        <a:rPr lang="en-US" sz="1800" dirty="0"/>
                        <a:t>Form 1500</a:t>
                      </a:r>
                      <a:endParaRPr lang="en-US" sz="1800" dirty="0">
                        <a:latin typeface="Arial" panose="020B0604020202020204" pitchFamily="34" charset="0"/>
                        <a:cs typeface="Arial" panose="020B0604020202020204" pitchFamily="34" charset="0"/>
                      </a:endParaRPr>
                    </a:p>
                  </a:txBody>
                  <a:tcPr/>
                </a:tc>
                <a:tc>
                  <a:txBody>
                    <a:bodyPr/>
                    <a:lstStyle/>
                    <a:p>
                      <a:r>
                        <a:rPr lang="en-US" sz="1800" dirty="0"/>
                        <a:t>Part B</a:t>
                      </a:r>
                    </a:p>
                    <a:p>
                      <a:r>
                        <a:rPr lang="en-US" sz="1800" dirty="0"/>
                        <a:t>Form 1500</a:t>
                      </a:r>
                      <a:endParaRPr lang="en-US" sz="1800" dirty="0">
                        <a:latin typeface="Arial" panose="020B0604020202020204" pitchFamily="34" charset="0"/>
                        <a:cs typeface="Arial" panose="020B0604020202020204" pitchFamily="34" charset="0"/>
                      </a:endParaRPr>
                    </a:p>
                  </a:txBody>
                  <a:tcPr/>
                </a:tc>
                <a:tc>
                  <a:txBody>
                    <a:bodyPr/>
                    <a:lstStyle/>
                    <a:p>
                      <a:r>
                        <a:rPr lang="en-US" sz="1800" dirty="0"/>
                        <a:t>Part B</a:t>
                      </a:r>
                    </a:p>
                    <a:p>
                      <a:r>
                        <a:rPr lang="en-US" sz="1800" dirty="0"/>
                        <a:t>Form 1500</a:t>
                      </a:r>
                    </a:p>
                    <a:p>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2353572">
                <a:tc>
                  <a:txBody>
                    <a:bodyPr/>
                    <a:lstStyle/>
                    <a:p>
                      <a:r>
                        <a:rPr lang="en-US" sz="1800" dirty="0"/>
                        <a:t>Provider</a:t>
                      </a:r>
                      <a:r>
                        <a:rPr lang="en-US" sz="1800" baseline="0" dirty="0"/>
                        <a:t>-B</a:t>
                      </a:r>
                      <a:r>
                        <a:rPr lang="en-US" sz="1800" dirty="0"/>
                        <a:t>ased</a:t>
                      </a:r>
                      <a:endParaRPr lang="en-US" sz="1800" dirty="0">
                        <a:latin typeface="Arial" panose="020B0604020202020204" pitchFamily="34" charset="0"/>
                        <a:cs typeface="Arial" panose="020B0604020202020204" pitchFamily="34" charset="0"/>
                      </a:endParaRPr>
                    </a:p>
                  </a:txBody>
                  <a:tcPr/>
                </a:tc>
                <a:tc>
                  <a:txBody>
                    <a:bodyPr/>
                    <a:lstStyle/>
                    <a:p>
                      <a:r>
                        <a:rPr lang="en-US" sz="1800" dirty="0"/>
                        <a:t>Part A</a:t>
                      </a:r>
                    </a:p>
                    <a:p>
                      <a:r>
                        <a:rPr lang="en-US" sz="1800" dirty="0"/>
                        <a:t>UB-04</a:t>
                      </a:r>
                      <a:endParaRPr lang="en-US" sz="1800" dirty="0">
                        <a:latin typeface="Arial" panose="020B0604020202020204" pitchFamily="34" charset="0"/>
                        <a:cs typeface="Arial" panose="020B0604020202020204" pitchFamily="34" charset="0"/>
                      </a:endParaRPr>
                    </a:p>
                  </a:txBody>
                  <a:tcPr/>
                </a:tc>
                <a:tc>
                  <a:txBody>
                    <a:bodyPr/>
                    <a:lstStyle/>
                    <a:p>
                      <a:r>
                        <a:rPr lang="en-US" sz="1800" dirty="0"/>
                        <a:t>Billed to MAC by Parent</a:t>
                      </a:r>
                      <a:r>
                        <a:rPr lang="en-US" sz="1800" baseline="0" dirty="0"/>
                        <a:t> hospital</a:t>
                      </a:r>
                    </a:p>
                    <a:p>
                      <a:endParaRPr lang="en-US" sz="1800" baseline="0" dirty="0"/>
                    </a:p>
                    <a:p>
                      <a:r>
                        <a:rPr lang="en-US" sz="1800" baseline="0" dirty="0"/>
                        <a:t>TOB 141/131 for PPS hospital; CAH: 851.</a:t>
                      </a:r>
                      <a:endParaRPr lang="en-US" sz="1800" dirty="0">
                        <a:latin typeface="Arial" panose="020B0604020202020204" pitchFamily="34" charset="0"/>
                        <a:cs typeface="Arial" panose="020B0604020202020204" pitchFamily="34" charset="0"/>
                      </a:endParaRPr>
                    </a:p>
                  </a:txBody>
                  <a:tcPr/>
                </a:tc>
                <a:tc>
                  <a:txBody>
                    <a:bodyPr/>
                    <a:lstStyle/>
                    <a:p>
                      <a:r>
                        <a:rPr lang="en-US" sz="1800" dirty="0"/>
                        <a:t>Billed to MAC by Parent hospital</a:t>
                      </a:r>
                    </a:p>
                    <a:p>
                      <a:endParaRPr lang="en-US" sz="1800" dirty="0"/>
                    </a:p>
                    <a:p>
                      <a:endParaRPr lang="en-US" sz="1800" dirty="0"/>
                    </a:p>
                    <a:p>
                      <a:r>
                        <a:rPr lang="en-US" sz="1800" dirty="0"/>
                        <a:t>TOB 131 for PPS hospital;</a:t>
                      </a:r>
                    </a:p>
                    <a:p>
                      <a:r>
                        <a:rPr lang="en-US" sz="1800" dirty="0"/>
                        <a:t>CAH:851</a:t>
                      </a:r>
                      <a:endParaRPr lang="en-US" sz="1800" dirty="0">
                        <a:latin typeface="Arial" panose="020B0604020202020204" pitchFamily="34" charset="0"/>
                        <a:cs typeface="Arial" panose="020B0604020202020204" pitchFamily="34" charset="0"/>
                      </a:endParaRPr>
                    </a:p>
                  </a:txBody>
                  <a:tcPr/>
                </a:tc>
                <a:tc>
                  <a:txBody>
                    <a:bodyPr/>
                    <a:lstStyle/>
                    <a:p>
                      <a:r>
                        <a:rPr lang="en-US" sz="1800" dirty="0"/>
                        <a:t>Billed to MAC as a professional service or CAH Method II Billing.</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bl>
          </a:graphicData>
        </a:graphic>
      </p:graphicFrame>
      <p:sp>
        <p:nvSpPr>
          <p:cNvPr id="5" name="TextBox 4">
            <a:extLst>
              <a:ext uri="{FF2B5EF4-FFF2-40B4-BE49-F238E27FC236}">
                <a16:creationId xmlns:a16="http://schemas.microsoft.com/office/drawing/2014/main" id="{FD7F0CC8-8432-4BB8-BC6C-4A37404B7AB4}"/>
              </a:ext>
            </a:extLst>
          </p:cNvPr>
          <p:cNvSpPr txBox="1"/>
          <p:nvPr/>
        </p:nvSpPr>
        <p:spPr>
          <a:xfrm>
            <a:off x="720436" y="6068291"/>
            <a:ext cx="7412182" cy="369332"/>
          </a:xfrm>
          <a:prstGeom prst="rect">
            <a:avLst/>
          </a:prstGeom>
          <a:noFill/>
        </p:spPr>
        <p:txBody>
          <a:bodyPr wrap="square" rtlCol="0">
            <a:spAutoFit/>
          </a:bodyPr>
          <a:lstStyle/>
          <a:p>
            <a:r>
              <a:rPr lang="en-US" dirty="0"/>
              <a:t>*</a:t>
            </a:r>
            <a:r>
              <a:rPr lang="en-US" sz="1600" dirty="0"/>
              <a:t> Don’t double-dip; don’t bill Part B for RHC services; don’t pick &amp; choose</a:t>
            </a:r>
            <a:r>
              <a:rPr lang="en-US" dirty="0"/>
              <a:t>.</a:t>
            </a:r>
          </a:p>
        </p:txBody>
      </p:sp>
    </p:spTree>
    <p:extLst>
      <p:ext uri="{BB962C8B-B14F-4D97-AF65-F5344CB8AC3E}">
        <p14:creationId xmlns:p14="http://schemas.microsoft.com/office/powerpoint/2010/main" val="2880636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9E57DC2-970A-4B3E-BB1C-7A09969E49DF}" type="slidenum">
              <a:rPr lang="en-US" smtClean="0"/>
              <a:pPr/>
              <a:t>13</a:t>
            </a:fld>
            <a:endParaRPr lang="en-US" dirty="0"/>
          </a:p>
        </p:txBody>
      </p:sp>
      <p:sp>
        <p:nvSpPr>
          <p:cNvPr id="2" name="Title 1"/>
          <p:cNvSpPr>
            <a:spLocks noGrp="1"/>
          </p:cNvSpPr>
          <p:nvPr>
            <p:ph type="title" idx="4294967295"/>
          </p:nvPr>
        </p:nvSpPr>
        <p:spPr>
          <a:xfrm>
            <a:off x="549021" y="489095"/>
            <a:ext cx="7934325" cy="854075"/>
          </a:xfrm>
        </p:spPr>
        <p:txBody>
          <a:bodyPr>
            <a:noAutofit/>
          </a:bodyPr>
          <a:lstStyle/>
          <a:p>
            <a:pPr algn="ctr"/>
            <a:r>
              <a:rPr lang="en-US" sz="3600" b="1" dirty="0">
                <a:solidFill>
                  <a:schemeClr val="tx1">
                    <a:lumMod val="50000"/>
                    <a:lumOff val="50000"/>
                  </a:schemeClr>
                </a:solidFill>
                <a:latin typeface="+mn-lt"/>
                <a:cs typeface="Arial" panose="020B0604020202020204" pitchFamily="34" charset="0"/>
              </a:rPr>
              <a:t>Revenue Codes: Place of Service</a:t>
            </a:r>
          </a:p>
        </p:txBody>
      </p:sp>
      <p:graphicFrame>
        <p:nvGraphicFramePr>
          <p:cNvPr id="4" name="Table 3"/>
          <p:cNvGraphicFramePr>
            <a:graphicFrameLocks noGrp="1"/>
          </p:cNvGraphicFramePr>
          <p:nvPr>
            <p:extLst>
              <p:ext uri="{D42A27DB-BD31-4B8C-83A1-F6EECF244321}">
                <p14:modId xmlns:p14="http://schemas.microsoft.com/office/powerpoint/2010/main" val="115021970"/>
              </p:ext>
            </p:extLst>
          </p:nvPr>
        </p:nvGraphicFramePr>
        <p:xfrm>
          <a:off x="775855" y="1523999"/>
          <a:ext cx="7707491" cy="4666709"/>
        </p:xfrm>
        <a:graphic>
          <a:graphicData uri="http://schemas.openxmlformats.org/drawingml/2006/table">
            <a:tbl>
              <a:tblPr firstRow="1" bandRow="1">
                <a:tableStyleId>{E8B1032C-EA38-4F05-BA0D-38AFFFC7BED3}</a:tableStyleId>
              </a:tblPr>
              <a:tblGrid>
                <a:gridCol w="2046804">
                  <a:extLst>
                    <a:ext uri="{9D8B030D-6E8A-4147-A177-3AD203B41FA5}">
                      <a16:colId xmlns:a16="http://schemas.microsoft.com/office/drawing/2014/main" val="3579414504"/>
                    </a:ext>
                  </a:extLst>
                </a:gridCol>
                <a:gridCol w="5660687">
                  <a:extLst>
                    <a:ext uri="{9D8B030D-6E8A-4147-A177-3AD203B41FA5}">
                      <a16:colId xmlns:a16="http://schemas.microsoft.com/office/drawing/2014/main" val="3758654514"/>
                    </a:ext>
                  </a:extLst>
                </a:gridCol>
              </a:tblGrid>
              <a:tr h="945252">
                <a:tc>
                  <a:txBody>
                    <a:bodyPr/>
                    <a:lstStyle/>
                    <a:p>
                      <a:pPr algn="ctr"/>
                      <a:r>
                        <a:rPr lang="en-US" sz="2400" dirty="0"/>
                        <a:t>Revenue Code</a:t>
                      </a:r>
                      <a:endParaRPr lang="en-US" sz="2400" dirty="0">
                        <a:solidFill>
                          <a:schemeClr val="bg1">
                            <a:lumMod val="50000"/>
                          </a:schemeClr>
                        </a:solidFill>
                        <a:latin typeface="Arial" panose="020B0604020202020204" pitchFamily="34" charset="0"/>
                        <a:cs typeface="Arial" panose="020B0604020202020204" pitchFamily="34" charset="0"/>
                      </a:endParaRPr>
                    </a:p>
                  </a:txBody>
                  <a:tcPr/>
                </a:tc>
                <a:tc>
                  <a:txBody>
                    <a:bodyPr/>
                    <a:lstStyle/>
                    <a:p>
                      <a:pPr algn="ctr"/>
                      <a:r>
                        <a:rPr lang="en-US" sz="2400" dirty="0"/>
                        <a:t>Description</a:t>
                      </a:r>
                      <a:endParaRPr lang="en-US" sz="2400" dirty="0">
                        <a:solidFill>
                          <a:schemeClr val="bg1">
                            <a:lumMod val="50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46980077"/>
                  </a:ext>
                </a:extLst>
              </a:tr>
              <a:tr h="453836">
                <a:tc>
                  <a:txBody>
                    <a:bodyPr/>
                    <a:lstStyle/>
                    <a:p>
                      <a:r>
                        <a:rPr lang="en-US" sz="2000" dirty="0">
                          <a:latin typeface="Arial" panose="020B0604020202020204" pitchFamily="34" charset="0"/>
                          <a:cs typeface="Arial" panose="020B0604020202020204" pitchFamily="34" charset="0"/>
                        </a:rPr>
                        <a:t>0521</a:t>
                      </a:r>
                    </a:p>
                  </a:txBody>
                  <a:tcPr/>
                </a:tc>
                <a:tc>
                  <a:txBody>
                    <a:bodyPr/>
                    <a:lstStyle/>
                    <a:p>
                      <a:r>
                        <a:rPr lang="en-US" sz="2000" dirty="0">
                          <a:latin typeface="Arial" panose="020B0604020202020204" pitchFamily="34" charset="0"/>
                          <a:cs typeface="Arial" panose="020B0604020202020204" pitchFamily="34" charset="0"/>
                        </a:rPr>
                        <a:t>Clinic Visit by a member to RHC</a:t>
                      </a:r>
                    </a:p>
                  </a:txBody>
                  <a:tcPr/>
                </a:tc>
                <a:extLst>
                  <a:ext uri="{0D108BD9-81ED-4DB2-BD59-A6C34878D82A}">
                    <a16:rowId xmlns:a16="http://schemas.microsoft.com/office/drawing/2014/main" val="830598009"/>
                  </a:ext>
                </a:extLst>
              </a:tr>
              <a:tr h="453836">
                <a:tc>
                  <a:txBody>
                    <a:bodyPr/>
                    <a:lstStyle/>
                    <a:p>
                      <a:r>
                        <a:rPr lang="en-US" sz="2000" dirty="0">
                          <a:latin typeface="Arial" panose="020B0604020202020204" pitchFamily="34" charset="0"/>
                          <a:cs typeface="Arial" panose="020B0604020202020204" pitchFamily="34" charset="0"/>
                        </a:rPr>
                        <a:t>0522</a:t>
                      </a:r>
                    </a:p>
                  </a:txBody>
                  <a:tcPr/>
                </a:tc>
                <a:tc>
                  <a:txBody>
                    <a:bodyPr/>
                    <a:lstStyle/>
                    <a:p>
                      <a:r>
                        <a:rPr lang="en-US" sz="2000" dirty="0">
                          <a:latin typeface="Arial" panose="020B0604020202020204" pitchFamily="34" charset="0"/>
                          <a:cs typeface="Arial" panose="020B0604020202020204" pitchFamily="34" charset="0"/>
                        </a:rPr>
                        <a:t>Home visit</a:t>
                      </a:r>
                      <a:r>
                        <a:rPr lang="en-US" sz="2000" baseline="0" dirty="0">
                          <a:latin typeface="Arial" panose="020B0604020202020204" pitchFamily="34" charset="0"/>
                          <a:cs typeface="Arial" panose="020B0604020202020204" pitchFamily="34" charset="0"/>
                        </a:rPr>
                        <a:t> by RHC practitioner</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64409792"/>
                  </a:ext>
                </a:extLst>
              </a:tr>
              <a:tr h="816905">
                <a:tc>
                  <a:txBody>
                    <a:bodyPr/>
                    <a:lstStyle/>
                    <a:p>
                      <a:r>
                        <a:rPr lang="en-US" sz="2000" dirty="0">
                          <a:latin typeface="Arial" panose="020B0604020202020204" pitchFamily="34" charset="0"/>
                          <a:cs typeface="Arial" panose="020B0604020202020204" pitchFamily="34" charset="0"/>
                        </a:rPr>
                        <a:t>0524</a:t>
                      </a:r>
                    </a:p>
                  </a:txBody>
                  <a:tcPr/>
                </a:tc>
                <a:tc>
                  <a:txBody>
                    <a:bodyPr/>
                    <a:lstStyle/>
                    <a:p>
                      <a:r>
                        <a:rPr lang="en-US" sz="2000" dirty="0">
                          <a:latin typeface="Arial" panose="020B0604020202020204" pitchFamily="34" charset="0"/>
                          <a:cs typeface="Arial" panose="020B0604020202020204" pitchFamily="34" charset="0"/>
                        </a:rPr>
                        <a:t>Visit by RHC practitioner to a member</a:t>
                      </a:r>
                      <a:r>
                        <a:rPr lang="en-US" sz="2000" baseline="0" dirty="0">
                          <a:latin typeface="Arial" panose="020B0604020202020204" pitchFamily="34" charset="0"/>
                          <a:cs typeface="Arial" panose="020B0604020202020204" pitchFamily="34" charset="0"/>
                        </a:rPr>
                        <a:t> in a covered Part A stay at SNF</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58692139"/>
                  </a:ext>
                </a:extLst>
              </a:tr>
              <a:tr h="1179975">
                <a:tc>
                  <a:txBody>
                    <a:bodyPr/>
                    <a:lstStyle/>
                    <a:p>
                      <a:r>
                        <a:rPr lang="en-US" sz="2000" dirty="0">
                          <a:latin typeface="Arial" panose="020B0604020202020204" pitchFamily="34" charset="0"/>
                          <a:cs typeface="Arial" panose="020B0604020202020204" pitchFamily="34" charset="0"/>
                        </a:rPr>
                        <a:t>0525</a:t>
                      </a:r>
                    </a:p>
                  </a:txBody>
                  <a:tcPr/>
                </a:tc>
                <a:tc>
                  <a:txBody>
                    <a:bodyPr/>
                    <a:lstStyle/>
                    <a:p>
                      <a:r>
                        <a:rPr lang="en-US" sz="2000" dirty="0">
                          <a:latin typeface="Arial" panose="020B0604020202020204" pitchFamily="34" charset="0"/>
                          <a:cs typeface="Arial" panose="020B0604020202020204" pitchFamily="34" charset="0"/>
                        </a:rPr>
                        <a:t>Visit</a:t>
                      </a:r>
                      <a:r>
                        <a:rPr lang="en-US" sz="2000" baseline="0" dirty="0">
                          <a:latin typeface="Arial" panose="020B0604020202020204" pitchFamily="34" charset="0"/>
                          <a:cs typeface="Arial" panose="020B0604020202020204" pitchFamily="34" charset="0"/>
                        </a:rPr>
                        <a:t> by a RHC practitioner to a member in a Part B SNF or Nursing Facility or other residential facility</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13478149"/>
                  </a:ext>
                </a:extLst>
              </a:tr>
              <a:tr h="816905">
                <a:tc>
                  <a:txBody>
                    <a:bodyPr/>
                    <a:lstStyle/>
                    <a:p>
                      <a:r>
                        <a:rPr lang="en-US" sz="2000" dirty="0">
                          <a:latin typeface="Arial" panose="020B0604020202020204" pitchFamily="34" charset="0"/>
                          <a:cs typeface="Arial" panose="020B0604020202020204" pitchFamily="34" charset="0"/>
                        </a:rPr>
                        <a:t>0528</a:t>
                      </a:r>
                    </a:p>
                  </a:txBody>
                  <a:tcPr/>
                </a:tc>
                <a:tc>
                  <a:txBody>
                    <a:bodyPr/>
                    <a:lstStyle/>
                    <a:p>
                      <a:r>
                        <a:rPr lang="en-US" sz="2000" dirty="0">
                          <a:latin typeface="Arial" panose="020B0604020202020204" pitchFamily="34" charset="0"/>
                          <a:cs typeface="Arial" panose="020B0604020202020204" pitchFamily="34" charset="0"/>
                        </a:rPr>
                        <a:t>Visit</a:t>
                      </a:r>
                      <a:r>
                        <a:rPr lang="en-US" sz="2000" baseline="0" dirty="0">
                          <a:latin typeface="Arial" panose="020B0604020202020204" pitchFamily="34" charset="0"/>
                          <a:cs typeface="Arial" panose="020B0604020202020204" pitchFamily="34" charset="0"/>
                        </a:rPr>
                        <a:t> by a RHC practitioner to other non RHC site (e.g., scene of accident)</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70212168"/>
                  </a:ext>
                </a:extLst>
              </a:tr>
            </a:tbl>
          </a:graphicData>
        </a:graphic>
      </p:graphicFrame>
      <p:sp>
        <p:nvSpPr>
          <p:cNvPr id="5" name="TextBox 4"/>
          <p:cNvSpPr txBox="1"/>
          <p:nvPr/>
        </p:nvSpPr>
        <p:spPr>
          <a:xfrm>
            <a:off x="900545" y="6356350"/>
            <a:ext cx="7232073" cy="369332"/>
          </a:xfrm>
          <a:prstGeom prst="rect">
            <a:avLst/>
          </a:prstGeom>
          <a:noFill/>
        </p:spPr>
        <p:txBody>
          <a:bodyPr wrap="square" rtlCol="0">
            <a:spAutoFit/>
          </a:bodyPr>
          <a:lstStyle/>
          <a:p>
            <a:r>
              <a:rPr lang="en-US" dirty="0"/>
              <a:t>For Medicare claims only.</a:t>
            </a:r>
          </a:p>
        </p:txBody>
      </p:sp>
    </p:spTree>
    <p:extLst>
      <p:ext uri="{BB962C8B-B14F-4D97-AF65-F5344CB8AC3E}">
        <p14:creationId xmlns:p14="http://schemas.microsoft.com/office/powerpoint/2010/main" val="4079859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14</a:t>
            </a:fld>
            <a:endParaRPr lang="en-US" dirty="0"/>
          </a:p>
        </p:txBody>
      </p:sp>
      <p:sp>
        <p:nvSpPr>
          <p:cNvPr id="2" name="Title 1"/>
          <p:cNvSpPr>
            <a:spLocks noGrp="1"/>
          </p:cNvSpPr>
          <p:nvPr>
            <p:ph type="title" idx="4294967295"/>
          </p:nvPr>
        </p:nvSpPr>
        <p:spPr>
          <a:xfrm>
            <a:off x="706582" y="252094"/>
            <a:ext cx="7934325" cy="1077942"/>
          </a:xfrm>
        </p:spPr>
        <p:txBody>
          <a:bodyPr anchor="t">
            <a:normAutofit fontScale="90000"/>
          </a:bodyPr>
          <a:lstStyle/>
          <a:p>
            <a:pPr algn="ctr"/>
            <a:r>
              <a:rPr lang="en-US" b="1" dirty="0">
                <a:solidFill>
                  <a:schemeClr val="bg1">
                    <a:lumMod val="50000"/>
                  </a:schemeClr>
                </a:solidFill>
              </a:rPr>
              <a:t>Revenue Codes for CPT/HCPCS® Billing</a:t>
            </a:r>
          </a:p>
        </p:txBody>
      </p:sp>
      <p:sp>
        <p:nvSpPr>
          <p:cNvPr id="3" name="TextBox 2"/>
          <p:cNvSpPr txBox="1"/>
          <p:nvPr/>
        </p:nvSpPr>
        <p:spPr>
          <a:xfrm>
            <a:off x="789051" y="1186230"/>
            <a:ext cx="7934325" cy="5324535"/>
          </a:xfrm>
          <a:prstGeom prst="rect">
            <a:avLst/>
          </a:prstGeom>
          <a:noFill/>
        </p:spPr>
        <p:txBody>
          <a:bodyPr wrap="square" rtlCol="0">
            <a:spAutoFit/>
          </a:bodyPr>
          <a:lstStyle/>
          <a:p>
            <a:endParaRPr lang="en-US" dirty="0"/>
          </a:p>
          <a:p>
            <a:r>
              <a:rPr lang="en-US" sz="2000" dirty="0">
                <a:latin typeface="Arial" panose="020B0604020202020204" pitchFamily="34" charset="0"/>
                <a:cs typeface="Arial" panose="020B0604020202020204" pitchFamily="34" charset="0"/>
              </a:rPr>
              <a:t>Revenue codes are used in institutional billing to reflect the place of service and to validate the service performed in that place of service. </a:t>
            </a:r>
          </a:p>
          <a:p>
            <a:endParaRPr lang="en-US" sz="16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All Revenue codes </a:t>
            </a:r>
            <a:r>
              <a:rPr lang="en-US" sz="2000" b="1" dirty="0">
                <a:solidFill>
                  <a:srgbClr val="FF0000"/>
                </a:solidFill>
                <a:latin typeface="Arial" panose="020B0604020202020204" pitchFamily="34" charset="0"/>
                <a:cs typeface="Arial" panose="020B0604020202020204" pitchFamily="34" charset="0"/>
              </a:rPr>
              <a:t>EXCEPT</a:t>
            </a:r>
            <a:r>
              <a:rPr lang="en-US" sz="2000" dirty="0">
                <a:latin typeface="Arial" panose="020B0604020202020204" pitchFamily="34" charset="0"/>
                <a:cs typeface="Arial" panose="020B0604020202020204" pitchFamily="34" charset="0"/>
              </a:rPr>
              <a:t> the following are allowed for RHC billing:</a:t>
            </a:r>
          </a:p>
          <a:p>
            <a:endParaRPr lang="en-US" sz="1600" dirty="0">
              <a:latin typeface="Arial" panose="020B0604020202020204" pitchFamily="34" charset="0"/>
              <a:cs typeface="Arial" panose="020B0604020202020204" pitchFamily="34" charset="0"/>
            </a:endParaRPr>
          </a:p>
          <a:p>
            <a:r>
              <a:rPr lang="en-US" sz="2000" b="1" dirty="0">
                <a:solidFill>
                  <a:srgbClr val="FF0000"/>
                </a:solidFill>
                <a:latin typeface="Arial" panose="020B0604020202020204" pitchFamily="34" charset="0"/>
                <a:cs typeface="Arial" panose="020B0604020202020204" pitchFamily="34" charset="0"/>
              </a:rPr>
              <a:t>002X-024X, 029X, 045X, 054X, 056X, 060X, 065X, 067X-072X, 080X-088X, 093X, 096X-310X</a:t>
            </a:r>
          </a:p>
          <a:p>
            <a:endParaRPr lang="en-US" sz="1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Some common allowed Revenue codes in addition to 52x might include:</a:t>
            </a:r>
            <a:endParaRPr lang="en-US" sz="1600" dirty="0">
              <a:latin typeface="Arial" panose="020B0604020202020204" pitchFamily="34" charset="0"/>
              <a:cs typeface="Arial" panose="020B0604020202020204" pitchFamily="34" charset="0"/>
            </a:endParaRPr>
          </a:p>
          <a:p>
            <a:pPr lvl="4"/>
            <a:r>
              <a:rPr lang="en-US" sz="2000" dirty="0">
                <a:latin typeface="Arial" panose="020B0604020202020204" pitchFamily="34" charset="0"/>
                <a:cs typeface="Arial" panose="020B0604020202020204" pitchFamily="34" charset="0"/>
              </a:rPr>
              <a:t>0250:  Pharmacy (no J code)   </a:t>
            </a:r>
          </a:p>
          <a:p>
            <a:pPr lvl="4"/>
            <a:r>
              <a:rPr lang="en-US" sz="2000" dirty="0">
                <a:latin typeface="Arial" panose="020B0604020202020204" pitchFamily="34" charset="0"/>
                <a:cs typeface="Arial" panose="020B0604020202020204" pitchFamily="34" charset="0"/>
              </a:rPr>
              <a:t>0636:  Drugs with J code</a:t>
            </a:r>
          </a:p>
          <a:p>
            <a:pPr lvl="4"/>
            <a:r>
              <a:rPr lang="en-US" sz="2000" dirty="0">
                <a:latin typeface="Arial" panose="020B0604020202020204" pitchFamily="34" charset="0"/>
                <a:cs typeface="Arial" panose="020B0604020202020204" pitchFamily="34" charset="0"/>
              </a:rPr>
              <a:t>0300:  Venipuncture</a:t>
            </a:r>
          </a:p>
          <a:p>
            <a:pPr lvl="4"/>
            <a:r>
              <a:rPr lang="en-US" sz="2000" dirty="0">
                <a:latin typeface="Arial" panose="020B0604020202020204" pitchFamily="34" charset="0"/>
                <a:cs typeface="Arial" panose="020B0604020202020204" pitchFamily="34" charset="0"/>
              </a:rPr>
              <a:t>0420, 0430, 0440: PT/OT/ST</a:t>
            </a:r>
          </a:p>
          <a:p>
            <a:pPr lvl="4"/>
            <a:r>
              <a:rPr lang="en-US" sz="2000" dirty="0">
                <a:latin typeface="Arial" panose="020B0604020202020204" pitchFamily="34" charset="0"/>
                <a:cs typeface="Arial" panose="020B0604020202020204" pitchFamily="34" charset="0"/>
              </a:rPr>
              <a:t>0780: Telemedicine site</a:t>
            </a:r>
          </a:p>
          <a:p>
            <a:pPr lvl="4"/>
            <a:r>
              <a:rPr lang="en-US" sz="2000" dirty="0">
                <a:latin typeface="Arial" panose="020B0604020202020204" pitchFamily="34" charset="0"/>
                <a:cs typeface="Arial" panose="020B0604020202020204" pitchFamily="34" charset="0"/>
              </a:rPr>
              <a:t>0900:  Behavioral Health</a:t>
            </a:r>
          </a:p>
        </p:txBody>
      </p:sp>
    </p:spTree>
    <p:extLst>
      <p:ext uri="{BB962C8B-B14F-4D97-AF65-F5344CB8AC3E}">
        <p14:creationId xmlns:p14="http://schemas.microsoft.com/office/powerpoint/2010/main" val="182558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15</a:t>
            </a:fld>
            <a:endParaRPr lang="en-US" dirty="0"/>
          </a:p>
        </p:txBody>
      </p:sp>
      <p:sp>
        <p:nvSpPr>
          <p:cNvPr id="2" name="Title 1"/>
          <p:cNvSpPr>
            <a:spLocks noGrp="1"/>
          </p:cNvSpPr>
          <p:nvPr>
            <p:ph type="title" idx="4294967295"/>
          </p:nvPr>
        </p:nvSpPr>
        <p:spPr>
          <a:xfrm>
            <a:off x="549021" y="220090"/>
            <a:ext cx="7934325" cy="896937"/>
          </a:xfrm>
        </p:spPr>
        <p:txBody>
          <a:bodyPr>
            <a:normAutofit/>
          </a:bodyPr>
          <a:lstStyle/>
          <a:p>
            <a:pPr algn="ctr"/>
            <a:r>
              <a:rPr lang="en-US" sz="4400" b="1" dirty="0">
                <a:solidFill>
                  <a:schemeClr val="tx1"/>
                </a:solidFill>
              </a:rPr>
              <a:t>Qualifying Visit List</a:t>
            </a:r>
          </a:p>
        </p:txBody>
      </p:sp>
      <p:sp>
        <p:nvSpPr>
          <p:cNvPr id="3" name="TextBox 2"/>
          <p:cNvSpPr txBox="1"/>
          <p:nvPr/>
        </p:nvSpPr>
        <p:spPr>
          <a:xfrm>
            <a:off x="605050" y="1117027"/>
            <a:ext cx="7933900" cy="5632311"/>
          </a:xfrm>
          <a:prstGeom prst="rect">
            <a:avLst/>
          </a:prstGeom>
          <a:noFill/>
        </p:spPr>
        <p:txBody>
          <a:bodyPr wrap="square" rtlCol="0">
            <a:spAutoFit/>
          </a:bodyPr>
          <a:lstStyle/>
          <a:p>
            <a:r>
              <a:rPr lang="en-US" sz="2400" dirty="0">
                <a:hlinkClick r:id="rId2"/>
              </a:rPr>
              <a:t>https://www.cms.gov/Medicare/Medicare-Fee-for-Service-Payment/FQHCPPS/Downloads/RHC-Qualifying-Visit-List.pdf</a:t>
            </a:r>
            <a:endParaRPr lang="en-US" sz="2400" dirty="0"/>
          </a:p>
          <a:p>
            <a:endParaRPr lang="en-US" sz="2400" dirty="0"/>
          </a:p>
          <a:p>
            <a:r>
              <a:rPr lang="en-US" sz="2400" dirty="0"/>
              <a:t>Codes in black type could be billed as qualifying standalone services for dates of services and processing between 4/1/2016 and 9/30/2016.</a:t>
            </a:r>
          </a:p>
          <a:p>
            <a:endParaRPr lang="en-US" sz="2400" dirty="0"/>
          </a:p>
          <a:p>
            <a:r>
              <a:rPr lang="en-US" sz="2400" dirty="0">
                <a:solidFill>
                  <a:srgbClr val="FF0000"/>
                </a:solidFill>
              </a:rPr>
              <a:t>Codes in red type could be billed as qualifying standalone services for process dates after 10/1/2016 when used with the CG modifier.</a:t>
            </a:r>
          </a:p>
          <a:p>
            <a:endParaRPr lang="en-US" sz="2400" dirty="0">
              <a:solidFill>
                <a:srgbClr val="FF0000"/>
              </a:solidFill>
            </a:endParaRPr>
          </a:p>
          <a:p>
            <a:r>
              <a:rPr lang="en-US" sz="2400" dirty="0"/>
              <a:t>ALL QVL codes can now be appended by –CG.</a:t>
            </a:r>
          </a:p>
          <a:p>
            <a:r>
              <a:rPr lang="en-US" sz="2400" dirty="0"/>
              <a:t>QVL is not exclusive list.</a:t>
            </a:r>
          </a:p>
          <a:p>
            <a:endParaRPr lang="en-US" sz="2400" dirty="0"/>
          </a:p>
        </p:txBody>
      </p:sp>
    </p:spTree>
    <p:extLst>
      <p:ext uri="{BB962C8B-B14F-4D97-AF65-F5344CB8AC3E}">
        <p14:creationId xmlns:p14="http://schemas.microsoft.com/office/powerpoint/2010/main" val="3415583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16</a:t>
            </a:fld>
            <a:endParaRPr lang="en-US" dirty="0"/>
          </a:p>
        </p:txBody>
      </p:sp>
      <p:sp>
        <p:nvSpPr>
          <p:cNvPr id="2" name="Title 1"/>
          <p:cNvSpPr>
            <a:spLocks noGrp="1"/>
          </p:cNvSpPr>
          <p:nvPr>
            <p:ph type="title" idx="4294967295"/>
          </p:nvPr>
        </p:nvSpPr>
        <p:spPr>
          <a:xfrm>
            <a:off x="341058" y="289363"/>
            <a:ext cx="8142288" cy="660400"/>
          </a:xfrm>
        </p:spPr>
        <p:txBody>
          <a:bodyPr>
            <a:normAutofit fontScale="90000"/>
          </a:bodyPr>
          <a:lstStyle/>
          <a:p>
            <a:pPr algn="ctr"/>
            <a:r>
              <a:rPr lang="en-US" dirty="0"/>
              <a:t> </a:t>
            </a:r>
            <a:r>
              <a:rPr lang="en-US" sz="3100" b="1" dirty="0">
                <a:solidFill>
                  <a:schemeClr val="tx1"/>
                </a:solidFill>
                <a:latin typeface="Arial" panose="020B0604020202020204" pitchFamily="34" charset="0"/>
                <a:cs typeface="Arial" panose="020B0604020202020204" pitchFamily="34" charset="0"/>
              </a:rPr>
              <a:t>RHC MEDICARE Billing </a:t>
            </a:r>
          </a:p>
        </p:txBody>
      </p:sp>
      <p:sp>
        <p:nvSpPr>
          <p:cNvPr id="3" name="TextBox 2"/>
          <p:cNvSpPr txBox="1"/>
          <p:nvPr/>
        </p:nvSpPr>
        <p:spPr>
          <a:xfrm>
            <a:off x="526473" y="1094510"/>
            <a:ext cx="8215745" cy="5444835"/>
          </a:xfrm>
          <a:prstGeom prst="rect">
            <a:avLst/>
          </a:prstGeom>
          <a:noFill/>
        </p:spPr>
        <p:txBody>
          <a:bodyPr wrap="square" rtlCol="0">
            <a:noAutofit/>
          </a:bodyPr>
          <a:lstStyle/>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CPT/HCPCS®  Level Codes are reported for ALL services that are provided.</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Revenue Codes are reported for each CPT/HCPCS® Code.</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ALL Charges are totaled and reported on the line with the </a:t>
            </a:r>
            <a:r>
              <a:rPr lang="en-US" b="1" i="1" dirty="0">
                <a:latin typeface="Arial" panose="020B0604020202020204" pitchFamily="34" charset="0"/>
                <a:cs typeface="Arial" panose="020B0604020202020204" pitchFamily="34" charset="0"/>
              </a:rPr>
              <a:t>qualifying visit code</a:t>
            </a:r>
            <a:r>
              <a:rPr lang="en-US" dirty="0">
                <a:latin typeface="Arial" panose="020B0604020202020204" pitchFamily="34" charset="0"/>
                <a:cs typeface="Arial" panose="020B0604020202020204" pitchFamily="34" charset="0"/>
              </a:rPr>
              <a:t> for that encounter.  This is the “pay” line.</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The qualifying visit code/pay line is designated by the </a:t>
            </a:r>
            <a:r>
              <a:rPr lang="en-US" b="1" dirty="0">
                <a:latin typeface="Arial" panose="020B0604020202020204" pitchFamily="34" charset="0"/>
                <a:cs typeface="Arial" panose="020B0604020202020204" pitchFamily="34" charset="0"/>
              </a:rPr>
              <a:t>CG modifier</a:t>
            </a:r>
            <a:r>
              <a:rPr lang="en-US" dirty="0">
                <a:latin typeface="Arial" panose="020B0604020202020204" pitchFamily="34" charset="0"/>
                <a:cs typeface="Arial" panose="020B0604020202020204" pitchFamily="34" charset="0"/>
              </a:rPr>
              <a:t>. All charges are rolled up to this line item. This line is either the E &amp; M code or the code which is most closely related to the chief complaint. </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All other line items must include a charge amount of ≥ $.0.01. The amount may be your actual charge or the penny amount.</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The total line (0001) will NOT equal the total for all charges. It will appear overstated.  Coinsurance is calculated from the total charges on the -CG line and not the total line.</a:t>
            </a:r>
          </a:p>
          <a:p>
            <a:pPr marL="285750" indent="-285750">
              <a:buClr>
                <a:schemeClr val="accent2"/>
              </a:buClr>
              <a:buFont typeface="Wingdings" panose="05000000000000000000" pitchFamily="2" charset="2"/>
              <a:buChar char="q"/>
            </a:pPr>
            <a:endParaRPr lang="en-US" sz="1000" dirty="0">
              <a:latin typeface="Arial" panose="020B0604020202020204" pitchFamily="34" charset="0"/>
              <a:cs typeface="Arial" panose="020B0604020202020204" pitchFamily="34" charset="0"/>
            </a:endParaRPr>
          </a:p>
          <a:p>
            <a:pPr marL="285750" indent="-285750">
              <a:buClr>
                <a:schemeClr val="accent2"/>
              </a:buClr>
              <a:buFont typeface="Wingdings" panose="05000000000000000000" pitchFamily="2" charset="2"/>
              <a:buChar char="q"/>
            </a:pPr>
            <a:r>
              <a:rPr lang="en-US" dirty="0">
                <a:latin typeface="Arial" panose="020B0604020202020204" pitchFamily="34" charset="0"/>
                <a:cs typeface="Arial" panose="020B0604020202020204" pitchFamily="34" charset="0"/>
              </a:rPr>
              <a:t>After 10/1/2016 (processing date), all qualifying visit codes should be billable as standalone codes.  The CG modifier will trigger the AIR.</a:t>
            </a:r>
          </a:p>
        </p:txBody>
      </p:sp>
    </p:spTree>
    <p:extLst>
      <p:ext uri="{BB962C8B-B14F-4D97-AF65-F5344CB8AC3E}">
        <p14:creationId xmlns:p14="http://schemas.microsoft.com/office/powerpoint/2010/main" val="4115333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17</a:t>
            </a:fld>
            <a:endParaRPr lang="en-US" dirty="0"/>
          </a:p>
        </p:txBody>
      </p:sp>
      <p:sp>
        <p:nvSpPr>
          <p:cNvPr id="2" name="Title 1"/>
          <p:cNvSpPr>
            <a:spLocks noGrp="1"/>
          </p:cNvSpPr>
          <p:nvPr>
            <p:ph type="title" idx="4294967295"/>
          </p:nvPr>
        </p:nvSpPr>
        <p:spPr>
          <a:xfrm>
            <a:off x="549021" y="248889"/>
            <a:ext cx="7934325" cy="938212"/>
          </a:xfrm>
        </p:spPr>
        <p:txBody>
          <a:bodyPr>
            <a:normAutofit/>
          </a:bodyPr>
          <a:lstStyle/>
          <a:p>
            <a:pPr algn="ctr"/>
            <a:r>
              <a:rPr lang="en-US" sz="4000" b="1" dirty="0">
                <a:solidFill>
                  <a:schemeClr val="tx1"/>
                </a:solidFill>
              </a:rPr>
              <a:t>The –CG  “Pay” Line</a:t>
            </a:r>
          </a:p>
        </p:txBody>
      </p:sp>
      <p:sp>
        <p:nvSpPr>
          <p:cNvPr id="3" name="TextBox 2"/>
          <p:cNvSpPr txBox="1"/>
          <p:nvPr/>
        </p:nvSpPr>
        <p:spPr>
          <a:xfrm>
            <a:off x="817418" y="1167071"/>
            <a:ext cx="7726081" cy="5016758"/>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RHCs are required to report the appropriate HCPCS code for each service line along with a revenue code on their Medicare claims. </a:t>
            </a:r>
          </a:p>
          <a:p>
            <a:endParaRPr lang="en-US" sz="2000" dirty="0">
              <a:latin typeface="Arial" panose="020B0604020202020204" pitchFamily="34" charset="0"/>
              <a:cs typeface="Arial" panose="020B0604020202020204" pitchFamily="34" charset="0"/>
            </a:endParaRPr>
          </a:p>
          <a:p>
            <a:r>
              <a:rPr lang="en-US" sz="2000" b="1" i="1" u="sng" dirty="0">
                <a:latin typeface="Arial" panose="020B0604020202020204" pitchFamily="34" charset="0"/>
                <a:cs typeface="Arial" panose="020B0604020202020204" pitchFamily="34" charset="0"/>
              </a:rPr>
              <a:t>A RHC visit must include one of the services listed on the RHC Qualifying Visit List.</a:t>
            </a:r>
            <a:r>
              <a:rPr lang="en-US" sz="2000" dirty="0">
                <a:latin typeface="Arial" panose="020B0604020202020204" pitchFamily="34" charset="0"/>
                <a:cs typeface="Arial" panose="020B0604020202020204" pitchFamily="34" charset="0"/>
              </a:rPr>
              <a:t>  </a:t>
            </a:r>
            <a:r>
              <a:rPr lang="en-US" sz="2000" b="1" i="1" u="sng" dirty="0">
                <a:latin typeface="Arial" panose="020B0604020202020204" pitchFamily="34" charset="0"/>
                <a:cs typeface="Arial" panose="020B0604020202020204" pitchFamily="34" charset="0"/>
              </a:rPr>
              <a:t>RHC qualifying medical visits are typically Evaluation and Management (E/M) type of services or screenings for certain preventive services</a:t>
            </a:r>
            <a:r>
              <a:rPr lang="en-US" sz="2000" b="1"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RHC qualifying mental health visits are typically psychiatric diagnostic evaluation, psychotherapy, or psychoanalysis. </a:t>
            </a:r>
            <a:r>
              <a:rPr lang="en-US" sz="2000" strike="sngStrike" dirty="0">
                <a:latin typeface="Arial" panose="020B0604020202020204" pitchFamily="34" charset="0"/>
                <a:cs typeface="Arial" panose="020B0604020202020204" pitchFamily="34" charset="0"/>
              </a:rPr>
              <a:t>Updates to the qualifying visit list are generally made on a quarterly basis and posted on the CMS RHC center webpage. </a:t>
            </a:r>
            <a:r>
              <a:rPr lang="en-US" sz="2000" dirty="0">
                <a:latin typeface="Arial" panose="020B0604020202020204" pitchFamily="34" charset="0"/>
                <a:cs typeface="Arial" panose="020B0604020202020204" pitchFamily="34" charset="0"/>
              </a:rPr>
              <a:t>The code appended with –CG should be the service most related to the reason for the visit.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hlinkClick r:id="rId2"/>
              </a:rPr>
              <a:t>https://www.cms.gov/Outreach-and-Education/Medicare-Learning-Network-MLN/MLNMattersArticles/Downloads/MM9269.pdf</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9886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740C1A-1B4E-45D5-B115-0421F3517D02}"/>
              </a:ext>
            </a:extLst>
          </p:cNvPr>
          <p:cNvSpPr>
            <a:spLocks noGrp="1"/>
          </p:cNvSpPr>
          <p:nvPr>
            <p:ph type="sldNum" sz="quarter" idx="12"/>
          </p:nvPr>
        </p:nvSpPr>
        <p:spPr/>
        <p:txBody>
          <a:bodyPr/>
          <a:lstStyle/>
          <a:p>
            <a:fld id="{69E57DC2-970A-4B3E-BB1C-7A09969E49DF}" type="slidenum">
              <a:rPr lang="en-US" smtClean="0"/>
              <a:pPr/>
              <a:t>18</a:t>
            </a:fld>
            <a:endParaRPr lang="en-US" dirty="0"/>
          </a:p>
        </p:txBody>
      </p:sp>
      <p:sp>
        <p:nvSpPr>
          <p:cNvPr id="2" name="Title 1">
            <a:extLst>
              <a:ext uri="{FF2B5EF4-FFF2-40B4-BE49-F238E27FC236}">
                <a16:creationId xmlns:a16="http://schemas.microsoft.com/office/drawing/2014/main" id="{C1040300-0E5A-4EDE-B4D7-2E35B3DEACCA}"/>
              </a:ext>
            </a:extLst>
          </p:cNvPr>
          <p:cNvSpPr>
            <a:spLocks noGrp="1"/>
          </p:cNvSpPr>
          <p:nvPr>
            <p:ph type="title" idx="4294967295"/>
          </p:nvPr>
        </p:nvSpPr>
        <p:spPr>
          <a:xfrm>
            <a:off x="549021" y="237301"/>
            <a:ext cx="7934325" cy="744537"/>
          </a:xfrm>
        </p:spPr>
        <p:txBody>
          <a:bodyPr anchor="t">
            <a:normAutofit/>
          </a:bodyPr>
          <a:lstStyle/>
          <a:p>
            <a:pPr algn="ctr"/>
            <a:r>
              <a:rPr lang="en-US" sz="4400" b="1" dirty="0">
                <a:solidFill>
                  <a:schemeClr val="tx1"/>
                </a:solidFill>
              </a:rPr>
              <a:t> More on the –CG Modifier</a:t>
            </a:r>
          </a:p>
        </p:txBody>
      </p:sp>
      <p:sp>
        <p:nvSpPr>
          <p:cNvPr id="4" name="TextBox 3">
            <a:extLst>
              <a:ext uri="{FF2B5EF4-FFF2-40B4-BE49-F238E27FC236}">
                <a16:creationId xmlns:a16="http://schemas.microsoft.com/office/drawing/2014/main" id="{F4BD119E-AC2A-455A-B2E2-E60A7A25B14D}"/>
              </a:ext>
            </a:extLst>
          </p:cNvPr>
          <p:cNvSpPr txBox="1"/>
          <p:nvPr/>
        </p:nvSpPr>
        <p:spPr>
          <a:xfrm>
            <a:off x="620843" y="1388237"/>
            <a:ext cx="8102533" cy="4478149"/>
          </a:xfrm>
          <a:prstGeom prst="rect">
            <a:avLst/>
          </a:prstGeom>
          <a:noFill/>
        </p:spPr>
        <p:txBody>
          <a:bodyPr wrap="square" rtlCol="0">
            <a:spAutoFit/>
          </a:bodyPr>
          <a:lstStyle/>
          <a:p>
            <a:pPr marL="342900" indent="-342900">
              <a:buFont typeface="Arial" panose="020B0604020202020204" pitchFamily="34" charset="0"/>
              <a:buChar char="•"/>
            </a:pPr>
            <a:r>
              <a:rPr lang="en-US" sz="2200" dirty="0"/>
              <a:t>The –CG Modifier is appended to the first  CPT® line item on a claim for which the all-inclusive rate (RHC rate) will be paid.  There may be one or more line items on the claim.  The –CG modifier is only applied to the first service reported.  </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200" dirty="0"/>
              <a:t>All charges are combined on the first line item with the  -CG modifier.  </a:t>
            </a:r>
            <a:r>
              <a:rPr lang="en-US" sz="2200" b="1" dirty="0"/>
              <a:t>That line is used to calculate the deductible and co-insurance lines</a:t>
            </a:r>
            <a:r>
              <a:rPr lang="en-US" sz="2200" dirty="0"/>
              <a:t>.</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200" dirty="0"/>
              <a:t>Other lines are reported at the full charge or at .01.</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200" dirty="0"/>
              <a:t>The total line will appear overstated.</a:t>
            </a:r>
          </a:p>
          <a:p>
            <a:pPr marL="342900" indent="-342900">
              <a:buFont typeface="Arial" panose="020B0604020202020204" pitchFamily="34" charset="0"/>
              <a:buChar char="•"/>
            </a:pPr>
            <a:endParaRPr lang="en-US" sz="1000" dirty="0"/>
          </a:p>
          <a:p>
            <a:endParaRPr lang="en-US" sz="2200" dirty="0"/>
          </a:p>
        </p:txBody>
      </p:sp>
    </p:spTree>
    <p:extLst>
      <p:ext uri="{BB962C8B-B14F-4D97-AF65-F5344CB8AC3E}">
        <p14:creationId xmlns:p14="http://schemas.microsoft.com/office/powerpoint/2010/main" val="4235709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7F4A5A-7B3B-4098-BE6A-569A4F763ACB}"/>
              </a:ext>
            </a:extLst>
          </p:cNvPr>
          <p:cNvSpPr>
            <a:spLocks noGrp="1"/>
          </p:cNvSpPr>
          <p:nvPr>
            <p:ph type="title"/>
          </p:nvPr>
        </p:nvSpPr>
        <p:spPr/>
        <p:txBody>
          <a:bodyPr/>
          <a:lstStyle/>
          <a:p>
            <a:r>
              <a:rPr lang="en-US" dirty="0"/>
              <a:t>RHC Claim Examples</a:t>
            </a:r>
          </a:p>
        </p:txBody>
      </p:sp>
      <p:sp>
        <p:nvSpPr>
          <p:cNvPr id="6" name="TextBox 5">
            <a:extLst>
              <a:ext uri="{FF2B5EF4-FFF2-40B4-BE49-F238E27FC236}">
                <a16:creationId xmlns:a16="http://schemas.microsoft.com/office/drawing/2014/main" id="{9D830CA9-6456-4587-BA62-8E9E1A05D3E3}"/>
              </a:ext>
            </a:extLst>
          </p:cNvPr>
          <p:cNvSpPr txBox="1"/>
          <p:nvPr/>
        </p:nvSpPr>
        <p:spPr>
          <a:xfrm>
            <a:off x="2882900" y="5588000"/>
            <a:ext cx="5461000" cy="923330"/>
          </a:xfrm>
          <a:prstGeom prst="rect">
            <a:avLst/>
          </a:prstGeom>
          <a:noFill/>
        </p:spPr>
        <p:txBody>
          <a:bodyPr wrap="square" rtlCol="0">
            <a:spAutoFit/>
          </a:bodyPr>
          <a:lstStyle/>
          <a:p>
            <a:r>
              <a:rPr lang="en-US" dirty="0"/>
              <a:t>Codes and Prices in Examples for demonstration purposes only and are not intended to suggest specific methodologies or clinical scenarios.</a:t>
            </a:r>
          </a:p>
        </p:txBody>
      </p:sp>
      <p:sp>
        <p:nvSpPr>
          <p:cNvPr id="2" name="Slide Number Placeholder 1">
            <a:extLst>
              <a:ext uri="{FF2B5EF4-FFF2-40B4-BE49-F238E27FC236}">
                <a16:creationId xmlns:a16="http://schemas.microsoft.com/office/drawing/2014/main" id="{366FDF80-C8FB-4702-BD41-F0726C0E6EDE}"/>
              </a:ext>
            </a:extLst>
          </p:cNvPr>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2377950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15B133-7003-45EC-9910-4FB3EA79B973}"/>
              </a:ext>
            </a:extLst>
          </p:cNvPr>
          <p:cNvSpPr>
            <a:spLocks noGrp="1"/>
          </p:cNvSpPr>
          <p:nvPr>
            <p:ph type="sldNum" sz="quarter" idx="12"/>
          </p:nvPr>
        </p:nvSpPr>
        <p:spPr/>
        <p:txBody>
          <a:bodyPr/>
          <a:lstStyle/>
          <a:p>
            <a:fld id="{4FAB73BC-B049-4115-A692-8D63A059BFB8}" type="slidenum">
              <a:rPr lang="en-US" smtClean="0"/>
              <a:pPr/>
              <a:t>20</a:t>
            </a:fld>
            <a:endParaRPr lang="en-US" dirty="0"/>
          </a:p>
        </p:txBody>
      </p:sp>
      <p:sp>
        <p:nvSpPr>
          <p:cNvPr id="5" name="Title 4">
            <a:extLst>
              <a:ext uri="{FF2B5EF4-FFF2-40B4-BE49-F238E27FC236}">
                <a16:creationId xmlns:a16="http://schemas.microsoft.com/office/drawing/2014/main" id="{2B404A31-34F4-4173-993C-E2E32F90E0AB}"/>
              </a:ext>
            </a:extLst>
          </p:cNvPr>
          <p:cNvSpPr>
            <a:spLocks noGrp="1"/>
          </p:cNvSpPr>
          <p:nvPr>
            <p:ph type="title" idx="4294967295"/>
          </p:nvPr>
        </p:nvSpPr>
        <p:spPr>
          <a:xfrm>
            <a:off x="685800" y="312906"/>
            <a:ext cx="7772400" cy="981075"/>
          </a:xfrm>
        </p:spPr>
        <p:txBody>
          <a:bodyPr>
            <a:normAutofit/>
          </a:bodyPr>
          <a:lstStyle/>
          <a:p>
            <a:pPr algn="ctr"/>
            <a:r>
              <a:rPr lang="en-US" sz="3600" b="1" dirty="0">
                <a:solidFill>
                  <a:schemeClr val="tx1"/>
                </a:solidFill>
              </a:rPr>
              <a:t>RHC Encounter with E &amp; M Only</a:t>
            </a:r>
          </a:p>
        </p:txBody>
      </p:sp>
      <p:graphicFrame>
        <p:nvGraphicFramePr>
          <p:cNvPr id="7" name="Content Placeholder 6">
            <a:extLst>
              <a:ext uri="{FF2B5EF4-FFF2-40B4-BE49-F238E27FC236}">
                <a16:creationId xmlns:a16="http://schemas.microsoft.com/office/drawing/2014/main" id="{EC563E0A-73FB-4DAE-B295-041EE86DCD98}"/>
              </a:ext>
            </a:extLst>
          </p:cNvPr>
          <p:cNvGraphicFramePr>
            <a:graphicFrameLocks noGrp="1"/>
          </p:cNvGraphicFramePr>
          <p:nvPr>
            <p:ph idx="4294967295"/>
            <p:extLst>
              <p:ext uri="{D42A27DB-BD31-4B8C-83A1-F6EECF244321}">
                <p14:modId xmlns:p14="http://schemas.microsoft.com/office/powerpoint/2010/main" val="1559281152"/>
              </p:ext>
            </p:extLst>
          </p:nvPr>
        </p:nvGraphicFramePr>
        <p:xfrm>
          <a:off x="378257" y="1604430"/>
          <a:ext cx="8524443" cy="21031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26484">
                  <a:extLst>
                    <a:ext uri="{9D8B030D-6E8A-4147-A177-3AD203B41FA5}">
                      <a16:colId xmlns:a16="http://schemas.microsoft.com/office/drawing/2014/main" val="2665846391"/>
                    </a:ext>
                  </a:extLst>
                </a:gridCol>
                <a:gridCol w="1625600">
                  <a:extLst>
                    <a:ext uri="{9D8B030D-6E8A-4147-A177-3AD203B41FA5}">
                      <a16:colId xmlns:a16="http://schemas.microsoft.com/office/drawing/2014/main" val="2285981469"/>
                    </a:ext>
                  </a:extLst>
                </a:gridCol>
                <a:gridCol w="1600200">
                  <a:extLst>
                    <a:ext uri="{9D8B030D-6E8A-4147-A177-3AD203B41FA5}">
                      <a16:colId xmlns:a16="http://schemas.microsoft.com/office/drawing/2014/main" val="2286939669"/>
                    </a:ext>
                  </a:extLst>
                </a:gridCol>
                <a:gridCol w="954085">
                  <a:extLst>
                    <a:ext uri="{9D8B030D-6E8A-4147-A177-3AD203B41FA5}">
                      <a16:colId xmlns:a16="http://schemas.microsoft.com/office/drawing/2014/main" val="3169275557"/>
                    </a:ext>
                  </a:extLst>
                </a:gridCol>
                <a:gridCol w="1293815">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Pt 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10" name="TextBox 9">
            <a:extLst>
              <a:ext uri="{FF2B5EF4-FFF2-40B4-BE49-F238E27FC236}">
                <a16:creationId xmlns:a16="http://schemas.microsoft.com/office/drawing/2014/main" id="{F766B3B7-5ADF-4077-B4A9-C3EB67E53BD9}"/>
              </a:ext>
            </a:extLst>
          </p:cNvPr>
          <p:cNvSpPr txBox="1"/>
          <p:nvPr/>
        </p:nvSpPr>
        <p:spPr>
          <a:xfrm>
            <a:off x="378257" y="4328448"/>
            <a:ext cx="8524443"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Provider performed an E &amp; M service ($100.00) for a problem which required no lab, no ancillary or incidental services  or other non-RHC services.  The patient responsibility is $20 and the MAC will reimburse 80% of rate if the deductible has been met.</a:t>
            </a:r>
          </a:p>
        </p:txBody>
      </p:sp>
    </p:spTree>
    <p:extLst>
      <p:ext uri="{BB962C8B-B14F-4D97-AF65-F5344CB8AC3E}">
        <p14:creationId xmlns:p14="http://schemas.microsoft.com/office/powerpoint/2010/main" val="1105714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21</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97018586"/>
              </p:ext>
            </p:extLst>
          </p:nvPr>
        </p:nvGraphicFramePr>
        <p:xfrm>
          <a:off x="366350" y="1830993"/>
          <a:ext cx="8524443" cy="246888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661322">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04078">
                  <a:extLst>
                    <a:ext uri="{9D8B030D-6E8A-4147-A177-3AD203B41FA5}">
                      <a16:colId xmlns:a16="http://schemas.microsoft.com/office/drawing/2014/main" val="3169275557"/>
                    </a:ext>
                  </a:extLst>
                </a:gridCol>
                <a:gridCol w="1293815">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 &amp; D Abscess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10160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678872" y="418522"/>
            <a:ext cx="7772400" cy="98194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3600" b="1" dirty="0">
                <a:solidFill>
                  <a:schemeClr val="tx1"/>
                </a:solidFill>
              </a:rPr>
              <a:t>RHC Encounter with In-Office Procedure Only</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50" y="4730403"/>
            <a:ext cx="8524443"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Provider performed a simple I &amp; D ($150.00) during this encounter.  No other services were provided. The supplies and local anesthesia would be integral to the procedure.   The patient would be responsible for a $30 co-insurance payment. </a:t>
            </a:r>
          </a:p>
        </p:txBody>
      </p:sp>
    </p:spTree>
    <p:extLst>
      <p:ext uri="{BB962C8B-B14F-4D97-AF65-F5344CB8AC3E}">
        <p14:creationId xmlns:p14="http://schemas.microsoft.com/office/powerpoint/2010/main" val="50772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22</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2879310911"/>
              </p:ext>
            </p:extLst>
          </p:nvPr>
        </p:nvGraphicFramePr>
        <p:xfrm>
          <a:off x="366349" y="1551593"/>
          <a:ext cx="8524443" cy="292608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 &amp; D Abscess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10160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250.01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486063" y="419349"/>
            <a:ext cx="7772400" cy="9819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3400" b="1" dirty="0">
                <a:solidFill>
                  <a:schemeClr val="tx1"/>
                </a:solidFill>
              </a:rPr>
              <a:t>RHC Encounter with Multiple Services # 1-Alternative Method</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701021"/>
            <a:ext cx="8524443"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E &amp; M service ($100) and an in-office procedure ($150.00) during the same visit.  The supplies and local anesthesia would be integral to the procedure. Additional service items are reported ≥  .01. The patient would be responsible for a $50.00 co-insurance payment.  The total 001 line appears overstated.  Using this method depends on your PM/EHR and your facility’s method for tracking charges.</a:t>
            </a:r>
          </a:p>
        </p:txBody>
      </p:sp>
      <p:sp>
        <p:nvSpPr>
          <p:cNvPr id="6" name="Oval 5">
            <a:extLst>
              <a:ext uri="{FF2B5EF4-FFF2-40B4-BE49-F238E27FC236}">
                <a16:creationId xmlns:a16="http://schemas.microsoft.com/office/drawing/2014/main" id="{093B9B16-E638-4C59-8E99-89F13824C710}"/>
              </a:ext>
            </a:extLst>
          </p:cNvPr>
          <p:cNvSpPr/>
          <p:nvPr/>
        </p:nvSpPr>
        <p:spPr>
          <a:xfrm>
            <a:off x="8052833" y="3138446"/>
            <a:ext cx="910573" cy="66501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4742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23</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961332662"/>
              </p:ext>
            </p:extLst>
          </p:nvPr>
        </p:nvGraphicFramePr>
        <p:xfrm>
          <a:off x="366349" y="1551593"/>
          <a:ext cx="8524443" cy="292608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19314">
                  <a:extLst>
                    <a:ext uri="{9D8B030D-6E8A-4147-A177-3AD203B41FA5}">
                      <a16:colId xmlns:a16="http://schemas.microsoft.com/office/drawing/2014/main" val="2286939669"/>
                    </a:ext>
                  </a:extLst>
                </a:gridCol>
                <a:gridCol w="919086">
                  <a:extLst>
                    <a:ext uri="{9D8B030D-6E8A-4147-A177-3AD203B41FA5}">
                      <a16:colId xmlns:a16="http://schemas.microsoft.com/office/drawing/2014/main" val="3169275557"/>
                    </a:ext>
                  </a:extLst>
                </a:gridCol>
                <a:gridCol w="1293815">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 &amp; D Abscess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10160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685800" y="382273"/>
            <a:ext cx="7772400" cy="9819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3600" b="1" dirty="0">
                <a:solidFill>
                  <a:schemeClr val="tx1"/>
                </a:solidFill>
              </a:rPr>
              <a:t>RHC Encounter with Multiple Services # 1</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775064"/>
            <a:ext cx="8524443"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E &amp; M service ($100) and an in-office procedure ($150.00) during the same visit.  The supplies and local anesthesia would be integral to the procedure.   The patient would be responsible for a $50.00 co-insurance payment.  The total 001 line appears overstated.  </a:t>
            </a:r>
          </a:p>
        </p:txBody>
      </p:sp>
    </p:spTree>
    <p:extLst>
      <p:ext uri="{BB962C8B-B14F-4D97-AF65-F5344CB8AC3E}">
        <p14:creationId xmlns:p14="http://schemas.microsoft.com/office/powerpoint/2010/main" val="281887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24</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2664213046"/>
              </p:ext>
            </p:extLst>
          </p:nvPr>
        </p:nvGraphicFramePr>
        <p:xfrm>
          <a:off x="366348" y="1233538"/>
          <a:ext cx="8524443" cy="33223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99214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190.00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Inj Admin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 96372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pPr algn="l"/>
                      <a:r>
                        <a:rPr lang="en-US" sz="2400" dirty="0">
                          <a:latin typeface="Arial" panose="020B0604020202020204" pitchFamily="34" charset="0"/>
                          <a:cs typeface="Arial" panose="020B0604020202020204" pitchFamily="34" charset="0"/>
                        </a:rPr>
                        <a:t>0636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Rocephin, 250 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J0696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1633263"/>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255.00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with Multiple Services #2</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784587"/>
            <a:ext cx="8524443"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E &amp; M service ($125) and an abx injection ($15 + $50) during the same visit. Also, a UA and an x-ray were performed in the RHC.   Total RHC services would be $190.00.  The patient would be responsible for a $38.00 co-insurance payment.  The total 001 line appears overstated.  </a:t>
            </a:r>
            <a:r>
              <a:rPr lang="en-US" b="1" i="1" dirty="0">
                <a:latin typeface="Arial" panose="020B0604020202020204" pitchFamily="34" charset="0"/>
                <a:cs typeface="Arial" panose="020B0604020202020204" pitchFamily="34" charset="0"/>
              </a:rPr>
              <a:t>Lab and x-ray services would be billed separately under the appropriate method for the type of RHC.</a:t>
            </a:r>
          </a:p>
        </p:txBody>
      </p:sp>
    </p:spTree>
    <p:extLst>
      <p:ext uri="{BB962C8B-B14F-4D97-AF65-F5344CB8AC3E}">
        <p14:creationId xmlns:p14="http://schemas.microsoft.com/office/powerpoint/2010/main" val="3281913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25</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448702519"/>
              </p:ext>
            </p:extLst>
          </p:nvPr>
        </p:nvGraphicFramePr>
        <p:xfrm>
          <a:off x="366348" y="1233538"/>
          <a:ext cx="8524443" cy="33223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99214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190.00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Inj Admin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 96372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pPr algn="l"/>
                      <a:r>
                        <a:rPr lang="en-US" sz="2400" dirty="0">
                          <a:latin typeface="Arial" panose="020B0604020202020204" pitchFamily="34" charset="0"/>
                          <a:cs typeface="Arial" panose="020B0604020202020204" pitchFamily="34" charset="0"/>
                        </a:rPr>
                        <a:t>0636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Rocephin, 250 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J0696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1633263"/>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255.00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with Multiple Services #2</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784587"/>
            <a:ext cx="8524443"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E &amp; M service ($125) and an abx injection ($15 + $50) during the same visit. Also, a UA and an x-ray were performed in the RHC.   Total RHC services would be $190.00.  The patient would be responsible for a $38.00 co-insurance payment.  The total 001 line appears overstated.  </a:t>
            </a:r>
            <a:r>
              <a:rPr lang="en-US" b="1" i="1" dirty="0">
                <a:latin typeface="Arial" panose="020B0604020202020204" pitchFamily="34" charset="0"/>
                <a:cs typeface="Arial" panose="020B0604020202020204" pitchFamily="34" charset="0"/>
              </a:rPr>
              <a:t>Lab and x-ray services would be billed separately under the appropriate method for the type of RHC.</a:t>
            </a:r>
          </a:p>
        </p:txBody>
      </p:sp>
    </p:spTree>
    <p:extLst>
      <p:ext uri="{BB962C8B-B14F-4D97-AF65-F5344CB8AC3E}">
        <p14:creationId xmlns:p14="http://schemas.microsoft.com/office/powerpoint/2010/main" val="2366205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26</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518632350"/>
              </p:ext>
            </p:extLst>
          </p:nvPr>
        </p:nvGraphicFramePr>
        <p:xfrm>
          <a:off x="366348" y="1233538"/>
          <a:ext cx="8524443" cy="25603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99214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145.00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EKG- Prof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 93010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464628"/>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165.00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Office Visit  &amp; EKG</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064151"/>
            <a:ext cx="8524443"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E &amp; M service ($125) and an EKG tracing/TC ($40) and interpretation/PC ($20) during the same visit.  The RHC provider read the EKG.    Total RHC services would be $145.  The patient would be responsible for a $29.00 co-insurance payment.  The total 001 line appears overstated. Additional service lines could be reported ≥ 0.01. </a:t>
            </a:r>
            <a:r>
              <a:rPr lang="en-US" b="1" i="1" dirty="0">
                <a:latin typeface="Arial" panose="020B0604020202020204" pitchFamily="34" charset="0"/>
                <a:cs typeface="Arial" panose="020B0604020202020204" pitchFamily="34" charset="0"/>
              </a:rPr>
              <a:t>The technical component of the EKG ($40) would be billed separately under the appropriate method for the type of RHC.</a:t>
            </a:r>
          </a:p>
        </p:txBody>
      </p:sp>
    </p:spTree>
    <p:extLst>
      <p:ext uri="{BB962C8B-B14F-4D97-AF65-F5344CB8AC3E}">
        <p14:creationId xmlns:p14="http://schemas.microsoft.com/office/powerpoint/2010/main" val="1420959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27</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976559829"/>
              </p:ext>
            </p:extLst>
          </p:nvPr>
        </p:nvGraphicFramePr>
        <p:xfrm>
          <a:off x="366348" y="1631188"/>
          <a:ext cx="8524443" cy="21031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0900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Psych Eval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90791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Mental Health Visit Only</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382805"/>
            <a:ext cx="8524443"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Provider performed an Psychiatric Diagnostic Evaluation ($200) on the date of service.  Total RHC services would be $200.  The patient would be responsible for a $40.00 co-insurance payment.      </a:t>
            </a:r>
            <a:endParaRPr lang="en-U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3167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28</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929115848"/>
              </p:ext>
            </p:extLst>
          </p:nvPr>
        </p:nvGraphicFramePr>
        <p:xfrm>
          <a:off x="366348" y="1631188"/>
          <a:ext cx="8524443" cy="25603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New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99204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407810">
                <a:tc>
                  <a:txBody>
                    <a:bodyPr/>
                    <a:lstStyle/>
                    <a:p>
                      <a:pPr algn="l"/>
                      <a:r>
                        <a:rPr lang="en-US" sz="2400" dirty="0">
                          <a:latin typeface="Arial" panose="020B0604020202020204" pitchFamily="34" charset="0"/>
                          <a:cs typeface="Arial" panose="020B0604020202020204" pitchFamily="34" charset="0"/>
                        </a:rPr>
                        <a:t>0900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Psych Eval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90791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375.00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Medical Visit and Mental Health Visit on Same Date of Service</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521351"/>
            <a:ext cx="8524443"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physician performed an sick visit  ($175) and the behavioral health provider performed a  psych eval ($200) on the same date of service. Both services would be reported separately with the –CG modifier.  Total RHC services would be $375.00.  The patient would be responsible for a $40.00 co-insurance payment. Medication management for behavioral health if it were incidental-to the medical visit would not be a separately billable mental health visit.      </a:t>
            </a:r>
            <a:endParaRPr lang="en-U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8399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29</a:t>
            </a:fld>
            <a:endParaRPr lang="en-US" dirty="0"/>
          </a:p>
        </p:txBody>
      </p:sp>
      <p:sp>
        <p:nvSpPr>
          <p:cNvPr id="2" name="Title 1"/>
          <p:cNvSpPr>
            <a:spLocks noGrp="1"/>
          </p:cNvSpPr>
          <p:nvPr>
            <p:ph type="title" idx="4294967295"/>
          </p:nvPr>
        </p:nvSpPr>
        <p:spPr>
          <a:xfrm>
            <a:off x="604837" y="321974"/>
            <a:ext cx="7934325" cy="882650"/>
          </a:xfrm>
        </p:spPr>
        <p:txBody>
          <a:bodyPr anchor="t"/>
          <a:lstStyle/>
          <a:p>
            <a:pPr algn="ctr"/>
            <a:r>
              <a:rPr lang="en-US" b="1" dirty="0">
                <a:solidFill>
                  <a:schemeClr val="bg1">
                    <a:lumMod val="50000"/>
                  </a:schemeClr>
                </a:solidFill>
                <a:latin typeface="Arial" panose="020B0604020202020204" pitchFamily="34" charset="0"/>
                <a:cs typeface="Arial" panose="020B0604020202020204" pitchFamily="34" charset="0"/>
              </a:rPr>
              <a:t>ModifierS -59 or -25</a:t>
            </a:r>
          </a:p>
        </p:txBody>
      </p:sp>
      <p:sp>
        <p:nvSpPr>
          <p:cNvPr id="3" name="TextBox 2"/>
          <p:cNvSpPr txBox="1"/>
          <p:nvPr/>
        </p:nvSpPr>
        <p:spPr>
          <a:xfrm>
            <a:off x="849746" y="956739"/>
            <a:ext cx="7795354" cy="5940088"/>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patient, subsequent to the first visit, suffers an illness or injury that requires additional diagnosis or treatment on the same day, (for example, a patient sees their practitioner in the morning for a medical condition and later in the day has an injury and returns to the RHC for treatment). The subsequent medical service should be billed using a qualifying visit code, revenue code 052X, and modifier 59. </a:t>
            </a:r>
            <a:r>
              <a:rPr lang="en-US" sz="2000" dirty="0">
                <a:highlight>
                  <a:srgbClr val="FFFF00"/>
                </a:highlight>
                <a:latin typeface="Arial" panose="020B0604020202020204" pitchFamily="34" charset="0"/>
                <a:cs typeface="Arial" panose="020B0604020202020204" pitchFamily="34" charset="0"/>
              </a:rPr>
              <a:t>Modifier 59 signifies that the conditions being treated are totally unrelated and services are provided at separate times of the day and that the condition being treated was not present during the visit earlier in the day. This is the only circumstance in which modifier 59 should be used.</a:t>
            </a:r>
          </a:p>
          <a:p>
            <a:endParaRPr lang="en-US" sz="2000" dirty="0">
              <a:highlight>
                <a:srgbClr val="FFFF00"/>
              </a:highlight>
              <a:latin typeface="Arial" panose="020B0604020202020204" pitchFamily="34" charset="0"/>
              <a:cs typeface="Arial" panose="020B0604020202020204" pitchFamily="34" charset="0"/>
            </a:endParaRPr>
          </a:p>
          <a:p>
            <a:r>
              <a:rPr lang="en-US" sz="2000" u="sng" dirty="0">
                <a:latin typeface="Arial" panose="020B0604020202020204" pitchFamily="34" charset="0"/>
                <a:cs typeface="Arial" panose="020B0604020202020204" pitchFamily="34" charset="0"/>
              </a:rPr>
              <a:t>This is an unconventional use of -59 and is only used in this way, unique to RHC billing of multiple visits on the same date of service.</a:t>
            </a:r>
          </a:p>
          <a:p>
            <a:endParaRPr lang="en-US" sz="2000" u="sng" dirty="0">
              <a:latin typeface="Arial" panose="020B0604020202020204" pitchFamily="34" charset="0"/>
              <a:cs typeface="Arial" panose="020B0604020202020204" pitchFamily="34" charset="0"/>
            </a:endParaRPr>
          </a:p>
          <a:p>
            <a:r>
              <a:rPr lang="en-US" sz="2000" u="sng" dirty="0">
                <a:latin typeface="Arial" panose="020B0604020202020204" pitchFamily="34" charset="0"/>
                <a:cs typeface="Arial" panose="020B0604020202020204" pitchFamily="34" charset="0"/>
              </a:rPr>
              <a:t>Use of modifiers (-59, -25) other than the  -CG modifier on Medicare claims  with multiple services may trigger an incorrect overpayment.  </a:t>
            </a:r>
          </a:p>
          <a:p>
            <a:endParaRPr lang="en-US" sz="20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273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30</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331515653"/>
              </p:ext>
            </p:extLst>
          </p:nvPr>
        </p:nvGraphicFramePr>
        <p:xfrm>
          <a:off x="508761" y="1238671"/>
          <a:ext cx="8218582" cy="3457348"/>
        </p:xfrm>
        <a:graphic>
          <a:graphicData uri="http://schemas.openxmlformats.org/drawingml/2006/table">
            <a:tbl>
              <a:tblPr firstRow="1" bandRow="1">
                <a:tableStyleId>{69CF1AB2-1976-4502-BF36-3FF5EA218861}</a:tableStyleId>
              </a:tblPr>
              <a:tblGrid>
                <a:gridCol w="976441">
                  <a:extLst>
                    <a:ext uri="{9D8B030D-6E8A-4147-A177-3AD203B41FA5}">
                      <a16:colId xmlns:a16="http://schemas.microsoft.com/office/drawing/2014/main" val="2253465262"/>
                    </a:ext>
                  </a:extLst>
                </a:gridCol>
                <a:gridCol w="1881453">
                  <a:extLst>
                    <a:ext uri="{9D8B030D-6E8A-4147-A177-3AD203B41FA5}">
                      <a16:colId xmlns:a16="http://schemas.microsoft.com/office/drawing/2014/main" val="2665846391"/>
                    </a:ext>
                  </a:extLst>
                </a:gridCol>
                <a:gridCol w="1657668">
                  <a:extLst>
                    <a:ext uri="{9D8B030D-6E8A-4147-A177-3AD203B41FA5}">
                      <a16:colId xmlns:a16="http://schemas.microsoft.com/office/drawing/2014/main" val="2285981469"/>
                    </a:ext>
                  </a:extLst>
                </a:gridCol>
                <a:gridCol w="1759527">
                  <a:extLst>
                    <a:ext uri="{9D8B030D-6E8A-4147-A177-3AD203B41FA5}">
                      <a16:colId xmlns:a16="http://schemas.microsoft.com/office/drawing/2014/main" val="2286939669"/>
                    </a:ext>
                  </a:extLst>
                </a:gridCol>
                <a:gridCol w="792564">
                  <a:extLst>
                    <a:ext uri="{9D8B030D-6E8A-4147-A177-3AD203B41FA5}">
                      <a16:colId xmlns:a16="http://schemas.microsoft.com/office/drawing/2014/main" val="3169275557"/>
                    </a:ext>
                  </a:extLst>
                </a:gridCol>
                <a:gridCol w="1150929">
                  <a:extLst>
                    <a:ext uri="{9D8B030D-6E8A-4147-A177-3AD203B41FA5}">
                      <a16:colId xmlns:a16="http://schemas.microsoft.com/office/drawing/2014/main" val="1118114602"/>
                    </a:ext>
                  </a:extLst>
                </a:gridCol>
              </a:tblGrid>
              <a:tr h="1127621">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dirty="0">
                          <a:latin typeface="Arial" panose="020B0604020202020204" pitchFamily="34" charset="0"/>
                          <a:cs typeface="Arial" panose="020B0604020202020204" pitchFamily="34" charset="0"/>
                        </a:rPr>
                        <a:t>FL46</a:t>
                      </a:r>
                    </a:p>
                    <a:p>
                      <a:r>
                        <a:rPr lang="en-US" sz="19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722834">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722834">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Laceration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12001 59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585334"/>
                  </a:ext>
                </a:extLst>
              </a:tr>
              <a:tr h="43370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325.00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Multiple Encounters on Same Date of Service</a:t>
            </a:r>
          </a:p>
          <a:p>
            <a:pPr algn="ctr"/>
            <a:r>
              <a:rPr lang="en-US" sz="2800" b="1" dirty="0">
                <a:solidFill>
                  <a:schemeClr val="tx1"/>
                </a:solidFill>
              </a:rPr>
              <a:t>Different Problems</a:t>
            </a:r>
          </a:p>
        </p:txBody>
      </p:sp>
      <p:sp>
        <p:nvSpPr>
          <p:cNvPr id="5" name="TextBox 4">
            <a:extLst>
              <a:ext uri="{FF2B5EF4-FFF2-40B4-BE49-F238E27FC236}">
                <a16:creationId xmlns:a16="http://schemas.microsoft.com/office/drawing/2014/main" id="{75F22C50-A5D8-4068-BF34-AAD19E5809AD}"/>
              </a:ext>
            </a:extLst>
          </p:cNvPr>
          <p:cNvSpPr txBox="1"/>
          <p:nvPr/>
        </p:nvSpPr>
        <p:spPr>
          <a:xfrm>
            <a:off x="355830" y="4696019"/>
            <a:ext cx="8524443"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physician performed an E &amp; M service in the morning to manage the patient’s chronic conditions. Later in the afternoon, the patient cuts his hand while working in his garden. On the second visit of the day, the provider repairs the 2 cm laceration. The first service is appended with –CG.  The second service is appended with -59.   Total RHC services would be $325.00  The patient would be responsible for a $65 co-insurance payment. The RHC should receive two AIR payments.      </a:t>
            </a:r>
            <a:endParaRPr lang="en-U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725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E8D878-0DD3-4F5F-B70B-ED522F448C51}"/>
              </a:ext>
            </a:extLst>
          </p:cNvPr>
          <p:cNvSpPr>
            <a:spLocks noGrp="1"/>
          </p:cNvSpPr>
          <p:nvPr>
            <p:ph type="title"/>
          </p:nvPr>
        </p:nvSpPr>
        <p:spPr/>
        <p:txBody>
          <a:bodyPr>
            <a:normAutofit/>
          </a:bodyPr>
          <a:lstStyle/>
          <a:p>
            <a:pPr algn="ctr"/>
            <a:r>
              <a:rPr lang="en-US" sz="4800" dirty="0">
                <a:solidFill>
                  <a:schemeClr val="tx1"/>
                </a:solidFill>
              </a:rPr>
              <a:t>Wellness Visits</a:t>
            </a:r>
          </a:p>
        </p:txBody>
      </p:sp>
      <p:sp>
        <p:nvSpPr>
          <p:cNvPr id="6" name="Content Placeholder 5">
            <a:extLst>
              <a:ext uri="{FF2B5EF4-FFF2-40B4-BE49-F238E27FC236}">
                <a16:creationId xmlns:a16="http://schemas.microsoft.com/office/drawing/2014/main" id="{4CB3FC0C-055F-4335-B7A8-628ED7BDCB1B}"/>
              </a:ext>
            </a:extLst>
          </p:cNvPr>
          <p:cNvSpPr>
            <a:spLocks noGrp="1"/>
          </p:cNvSpPr>
          <p:nvPr>
            <p:ph idx="1"/>
          </p:nvPr>
        </p:nvSpPr>
        <p:spPr/>
        <p:txBody>
          <a:bodyPr>
            <a:noAutofit/>
          </a:bodyPr>
          <a:lstStyle/>
          <a:p>
            <a:pPr marL="0" indent="0">
              <a:buNone/>
            </a:pPr>
            <a:r>
              <a:rPr lang="en-US" sz="2400" dirty="0"/>
              <a:t>Medicare wellness visits and screening visits and Commercial wellness visits are not typically the same services.  Make sure that providers understand the requirements for each service as defined by the payer.  For example, the Medicare AWV is not a physical exam at all although it does require that the provider perform the service in the RHC.  Medicare does not reimburse for routine services (i.e., annual physical or yearly check-up). However, most Medicare patients have chronic comorbidities which require ongoing, periodic management.  </a:t>
            </a:r>
          </a:p>
        </p:txBody>
      </p:sp>
      <p:sp>
        <p:nvSpPr>
          <p:cNvPr id="2" name="Slide Number Placeholder 1">
            <a:extLst>
              <a:ext uri="{FF2B5EF4-FFF2-40B4-BE49-F238E27FC236}">
                <a16:creationId xmlns:a16="http://schemas.microsoft.com/office/drawing/2014/main" id="{447C86F3-17E5-42AF-9A65-8852C330588E}"/>
              </a:ext>
            </a:extLst>
          </p:cNvPr>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566895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32</a:t>
            </a:fld>
            <a:endParaRPr lang="en-US" dirty="0"/>
          </a:p>
        </p:txBody>
      </p:sp>
      <p:sp>
        <p:nvSpPr>
          <p:cNvPr id="2" name="Title 1"/>
          <p:cNvSpPr>
            <a:spLocks noGrp="1"/>
          </p:cNvSpPr>
          <p:nvPr>
            <p:ph type="title" idx="4294967295"/>
          </p:nvPr>
        </p:nvSpPr>
        <p:spPr>
          <a:xfrm>
            <a:off x="720436" y="218507"/>
            <a:ext cx="7934325" cy="785813"/>
          </a:xfrm>
        </p:spPr>
        <p:txBody>
          <a:bodyPr anchor="t"/>
          <a:lstStyle/>
          <a:p>
            <a:pPr algn="ctr"/>
            <a:r>
              <a:rPr lang="en-US" b="1" dirty="0">
                <a:solidFill>
                  <a:schemeClr val="bg1">
                    <a:lumMod val="50000"/>
                  </a:schemeClr>
                </a:solidFill>
              </a:rPr>
              <a:t>Preventative Services Guide</a:t>
            </a:r>
          </a:p>
        </p:txBody>
      </p:sp>
      <p:sp>
        <p:nvSpPr>
          <p:cNvPr id="3" name="TextBox 2"/>
          <p:cNvSpPr txBox="1"/>
          <p:nvPr/>
        </p:nvSpPr>
        <p:spPr>
          <a:xfrm>
            <a:off x="720436" y="829261"/>
            <a:ext cx="8079382" cy="5478423"/>
          </a:xfrm>
          <a:prstGeom prst="rect">
            <a:avLst/>
          </a:prstGeom>
          <a:noFill/>
        </p:spPr>
        <p:txBody>
          <a:bodyPr wrap="square" rtlCol="0">
            <a:spAutoFit/>
          </a:bodyPr>
          <a:lstStyle/>
          <a:p>
            <a:r>
              <a:rPr lang="en-US" sz="2200" dirty="0">
                <a:hlinkClick r:id="rId2"/>
              </a:rPr>
              <a:t>https://www.cms.gov/Medicare/Medicare-Fee-for-Service-Payment/FQHCPPS/Downloads/RHC-Preventive-Services.pdf</a:t>
            </a:r>
            <a:endParaRPr lang="en-US" sz="2200" dirty="0"/>
          </a:p>
          <a:p>
            <a:endParaRPr lang="en-US" sz="2200" dirty="0"/>
          </a:p>
          <a:p>
            <a:r>
              <a:rPr lang="en-US" sz="2200" dirty="0"/>
              <a:t>This CMS reference give examples of preventative services and indicates when the AIR is received and how the deductible and coinsurance amounts are applied.</a:t>
            </a:r>
          </a:p>
          <a:p>
            <a:endParaRPr lang="en-US" sz="1000" dirty="0"/>
          </a:p>
          <a:p>
            <a:r>
              <a:rPr lang="en-US" sz="2200" dirty="0"/>
              <a:t>The –CG modifier is appended if the only service provided is the preventative service. The –CG modifier if not needed for the IPPE but may be added. Preventative services provided on the same day as a qualifying medical visit are reported but are not bundled into the –CG line. </a:t>
            </a:r>
          </a:p>
          <a:p>
            <a:endParaRPr lang="en-US" sz="2200" dirty="0"/>
          </a:p>
          <a:p>
            <a:r>
              <a:rPr lang="en-US" sz="2200" b="1" dirty="0"/>
              <a:t>IPPE is the ONLY preventive service which will qualify for an additional AIR on the same DOS as a sick visit. </a:t>
            </a:r>
          </a:p>
          <a:p>
            <a:endParaRPr lang="en-US" sz="1000" b="1" dirty="0"/>
          </a:p>
          <a:p>
            <a:r>
              <a:rPr lang="en-US" sz="2200" b="1" dirty="0"/>
              <a:t>Preventive services should be tracked for cost-reporting.</a:t>
            </a:r>
          </a:p>
        </p:txBody>
      </p:sp>
    </p:spTree>
    <p:extLst>
      <p:ext uri="{BB962C8B-B14F-4D97-AF65-F5344CB8AC3E}">
        <p14:creationId xmlns:p14="http://schemas.microsoft.com/office/powerpoint/2010/main" val="2885250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33</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873372638"/>
              </p:ext>
            </p:extLst>
          </p:nvPr>
        </p:nvGraphicFramePr>
        <p:xfrm>
          <a:off x="324783" y="858983"/>
          <a:ext cx="8524443" cy="21031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IPPE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G0402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5672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IPPE Only</a:t>
            </a:r>
          </a:p>
        </p:txBody>
      </p:sp>
      <p:sp>
        <p:nvSpPr>
          <p:cNvPr id="5" name="TextBox 4">
            <a:extLst>
              <a:ext uri="{FF2B5EF4-FFF2-40B4-BE49-F238E27FC236}">
                <a16:creationId xmlns:a16="http://schemas.microsoft.com/office/drawing/2014/main" id="{75F22C50-A5D8-4068-BF34-AAD19E5809AD}"/>
              </a:ext>
            </a:extLst>
          </p:cNvPr>
          <p:cNvSpPr txBox="1"/>
          <p:nvPr/>
        </p:nvSpPr>
        <p:spPr>
          <a:xfrm>
            <a:off x="324783" y="2975957"/>
            <a:ext cx="8524443" cy="372409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physician performed IPPE (Welcome to Medicare) service on this date of service.  No –CG modifier is required.   The patient has no cost share for this visit because the deductible and co-insurance is waived. </a:t>
            </a:r>
          </a:p>
          <a:p>
            <a:endParaRPr lang="en-US" sz="1200" dirty="0">
              <a:latin typeface="Arial" panose="020B0604020202020204" pitchFamily="34" charset="0"/>
              <a:cs typeface="Arial" panose="020B0604020202020204" pitchFamily="34" charset="0"/>
            </a:endParaRPr>
          </a:p>
          <a:p>
            <a:r>
              <a:rPr lang="en-US" b="1" i="1" dirty="0">
                <a:solidFill>
                  <a:srgbClr val="FF0000"/>
                </a:solidFill>
              </a:rPr>
              <a:t>Is the IPPE the same as a beneficiary’s yearly physical? </a:t>
            </a:r>
          </a:p>
          <a:p>
            <a:r>
              <a:rPr lang="en-US" b="1" i="1" dirty="0">
                <a:solidFill>
                  <a:srgbClr val="FF0000"/>
                </a:solidFill>
              </a:rPr>
              <a:t>No. The IPPE is not a routine physical checkup that some seniors may get periodically from their physician or other qualified non-physician practitioner. The IPPE is an introduction to Medicare and covered benefits and focuses on health promotion and disease prevention and detection to help beneficiaries stay well. Medicare does not cover routine physical examinations. </a:t>
            </a:r>
          </a:p>
          <a:p>
            <a:endParaRPr lang="en-US" sz="1200" b="1" i="1" dirty="0">
              <a:solidFill>
                <a:srgbClr val="FF0000"/>
              </a:solidFill>
            </a:endParaRPr>
          </a:p>
          <a:p>
            <a:r>
              <a:rPr lang="en-US" sz="1600" b="1" i="1" dirty="0">
                <a:solidFill>
                  <a:srgbClr val="FF0000"/>
                </a:solidFill>
                <a:latin typeface="Arial" panose="020B0604020202020204" pitchFamily="34" charset="0"/>
                <a:cs typeface="Arial" panose="020B0604020202020204" pitchFamily="34" charset="0"/>
                <a:hlinkClick r:id="rId2"/>
              </a:rPr>
              <a:t>https://www.cms.gov/Outreach-and-Education/Medicare-Learning-Network-MLN/MLNProducts/downloads/MPS_QRI_IPPE001a.pdf</a:t>
            </a:r>
            <a:endParaRPr lang="en-US" sz="1600" b="1" i="1" dirty="0">
              <a:solidFill>
                <a:srgbClr val="FF0000"/>
              </a:solidFill>
              <a:latin typeface="Arial" panose="020B0604020202020204" pitchFamily="34" charset="0"/>
              <a:cs typeface="Arial" panose="020B0604020202020204" pitchFamily="34" charset="0"/>
            </a:endParaRPr>
          </a:p>
          <a:p>
            <a:endParaRPr lang="en-US" b="1" i="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6580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34</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3021574513"/>
              </p:ext>
            </p:extLst>
          </p:nvPr>
        </p:nvGraphicFramePr>
        <p:xfrm>
          <a:off x="366348" y="1631188"/>
          <a:ext cx="8524443" cy="25603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OV Est 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86596"/>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IPPE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 G0402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350.00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3200" b="1" dirty="0">
                <a:solidFill>
                  <a:schemeClr val="tx1"/>
                </a:solidFill>
              </a:rPr>
              <a:t>RHC Encounter: IPPE and Sick Visit on same date of service</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507588"/>
            <a:ext cx="8524443"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physician performed IPPE ($200) and an E &amp; M ($150) for a problem visit on the same date of service.  The office visit is listed first with the  -CG modifier.   The patient has no cost share for the IPPE service because the deductible and co-insurance is waived.  The co-insurance amount due for the sick visit is $30.00. The RHC will receive two AIR  payments for this visit. </a:t>
            </a:r>
          </a:p>
          <a:p>
            <a:endParaRPr lang="en-US" b="1" i="1" dirty="0">
              <a:latin typeface="Arial" panose="020B0604020202020204" pitchFamily="34" charset="0"/>
              <a:cs typeface="Arial" panose="020B0604020202020204" pitchFamily="34" charset="0"/>
            </a:endParaRPr>
          </a:p>
          <a:p>
            <a:r>
              <a:rPr lang="en-US" b="1" i="1" dirty="0">
                <a:latin typeface="Arial" panose="020B0604020202020204" pitchFamily="34" charset="0"/>
                <a:cs typeface="Arial" panose="020B0604020202020204" pitchFamily="34" charset="0"/>
              </a:rPr>
              <a:t>You should track all preventive services for cost-reporting purposes.</a:t>
            </a:r>
          </a:p>
        </p:txBody>
      </p:sp>
    </p:spTree>
    <p:extLst>
      <p:ext uri="{BB962C8B-B14F-4D97-AF65-F5344CB8AC3E}">
        <p14:creationId xmlns:p14="http://schemas.microsoft.com/office/powerpoint/2010/main" val="3280535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35</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1588835898"/>
              </p:ext>
            </p:extLst>
          </p:nvPr>
        </p:nvGraphicFramePr>
        <p:xfrm>
          <a:off x="366348" y="1631188"/>
          <a:ext cx="8524443" cy="2865120"/>
        </p:xfrm>
        <a:graphic>
          <a:graphicData uri="http://schemas.openxmlformats.org/drawingml/2006/table">
            <a:tbl>
              <a:tblPr firstRow="1" bandRow="1">
                <a:tableStyleId>{69CF1AB2-1976-4502-BF36-3FF5EA218861}</a:tableStyleId>
              </a:tblPr>
              <a:tblGrid>
                <a:gridCol w="1024259">
                  <a:extLst>
                    <a:ext uri="{9D8B030D-6E8A-4147-A177-3AD203B41FA5}">
                      <a16:colId xmlns:a16="http://schemas.microsoft.com/office/drawing/2014/main" val="2253465262"/>
                    </a:ext>
                  </a:extLst>
                </a:gridCol>
                <a:gridCol w="2066169">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574800">
                  <a:extLst>
                    <a:ext uri="{9D8B030D-6E8A-4147-A177-3AD203B41FA5}">
                      <a16:colId xmlns:a16="http://schemas.microsoft.com/office/drawing/2014/main" val="2286939669"/>
                    </a:ext>
                  </a:extLst>
                </a:gridCol>
                <a:gridCol w="950123">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IPPE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G0402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86596"/>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EKG IPPE </a:t>
                      </a:r>
                      <a:r>
                        <a:rPr lang="en-US" sz="2000" dirty="0">
                          <a:latin typeface="Arial" panose="020B0604020202020204" pitchFamily="34" charset="0"/>
                          <a:cs typeface="Arial" panose="020B0604020202020204" pitchFamily="34" charset="0"/>
                        </a:rPr>
                        <a:t>Interpret/Report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    G0405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300.00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IPPE with EKG Interpretation/Report as Part of IPPE</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4507588"/>
            <a:ext cx="8524443"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RHC physician performed IPPE ($200) and also interpreted the EKG ($100) performed as part of the IPPE.  Only the HCPCS codes for the two services are reported on each respective line.  The clinic will receive one AIR rate but the coinsurance and deductible will be waived per HCPCS code. Use the G-code when EKG is performed as part of IPPE.</a:t>
            </a:r>
          </a:p>
          <a:p>
            <a:endParaRPr lang="en-US" b="1" i="1" dirty="0">
              <a:latin typeface="Arial" panose="020B0604020202020204" pitchFamily="34" charset="0"/>
              <a:cs typeface="Arial" panose="020B0604020202020204" pitchFamily="34" charset="0"/>
            </a:endParaRPr>
          </a:p>
          <a:p>
            <a:r>
              <a:rPr lang="en-US" b="1" i="1" dirty="0">
                <a:latin typeface="Arial" panose="020B0604020202020204" pitchFamily="34" charset="0"/>
                <a:cs typeface="Arial" panose="020B0604020202020204" pitchFamily="34" charset="0"/>
              </a:rPr>
              <a:t>You should track all preventive services for cost-reporting purposes.</a:t>
            </a:r>
          </a:p>
        </p:txBody>
      </p:sp>
    </p:spTree>
    <p:extLst>
      <p:ext uri="{BB962C8B-B14F-4D97-AF65-F5344CB8AC3E}">
        <p14:creationId xmlns:p14="http://schemas.microsoft.com/office/powerpoint/2010/main" val="1767315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2ACE35-9576-499A-9922-95A34E335C14}"/>
              </a:ext>
            </a:extLst>
          </p:cNvPr>
          <p:cNvSpPr>
            <a:spLocks noGrp="1"/>
          </p:cNvSpPr>
          <p:nvPr>
            <p:ph type="sldNum" sz="quarter" idx="12"/>
          </p:nvPr>
        </p:nvSpPr>
        <p:spPr/>
        <p:txBody>
          <a:bodyPr/>
          <a:lstStyle/>
          <a:p>
            <a:fld id="{4FAB73BC-B049-4115-A692-8D63A059BFB8}" type="slidenum">
              <a:rPr lang="en-US" smtClean="0"/>
              <a:pPr/>
              <a:t>36</a:t>
            </a:fld>
            <a:endParaRPr lang="en-US" dirty="0"/>
          </a:p>
        </p:txBody>
      </p:sp>
      <p:graphicFrame>
        <p:nvGraphicFramePr>
          <p:cNvPr id="3" name="Table 2">
            <a:extLst>
              <a:ext uri="{FF2B5EF4-FFF2-40B4-BE49-F238E27FC236}">
                <a16:creationId xmlns:a16="http://schemas.microsoft.com/office/drawing/2014/main" id="{21D13A08-664A-4619-857C-88E75EED4195}"/>
              </a:ext>
            </a:extLst>
          </p:cNvPr>
          <p:cNvGraphicFramePr>
            <a:graphicFrameLocks noGrp="1"/>
          </p:cNvGraphicFramePr>
          <p:nvPr>
            <p:extLst>
              <p:ext uri="{D42A27DB-BD31-4B8C-83A1-F6EECF244321}">
                <p14:modId xmlns:p14="http://schemas.microsoft.com/office/powerpoint/2010/main" val="3165316026"/>
              </p:ext>
            </p:extLst>
          </p:nvPr>
        </p:nvGraphicFramePr>
        <p:xfrm>
          <a:off x="471054" y="1683658"/>
          <a:ext cx="8135918" cy="3600591"/>
        </p:xfrm>
        <a:graphic>
          <a:graphicData uri="http://schemas.openxmlformats.org/drawingml/2006/table">
            <a:tbl>
              <a:tblPr firstRow="1" bandRow="1">
                <a:tableStyleId>{BC89EF96-8CEA-46FF-86C4-4CE0E7609802}</a:tableStyleId>
              </a:tblPr>
              <a:tblGrid>
                <a:gridCol w="1054455">
                  <a:extLst>
                    <a:ext uri="{9D8B030D-6E8A-4147-A177-3AD203B41FA5}">
                      <a16:colId xmlns:a16="http://schemas.microsoft.com/office/drawing/2014/main" val="2910643597"/>
                    </a:ext>
                  </a:extLst>
                </a:gridCol>
                <a:gridCol w="2682359">
                  <a:extLst>
                    <a:ext uri="{9D8B030D-6E8A-4147-A177-3AD203B41FA5}">
                      <a16:colId xmlns:a16="http://schemas.microsoft.com/office/drawing/2014/main" val="3149754002"/>
                    </a:ext>
                  </a:extLst>
                </a:gridCol>
                <a:gridCol w="1162418">
                  <a:extLst>
                    <a:ext uri="{9D8B030D-6E8A-4147-A177-3AD203B41FA5}">
                      <a16:colId xmlns:a16="http://schemas.microsoft.com/office/drawing/2014/main" val="645937023"/>
                    </a:ext>
                  </a:extLst>
                </a:gridCol>
                <a:gridCol w="1811234">
                  <a:extLst>
                    <a:ext uri="{9D8B030D-6E8A-4147-A177-3AD203B41FA5}">
                      <a16:colId xmlns:a16="http://schemas.microsoft.com/office/drawing/2014/main" val="424662355"/>
                    </a:ext>
                  </a:extLst>
                </a:gridCol>
                <a:gridCol w="1425452">
                  <a:extLst>
                    <a:ext uri="{9D8B030D-6E8A-4147-A177-3AD203B41FA5}">
                      <a16:colId xmlns:a16="http://schemas.microsoft.com/office/drawing/2014/main" val="190204325"/>
                    </a:ext>
                  </a:extLst>
                </a:gridCol>
              </a:tblGrid>
              <a:tr h="1121434">
                <a:tc>
                  <a:txBody>
                    <a:bodyPr/>
                    <a:lstStyle/>
                    <a:p>
                      <a:r>
                        <a:rPr lang="en-US" sz="2000" dirty="0"/>
                        <a:t>Code</a:t>
                      </a:r>
                      <a:endParaRPr lang="en-US" sz="2000" b="1" dirty="0">
                        <a:solidFill>
                          <a:schemeClr val="tx1"/>
                        </a:solidFill>
                        <a:latin typeface="Arial" panose="020B0604020202020204" pitchFamily="34" charset="0"/>
                        <a:cs typeface="Arial" panose="020B0604020202020204" pitchFamily="34" charset="0"/>
                      </a:endParaRPr>
                    </a:p>
                  </a:txBody>
                  <a:tcPr/>
                </a:tc>
                <a:tc>
                  <a:txBody>
                    <a:bodyPr/>
                    <a:lstStyle/>
                    <a:p>
                      <a:r>
                        <a:rPr lang="en-US" sz="2000" dirty="0"/>
                        <a:t>Description</a:t>
                      </a:r>
                      <a:endParaRPr lang="en-US" sz="2000" b="1" dirty="0">
                        <a:solidFill>
                          <a:schemeClr val="tx1"/>
                        </a:solidFill>
                        <a:latin typeface="Arial" panose="020B0604020202020204" pitchFamily="34" charset="0"/>
                        <a:cs typeface="Arial" panose="020B0604020202020204" pitchFamily="34" charset="0"/>
                      </a:endParaRPr>
                    </a:p>
                  </a:txBody>
                  <a:tcPr/>
                </a:tc>
                <a:tc>
                  <a:txBody>
                    <a:bodyPr/>
                    <a:lstStyle/>
                    <a:p>
                      <a:r>
                        <a:rPr lang="en-US" sz="2000" dirty="0"/>
                        <a:t>RHC UB-04</a:t>
                      </a:r>
                      <a:endParaRPr lang="en-US" sz="2000" b="1" dirty="0">
                        <a:solidFill>
                          <a:schemeClr val="tx1"/>
                        </a:solidFill>
                        <a:latin typeface="Arial" panose="020B0604020202020204" pitchFamily="34" charset="0"/>
                        <a:cs typeface="Arial" panose="020B0604020202020204" pitchFamily="34" charset="0"/>
                      </a:endParaRPr>
                    </a:p>
                  </a:txBody>
                  <a:tcPr/>
                </a:tc>
                <a:tc>
                  <a:txBody>
                    <a:bodyPr/>
                    <a:lstStyle/>
                    <a:p>
                      <a:r>
                        <a:rPr lang="en-US" sz="2000" dirty="0"/>
                        <a:t>Independent RHC Part B</a:t>
                      </a:r>
                      <a:endParaRPr lang="en-US" sz="2000" b="1" dirty="0">
                        <a:solidFill>
                          <a:schemeClr val="tx1"/>
                        </a:solidFill>
                        <a:latin typeface="Arial" panose="020B0604020202020204" pitchFamily="34" charset="0"/>
                        <a:cs typeface="Arial" panose="020B0604020202020204" pitchFamily="34" charset="0"/>
                      </a:endParaRPr>
                    </a:p>
                  </a:txBody>
                  <a:tcPr/>
                </a:tc>
                <a:tc>
                  <a:txBody>
                    <a:bodyPr/>
                    <a:lstStyle/>
                    <a:p>
                      <a:r>
                        <a:rPr lang="en-US" sz="2000" dirty="0"/>
                        <a:t>PBRHC</a:t>
                      </a:r>
                    </a:p>
                    <a:p>
                      <a:r>
                        <a:rPr lang="en-US" sz="2000" dirty="0"/>
                        <a:t>Hospital side</a:t>
                      </a:r>
                      <a:endParaRPr lang="en-US" sz="20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48123828"/>
                  </a:ext>
                </a:extLst>
              </a:tr>
              <a:tr h="721780">
                <a:tc>
                  <a:txBody>
                    <a:bodyPr/>
                    <a:lstStyle/>
                    <a:p>
                      <a:r>
                        <a:rPr lang="en-US" sz="2000" dirty="0"/>
                        <a:t>93000</a:t>
                      </a:r>
                      <a:endParaRPr lang="en-US" sz="2000" dirty="0">
                        <a:latin typeface="Arial" panose="020B0604020202020204" pitchFamily="34" charset="0"/>
                        <a:cs typeface="Arial" panose="020B0604020202020204" pitchFamily="34" charset="0"/>
                      </a:endParaRPr>
                    </a:p>
                  </a:txBody>
                  <a:tcPr/>
                </a:tc>
                <a:tc>
                  <a:txBody>
                    <a:bodyPr/>
                    <a:lstStyle/>
                    <a:p>
                      <a:r>
                        <a:rPr lang="en-US" sz="2000" dirty="0"/>
                        <a:t>EKG, 12 Lead with interpretation/report</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NO</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NO</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NO</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21640722"/>
                  </a:ext>
                </a:extLst>
              </a:tr>
              <a:tr h="721780">
                <a:tc>
                  <a:txBody>
                    <a:bodyPr/>
                    <a:lstStyle/>
                    <a:p>
                      <a:r>
                        <a:rPr lang="en-US" sz="2000" dirty="0"/>
                        <a:t>93005</a:t>
                      </a:r>
                      <a:endParaRPr lang="en-US" sz="2000" dirty="0">
                        <a:latin typeface="Arial" panose="020B0604020202020204" pitchFamily="34" charset="0"/>
                        <a:cs typeface="Arial" panose="020B0604020202020204" pitchFamily="34" charset="0"/>
                      </a:endParaRPr>
                    </a:p>
                  </a:txBody>
                  <a:tcPr/>
                </a:tc>
                <a:tc>
                  <a:txBody>
                    <a:bodyPr/>
                    <a:lstStyle/>
                    <a:p>
                      <a:r>
                        <a:rPr lang="en-US" sz="2000" dirty="0"/>
                        <a:t>EKG, 12 lead, tracing only</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NO</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YES</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YES</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92381563"/>
                  </a:ext>
                </a:extLst>
              </a:tr>
              <a:tr h="1035597">
                <a:tc>
                  <a:txBody>
                    <a:bodyPr/>
                    <a:lstStyle/>
                    <a:p>
                      <a:r>
                        <a:rPr lang="en-US" sz="2000" dirty="0"/>
                        <a:t>93010</a:t>
                      </a:r>
                      <a:endParaRPr lang="en-US" sz="2000" dirty="0">
                        <a:latin typeface="Arial" panose="020B0604020202020204" pitchFamily="34" charset="0"/>
                        <a:cs typeface="Arial" panose="020B0604020202020204" pitchFamily="34" charset="0"/>
                      </a:endParaRPr>
                    </a:p>
                  </a:txBody>
                  <a:tcPr/>
                </a:tc>
                <a:tc>
                  <a:txBody>
                    <a:bodyPr/>
                    <a:lstStyle/>
                    <a:p>
                      <a:r>
                        <a:rPr lang="en-US" sz="2000" dirty="0"/>
                        <a:t>EKG, 12 lead, interpretation and report only.</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Maybe*</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NO</a:t>
                      </a:r>
                      <a:endParaRPr lang="en-US" sz="2000" dirty="0">
                        <a:latin typeface="Arial" panose="020B0604020202020204" pitchFamily="34" charset="0"/>
                        <a:cs typeface="Arial" panose="020B0604020202020204" pitchFamily="34" charset="0"/>
                      </a:endParaRPr>
                    </a:p>
                  </a:txBody>
                  <a:tcPr/>
                </a:tc>
                <a:tc>
                  <a:txBody>
                    <a:bodyPr/>
                    <a:lstStyle/>
                    <a:p>
                      <a:pPr algn="ctr"/>
                      <a:r>
                        <a:rPr lang="en-US" sz="2000" dirty="0"/>
                        <a:t>Maybe*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15066500"/>
                  </a:ext>
                </a:extLst>
              </a:tr>
            </a:tbl>
          </a:graphicData>
        </a:graphic>
      </p:graphicFrame>
      <p:sp>
        <p:nvSpPr>
          <p:cNvPr id="4" name="TextBox 3">
            <a:extLst>
              <a:ext uri="{FF2B5EF4-FFF2-40B4-BE49-F238E27FC236}">
                <a16:creationId xmlns:a16="http://schemas.microsoft.com/office/drawing/2014/main" id="{8FFA4B99-FF61-4524-AEBB-EA206E8569EB}"/>
              </a:ext>
            </a:extLst>
          </p:cNvPr>
          <p:cNvSpPr txBox="1"/>
          <p:nvPr/>
        </p:nvSpPr>
        <p:spPr>
          <a:xfrm>
            <a:off x="1308925" y="389251"/>
            <a:ext cx="7065818" cy="1077218"/>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EKG Medicare Billing in  Rural Health Clinics</a:t>
            </a:r>
          </a:p>
        </p:txBody>
      </p:sp>
      <p:sp>
        <p:nvSpPr>
          <p:cNvPr id="5" name="TextBox 4">
            <a:extLst>
              <a:ext uri="{FF2B5EF4-FFF2-40B4-BE49-F238E27FC236}">
                <a16:creationId xmlns:a16="http://schemas.microsoft.com/office/drawing/2014/main" id="{0158F499-64BA-4748-BDE4-3F79A83FBC13}"/>
              </a:ext>
            </a:extLst>
          </p:cNvPr>
          <p:cNvSpPr txBox="1"/>
          <p:nvPr/>
        </p:nvSpPr>
        <p:spPr>
          <a:xfrm>
            <a:off x="471054" y="5718628"/>
            <a:ext cx="7903689" cy="369332"/>
          </a:xfrm>
          <a:prstGeom prst="rect">
            <a:avLst/>
          </a:prstGeom>
          <a:noFill/>
        </p:spPr>
        <p:txBody>
          <a:bodyPr wrap="square" rtlCol="0">
            <a:spAutoFit/>
          </a:bodyPr>
          <a:lstStyle/>
          <a:p>
            <a:r>
              <a:rPr lang="en-US" dirty="0"/>
              <a:t>* Depends on the provider who does the interpretation and the report.</a:t>
            </a:r>
          </a:p>
        </p:txBody>
      </p:sp>
    </p:spTree>
    <p:extLst>
      <p:ext uri="{BB962C8B-B14F-4D97-AF65-F5344CB8AC3E}">
        <p14:creationId xmlns:p14="http://schemas.microsoft.com/office/powerpoint/2010/main" val="3455935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3F5D0B-1C1B-4418-8661-5ADDC71C260E}"/>
              </a:ext>
            </a:extLst>
          </p:cNvPr>
          <p:cNvSpPr>
            <a:spLocks noGrp="1"/>
          </p:cNvSpPr>
          <p:nvPr>
            <p:ph type="sldNum" sz="quarter" idx="12"/>
          </p:nvPr>
        </p:nvSpPr>
        <p:spPr/>
        <p:txBody>
          <a:bodyPr/>
          <a:lstStyle/>
          <a:p>
            <a:fld id="{4FAB73BC-B049-4115-A692-8D63A059BFB8}" type="slidenum">
              <a:rPr lang="en-US" smtClean="0"/>
              <a:pPr/>
              <a:t>37</a:t>
            </a:fld>
            <a:endParaRPr lang="en-US" dirty="0"/>
          </a:p>
        </p:txBody>
      </p:sp>
      <p:sp>
        <p:nvSpPr>
          <p:cNvPr id="3" name="TextBox 2">
            <a:extLst>
              <a:ext uri="{FF2B5EF4-FFF2-40B4-BE49-F238E27FC236}">
                <a16:creationId xmlns:a16="http://schemas.microsoft.com/office/drawing/2014/main" id="{A103C64B-CAC5-4C93-B2EF-673A309387BD}"/>
              </a:ext>
            </a:extLst>
          </p:cNvPr>
          <p:cNvSpPr txBox="1"/>
          <p:nvPr/>
        </p:nvSpPr>
        <p:spPr>
          <a:xfrm>
            <a:off x="1188319" y="273511"/>
            <a:ext cx="6844146" cy="646331"/>
          </a:xfrm>
          <a:prstGeom prst="rect">
            <a:avLst/>
          </a:prstGeom>
          <a:noFill/>
        </p:spPr>
        <p:txBody>
          <a:bodyPr wrap="square" rtlCol="0">
            <a:spAutoFit/>
          </a:bodyPr>
          <a:lstStyle/>
          <a:p>
            <a:pPr algn="ctr"/>
            <a:r>
              <a:rPr lang="en-US" sz="3600" dirty="0"/>
              <a:t>Medicare Annual Wellness Visit</a:t>
            </a:r>
          </a:p>
        </p:txBody>
      </p:sp>
      <p:sp>
        <p:nvSpPr>
          <p:cNvPr id="4" name="TextBox 3">
            <a:extLst>
              <a:ext uri="{FF2B5EF4-FFF2-40B4-BE49-F238E27FC236}">
                <a16:creationId xmlns:a16="http://schemas.microsoft.com/office/drawing/2014/main" id="{3957B3BB-FB63-4FC7-8307-F31CC0D44693}"/>
              </a:ext>
            </a:extLst>
          </p:cNvPr>
          <p:cNvSpPr txBox="1"/>
          <p:nvPr/>
        </p:nvSpPr>
        <p:spPr>
          <a:xfrm>
            <a:off x="540327" y="919842"/>
            <a:ext cx="8063346" cy="5478423"/>
          </a:xfrm>
          <a:prstGeom prst="rect">
            <a:avLst/>
          </a:prstGeom>
          <a:noFill/>
        </p:spPr>
        <p:txBody>
          <a:bodyPr wrap="square" rtlCol="0">
            <a:spAutoFit/>
          </a:bodyPr>
          <a:lstStyle/>
          <a:p>
            <a:pPr marL="285750" indent="-285750">
              <a:buFont typeface="Wingdings" panose="05000000000000000000" pitchFamily="2" charset="2"/>
              <a:buChar char="q"/>
            </a:pPr>
            <a:r>
              <a:rPr lang="en-US" dirty="0"/>
              <a:t> </a:t>
            </a:r>
            <a:r>
              <a:rPr lang="en-US" sz="2400" dirty="0"/>
              <a:t>Is</a:t>
            </a:r>
            <a:r>
              <a:rPr lang="en-US" dirty="0"/>
              <a:t> </a:t>
            </a:r>
            <a:r>
              <a:rPr lang="en-US" sz="2400" dirty="0"/>
              <a:t>NOT a routine physical exam.</a:t>
            </a:r>
          </a:p>
          <a:p>
            <a:pPr marL="285750" indent="-285750">
              <a:buFont typeface="Wingdings" panose="05000000000000000000" pitchFamily="2" charset="2"/>
              <a:buChar char="q"/>
            </a:pPr>
            <a:endParaRPr lang="en-US" sz="1200" dirty="0"/>
          </a:p>
          <a:p>
            <a:pPr marL="285750" indent="-285750">
              <a:buFont typeface="Wingdings" panose="05000000000000000000" pitchFamily="2" charset="2"/>
              <a:buChar char="q"/>
            </a:pPr>
            <a:r>
              <a:rPr lang="en-US" sz="2400" dirty="0"/>
              <a:t> Must include certain components</a:t>
            </a:r>
          </a:p>
          <a:p>
            <a:pPr marL="285750" indent="-285750">
              <a:buFont typeface="Wingdings" panose="05000000000000000000" pitchFamily="2" charset="2"/>
              <a:buChar char="q"/>
            </a:pPr>
            <a:endParaRPr lang="en-US" sz="1200" dirty="0"/>
          </a:p>
          <a:p>
            <a:pPr marL="285750" indent="-285750">
              <a:buFont typeface="Wingdings" panose="05000000000000000000" pitchFamily="2" charset="2"/>
              <a:buChar char="q"/>
            </a:pPr>
            <a:r>
              <a:rPr lang="en-US" sz="2400" dirty="0"/>
              <a:t> Is payable as a stand-alone RHC visit when it is the only service performed</a:t>
            </a:r>
          </a:p>
          <a:p>
            <a:pPr marL="285750" indent="-285750">
              <a:buFont typeface="Wingdings" panose="05000000000000000000" pitchFamily="2" charset="2"/>
              <a:buChar char="q"/>
            </a:pPr>
            <a:endParaRPr lang="en-US" sz="1200" dirty="0"/>
          </a:p>
          <a:p>
            <a:pPr marL="285750" indent="-285750">
              <a:buFont typeface="Wingdings" panose="05000000000000000000" pitchFamily="2" charset="2"/>
              <a:buChar char="q"/>
            </a:pPr>
            <a:r>
              <a:rPr lang="en-US" sz="2400" dirty="0"/>
              <a:t> Is not payable as a separate service when performed on the same day of service as other medical or screening services.</a:t>
            </a:r>
            <a:endParaRPr lang="en-US" sz="2400" b="1" i="1" dirty="0">
              <a:solidFill>
                <a:srgbClr val="FF0000"/>
              </a:solidFill>
            </a:endParaRPr>
          </a:p>
          <a:p>
            <a:r>
              <a:rPr lang="en-US" sz="2000" b="1" i="1" dirty="0">
                <a:solidFill>
                  <a:srgbClr val="FF0000"/>
                </a:solidFill>
              </a:rPr>
              <a:t>Is the AWV the same as a beneficiary’s yearly physical? </a:t>
            </a:r>
          </a:p>
          <a:p>
            <a:r>
              <a:rPr lang="en-US" sz="2000" b="1" i="1" dirty="0">
                <a:solidFill>
                  <a:srgbClr val="FF0000"/>
                </a:solidFill>
              </a:rPr>
              <a:t>No. The AWV is not a routine physical checkup that some seniors may get periodically from their physician or other qualified non-physician practitioner. Medicare does not cover routine physical examinations.</a:t>
            </a:r>
          </a:p>
          <a:p>
            <a:endParaRPr lang="en-US" sz="1000" dirty="0"/>
          </a:p>
          <a:p>
            <a:r>
              <a:rPr lang="en-US" dirty="0">
                <a:hlinkClick r:id="rId2"/>
              </a:rPr>
              <a:t>https://www.cms.gov/Outreach-and-Education/Medicare-Learning-Network-MLN/MLNProducts/downloads/AWV_chart_ICN905706.pdf</a:t>
            </a:r>
            <a:endParaRPr lang="en-US" dirty="0"/>
          </a:p>
        </p:txBody>
      </p:sp>
    </p:spTree>
    <p:extLst>
      <p:ext uri="{BB962C8B-B14F-4D97-AF65-F5344CB8AC3E}">
        <p14:creationId xmlns:p14="http://schemas.microsoft.com/office/powerpoint/2010/main" val="4075978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67FBF-93C1-431B-998C-2EE5C5205ED1}"/>
              </a:ext>
            </a:extLst>
          </p:cNvPr>
          <p:cNvSpPr>
            <a:spLocks noGrp="1"/>
          </p:cNvSpPr>
          <p:nvPr>
            <p:ph type="sldNum" sz="quarter" idx="12"/>
          </p:nvPr>
        </p:nvSpPr>
        <p:spPr/>
        <p:txBody>
          <a:bodyPr/>
          <a:lstStyle/>
          <a:p>
            <a:fld id="{4FAB73BC-B049-4115-A692-8D63A059BFB8}" type="slidenum">
              <a:rPr lang="en-US" smtClean="0"/>
              <a:pPr/>
              <a:t>38</a:t>
            </a:fld>
            <a:endParaRPr lang="en-US" dirty="0"/>
          </a:p>
        </p:txBody>
      </p:sp>
      <p:graphicFrame>
        <p:nvGraphicFramePr>
          <p:cNvPr id="3" name="Content Placeholder 6">
            <a:extLst>
              <a:ext uri="{FF2B5EF4-FFF2-40B4-BE49-F238E27FC236}">
                <a16:creationId xmlns:a16="http://schemas.microsoft.com/office/drawing/2014/main" id="{D4A2464D-C01A-4B84-893B-D5E1B264D280}"/>
              </a:ext>
            </a:extLst>
          </p:cNvPr>
          <p:cNvGraphicFramePr>
            <a:graphicFrameLocks/>
          </p:cNvGraphicFramePr>
          <p:nvPr>
            <p:extLst>
              <p:ext uri="{D42A27DB-BD31-4B8C-83A1-F6EECF244321}">
                <p14:modId xmlns:p14="http://schemas.microsoft.com/office/powerpoint/2010/main" val="594870020"/>
              </p:ext>
            </p:extLst>
          </p:nvPr>
        </p:nvGraphicFramePr>
        <p:xfrm>
          <a:off x="366348" y="1478788"/>
          <a:ext cx="8524443" cy="3535680"/>
        </p:xfrm>
        <a:graphic>
          <a:graphicData uri="http://schemas.openxmlformats.org/drawingml/2006/table">
            <a:tbl>
              <a:tblPr firstRow="1" bandRow="1">
                <a:tableStyleId>{69CF1AB2-1976-4502-BF36-3FF5EA218861}</a:tableStyleId>
              </a:tblPr>
              <a:tblGrid>
                <a:gridCol w="1046816">
                  <a:extLst>
                    <a:ext uri="{9D8B030D-6E8A-4147-A177-3AD203B41FA5}">
                      <a16:colId xmlns:a16="http://schemas.microsoft.com/office/drawing/2014/main" val="2253465262"/>
                    </a:ext>
                  </a:extLst>
                </a:gridCol>
                <a:gridCol w="2043612">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630151">
                  <a:extLst>
                    <a:ext uri="{9D8B030D-6E8A-4147-A177-3AD203B41FA5}">
                      <a16:colId xmlns:a16="http://schemas.microsoft.com/office/drawing/2014/main" val="2286939669"/>
                    </a:ext>
                  </a:extLst>
                </a:gridCol>
                <a:gridCol w="894772">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b="1" dirty="0">
                          <a:latin typeface="Arial" panose="020B0604020202020204" pitchFamily="34" charset="0"/>
                          <a:cs typeface="Arial" panose="020B0604020202020204" pitchFamily="34" charset="0"/>
                        </a:rPr>
                        <a:t>AWV- Subsequent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G0439 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86596"/>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Breast/Pelvic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latin typeface="Arial" panose="020B0604020202020204" pitchFamily="34" charset="0"/>
                          <a:cs typeface="Arial" panose="020B0604020202020204" pitchFamily="34" charset="0"/>
                        </a:rPr>
                        <a:t>G0101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11/01/2017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469920"/>
                  </a:ext>
                </a:extLst>
              </a:tr>
              <a:tr h="407810">
                <a:tc>
                  <a:txBody>
                    <a:bodyPr/>
                    <a:lstStyle/>
                    <a:p>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Pap Smear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Q0091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11/01/2017</a:t>
                      </a:r>
                    </a:p>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50.00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98462"/>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300.00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4" name="Title 4">
            <a:extLst>
              <a:ext uri="{FF2B5EF4-FFF2-40B4-BE49-F238E27FC236}">
                <a16:creationId xmlns:a16="http://schemas.microsoft.com/office/drawing/2014/main" id="{0192BA05-D5F9-4825-9839-D146EF62F616}"/>
              </a:ext>
            </a:extLst>
          </p:cNvPr>
          <p:cNvSpPr txBox="1">
            <a:spLocks/>
          </p:cNvSpPr>
          <p:nvPr/>
        </p:nvSpPr>
        <p:spPr>
          <a:xfrm>
            <a:off x="596899" y="319404"/>
            <a:ext cx="7772400" cy="981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sz="2800" b="1" dirty="0">
                <a:solidFill>
                  <a:schemeClr val="tx1"/>
                </a:solidFill>
              </a:rPr>
              <a:t>RHC Encounter:  “Woman Well Visit”</a:t>
            </a:r>
          </a:p>
          <a:p>
            <a:pPr algn="ctr"/>
            <a:r>
              <a:rPr lang="en-US" sz="2800" b="1" dirty="0">
                <a:solidFill>
                  <a:schemeClr val="tx1"/>
                </a:solidFill>
              </a:rPr>
              <a:t>AWV and Other Screenings</a:t>
            </a:r>
          </a:p>
        </p:txBody>
      </p:sp>
      <p:sp>
        <p:nvSpPr>
          <p:cNvPr id="5" name="TextBox 4">
            <a:extLst>
              <a:ext uri="{FF2B5EF4-FFF2-40B4-BE49-F238E27FC236}">
                <a16:creationId xmlns:a16="http://schemas.microsoft.com/office/drawing/2014/main" id="{75F22C50-A5D8-4068-BF34-AAD19E5809AD}"/>
              </a:ext>
            </a:extLst>
          </p:cNvPr>
          <p:cNvSpPr txBox="1"/>
          <p:nvPr/>
        </p:nvSpPr>
        <p:spPr>
          <a:xfrm>
            <a:off x="366348" y="5191911"/>
            <a:ext cx="8524443"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patient received a subsequent AWV along with other preventive services on the same date of service.  The –CG is appended to the AWV. There is no cost share for this visit.</a:t>
            </a:r>
          </a:p>
          <a:p>
            <a:endParaRPr lang="en-U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7106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39</a:t>
            </a:fld>
            <a:endParaRPr lang="en-US" dirty="0"/>
          </a:p>
        </p:txBody>
      </p:sp>
      <p:sp>
        <p:nvSpPr>
          <p:cNvPr id="2" name="Title 1"/>
          <p:cNvSpPr>
            <a:spLocks noGrp="1"/>
          </p:cNvSpPr>
          <p:nvPr>
            <p:ph type="title" idx="4294967295"/>
          </p:nvPr>
        </p:nvSpPr>
        <p:spPr>
          <a:xfrm>
            <a:off x="360335" y="306301"/>
            <a:ext cx="7934325" cy="688975"/>
          </a:xfrm>
        </p:spPr>
        <p:txBody>
          <a:bodyPr/>
          <a:lstStyle/>
          <a:p>
            <a:pPr algn="ctr"/>
            <a:r>
              <a:rPr lang="en-US" b="1" dirty="0">
                <a:solidFill>
                  <a:schemeClr val="bg1">
                    <a:lumMod val="50000"/>
                  </a:schemeClr>
                </a:solidFill>
              </a:rPr>
              <a:t> </a:t>
            </a:r>
            <a:r>
              <a:rPr lang="en-US" b="1" u="sng" dirty="0">
                <a:solidFill>
                  <a:schemeClr val="bg1">
                    <a:lumMod val="50000"/>
                  </a:schemeClr>
                </a:solidFill>
              </a:rPr>
              <a:t>Care Management</a:t>
            </a:r>
          </a:p>
        </p:txBody>
      </p:sp>
      <p:sp>
        <p:nvSpPr>
          <p:cNvPr id="5" name="TextBox 4">
            <a:extLst>
              <a:ext uri="{FF2B5EF4-FFF2-40B4-BE49-F238E27FC236}">
                <a16:creationId xmlns:a16="http://schemas.microsoft.com/office/drawing/2014/main" id="{9DD47E3A-07DD-4CC4-B7BD-DDB2DFB54DEA}"/>
              </a:ext>
            </a:extLst>
          </p:cNvPr>
          <p:cNvSpPr txBox="1"/>
          <p:nvPr/>
        </p:nvSpPr>
        <p:spPr>
          <a:xfrm>
            <a:off x="719345" y="1206031"/>
            <a:ext cx="7705309" cy="5478423"/>
          </a:xfrm>
          <a:prstGeom prst="rect">
            <a:avLst/>
          </a:prstGeom>
          <a:noFill/>
        </p:spPr>
        <p:txBody>
          <a:bodyPr wrap="square" rtlCol="0">
            <a:spAutoFit/>
          </a:bodyPr>
          <a:lstStyle/>
          <a:p>
            <a:r>
              <a:rPr lang="en-US" sz="2400" b="1" dirty="0"/>
              <a:t>RHC Care Management FAQ</a:t>
            </a:r>
          </a:p>
          <a:p>
            <a:endParaRPr lang="en-US" dirty="0"/>
          </a:p>
          <a:p>
            <a:r>
              <a:rPr lang="en-US" dirty="0">
                <a:hlinkClick r:id="rId2"/>
              </a:rPr>
              <a:t>https://www.cms.gov/Medicare/Medicare-Fee-for-Service-Payment/FQHCPPS/Downloads/FQHC-RHC-FAQs.pdf</a:t>
            </a:r>
            <a:endParaRPr lang="en-US" dirty="0"/>
          </a:p>
          <a:p>
            <a:endParaRPr lang="en-US" dirty="0"/>
          </a:p>
          <a:p>
            <a:r>
              <a:rPr lang="en-US" sz="2400" b="1" dirty="0"/>
              <a:t>RHC Care Management MLN</a:t>
            </a:r>
          </a:p>
          <a:p>
            <a:r>
              <a:rPr lang="en-US" dirty="0">
                <a:hlinkClick r:id="rId3"/>
              </a:rPr>
              <a:t>https://www.cms.gov/Outreach-and-Education/Medicare-Learning-Network-MLN/MLNMattersArticles/downloads/MM10175.pdf</a:t>
            </a:r>
            <a:endParaRPr lang="en-US" dirty="0"/>
          </a:p>
          <a:p>
            <a:endParaRPr lang="en-US" dirty="0"/>
          </a:p>
          <a:p>
            <a:endParaRPr lang="en-US" dirty="0"/>
          </a:p>
          <a:p>
            <a:r>
              <a:rPr lang="en-US" sz="2000" b="1" dirty="0">
                <a:latin typeface="Arial" panose="020B0604020202020204" pitchFamily="34" charset="0"/>
                <a:cs typeface="Arial" panose="020B0604020202020204" pitchFamily="34" charset="0"/>
              </a:rPr>
              <a:t>New HCPCS Codes G0511 and G0512 effective 01/01/2018; 99490 is not a valid code for RHC billing of CCM after 01/01/2018.    For 2019, there will be a new G-code for care management services provided by the physician or NPP.  </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Transitional Care Management (TCM) is also billable at the all-inclusive rate.    </a:t>
            </a:r>
          </a:p>
          <a:p>
            <a:endParaRPr lang="en-US" dirty="0"/>
          </a:p>
        </p:txBody>
      </p:sp>
    </p:spTree>
    <p:extLst>
      <p:ext uri="{BB962C8B-B14F-4D97-AF65-F5344CB8AC3E}">
        <p14:creationId xmlns:p14="http://schemas.microsoft.com/office/powerpoint/2010/main" val="4031846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D4A943-4E9A-4124-85BE-8F141F5CBB00}"/>
              </a:ext>
            </a:extLst>
          </p:cNvPr>
          <p:cNvSpPr>
            <a:spLocks noGrp="1"/>
          </p:cNvSpPr>
          <p:nvPr>
            <p:ph type="sldNum" sz="quarter" idx="12"/>
          </p:nvPr>
        </p:nvSpPr>
        <p:spPr/>
        <p:txBody>
          <a:bodyPr/>
          <a:lstStyle/>
          <a:p>
            <a:fld id="{69E57DC2-970A-4B3E-BB1C-7A09969E49DF}" type="slidenum">
              <a:rPr lang="en-US" smtClean="0"/>
              <a:pPr/>
              <a:t>40</a:t>
            </a:fld>
            <a:endParaRPr lang="en-US" dirty="0"/>
          </a:p>
        </p:txBody>
      </p:sp>
      <p:sp>
        <p:nvSpPr>
          <p:cNvPr id="2" name="Title 1">
            <a:extLst>
              <a:ext uri="{FF2B5EF4-FFF2-40B4-BE49-F238E27FC236}">
                <a16:creationId xmlns:a16="http://schemas.microsoft.com/office/drawing/2014/main" id="{8963E9E3-1112-42A4-B94A-B2C05D9B0C63}"/>
              </a:ext>
            </a:extLst>
          </p:cNvPr>
          <p:cNvSpPr>
            <a:spLocks noGrp="1"/>
          </p:cNvSpPr>
          <p:nvPr>
            <p:ph type="title" idx="4294967295"/>
          </p:nvPr>
        </p:nvSpPr>
        <p:spPr>
          <a:xfrm>
            <a:off x="549021" y="364115"/>
            <a:ext cx="7934325" cy="633412"/>
          </a:xfrm>
        </p:spPr>
        <p:txBody>
          <a:bodyPr anchor="t">
            <a:normAutofit/>
          </a:bodyPr>
          <a:lstStyle/>
          <a:p>
            <a:pPr algn="ctr"/>
            <a:r>
              <a:rPr lang="en-US" sz="3600" dirty="0">
                <a:solidFill>
                  <a:schemeClr val="tx1"/>
                </a:solidFill>
              </a:rPr>
              <a:t>Example of CCM Billing</a:t>
            </a:r>
          </a:p>
        </p:txBody>
      </p:sp>
      <p:graphicFrame>
        <p:nvGraphicFramePr>
          <p:cNvPr id="4" name="Content Placeholder 6">
            <a:extLst>
              <a:ext uri="{FF2B5EF4-FFF2-40B4-BE49-F238E27FC236}">
                <a16:creationId xmlns:a16="http://schemas.microsoft.com/office/drawing/2014/main" id="{0134D4F5-E74D-4957-9BD8-E4C76A56F586}"/>
              </a:ext>
            </a:extLst>
          </p:cNvPr>
          <p:cNvGraphicFramePr>
            <a:graphicFrameLocks/>
          </p:cNvGraphicFramePr>
          <p:nvPr>
            <p:extLst>
              <p:ext uri="{D42A27DB-BD31-4B8C-83A1-F6EECF244321}">
                <p14:modId xmlns:p14="http://schemas.microsoft.com/office/powerpoint/2010/main" val="454972926"/>
              </p:ext>
            </p:extLst>
          </p:nvPr>
        </p:nvGraphicFramePr>
        <p:xfrm>
          <a:off x="275375" y="1459192"/>
          <a:ext cx="8524443" cy="2103120"/>
        </p:xfrm>
        <a:graphic>
          <a:graphicData uri="http://schemas.openxmlformats.org/drawingml/2006/table">
            <a:tbl>
              <a:tblPr firstRow="1" bandRow="1">
                <a:tableStyleId>{69CF1AB2-1976-4502-BF36-3FF5EA218861}</a:tableStyleId>
              </a:tblPr>
              <a:tblGrid>
                <a:gridCol w="1046816">
                  <a:extLst>
                    <a:ext uri="{9D8B030D-6E8A-4147-A177-3AD203B41FA5}">
                      <a16:colId xmlns:a16="http://schemas.microsoft.com/office/drawing/2014/main" val="2253465262"/>
                    </a:ext>
                  </a:extLst>
                </a:gridCol>
                <a:gridCol w="2043612">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630151">
                  <a:extLst>
                    <a:ext uri="{9D8B030D-6E8A-4147-A177-3AD203B41FA5}">
                      <a16:colId xmlns:a16="http://schemas.microsoft.com/office/drawing/2014/main" val="2286939669"/>
                    </a:ext>
                  </a:extLst>
                </a:gridCol>
                <a:gridCol w="894772">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dirty="0">
                          <a:latin typeface="Arial" panose="020B0604020202020204" pitchFamily="34" charset="0"/>
                          <a:cs typeface="Arial" panose="020B0604020202020204" pitchFamily="34" charset="0"/>
                        </a:rPr>
                        <a:t>CCM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G0511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02/01/2018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86596"/>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5" name="TextBox 4">
            <a:extLst>
              <a:ext uri="{FF2B5EF4-FFF2-40B4-BE49-F238E27FC236}">
                <a16:creationId xmlns:a16="http://schemas.microsoft.com/office/drawing/2014/main" id="{81046C68-1B1C-4B0B-A8E1-A893FCF95326}"/>
              </a:ext>
            </a:extLst>
          </p:cNvPr>
          <p:cNvSpPr txBox="1"/>
          <p:nvPr/>
        </p:nvSpPr>
        <p:spPr>
          <a:xfrm>
            <a:off x="275375" y="997527"/>
            <a:ext cx="5155607" cy="461665"/>
          </a:xfrm>
          <a:prstGeom prst="rect">
            <a:avLst/>
          </a:prstGeom>
          <a:noFill/>
        </p:spPr>
        <p:txBody>
          <a:bodyPr wrap="square" rtlCol="0">
            <a:spAutoFit/>
          </a:bodyPr>
          <a:lstStyle/>
          <a:p>
            <a:r>
              <a:rPr lang="en-US" sz="2400" dirty="0"/>
              <a:t>CCM Reported  Alone</a:t>
            </a:r>
          </a:p>
        </p:txBody>
      </p:sp>
      <p:sp>
        <p:nvSpPr>
          <p:cNvPr id="7" name="TextBox 6">
            <a:extLst>
              <a:ext uri="{FF2B5EF4-FFF2-40B4-BE49-F238E27FC236}">
                <a16:creationId xmlns:a16="http://schemas.microsoft.com/office/drawing/2014/main" id="{703CCF93-7069-4D59-A358-EBEEA8E58D3D}"/>
              </a:ext>
            </a:extLst>
          </p:cNvPr>
          <p:cNvSpPr txBox="1"/>
          <p:nvPr/>
        </p:nvSpPr>
        <p:spPr>
          <a:xfrm>
            <a:off x="311485" y="3921481"/>
            <a:ext cx="8411891" cy="1200329"/>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The –CG Modifier is NOT appended to G0511 because the service is paid under fee-for-service reimbursement. Deductibles and Coinsurance apply.  </a:t>
            </a:r>
          </a:p>
        </p:txBody>
      </p:sp>
    </p:spTree>
    <p:extLst>
      <p:ext uri="{BB962C8B-B14F-4D97-AF65-F5344CB8AC3E}">
        <p14:creationId xmlns:p14="http://schemas.microsoft.com/office/powerpoint/2010/main" val="3152273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ACF830-4742-4181-8D71-0DB7F6BEFB64}"/>
              </a:ext>
            </a:extLst>
          </p:cNvPr>
          <p:cNvSpPr>
            <a:spLocks noGrp="1"/>
          </p:cNvSpPr>
          <p:nvPr>
            <p:ph type="sldNum" sz="quarter" idx="12"/>
          </p:nvPr>
        </p:nvSpPr>
        <p:spPr/>
        <p:txBody>
          <a:bodyPr/>
          <a:lstStyle/>
          <a:p>
            <a:fld id="{69E57DC2-970A-4B3E-BB1C-7A09969E49DF}" type="slidenum">
              <a:rPr lang="en-US" smtClean="0"/>
              <a:pPr/>
              <a:t>41</a:t>
            </a:fld>
            <a:endParaRPr lang="en-US" dirty="0"/>
          </a:p>
        </p:txBody>
      </p:sp>
      <p:sp>
        <p:nvSpPr>
          <p:cNvPr id="2" name="Title 1">
            <a:extLst>
              <a:ext uri="{FF2B5EF4-FFF2-40B4-BE49-F238E27FC236}">
                <a16:creationId xmlns:a16="http://schemas.microsoft.com/office/drawing/2014/main" id="{3BA3C0D1-BE3C-4DCC-B0EF-CD2567B0113A}"/>
              </a:ext>
            </a:extLst>
          </p:cNvPr>
          <p:cNvSpPr>
            <a:spLocks noGrp="1"/>
          </p:cNvSpPr>
          <p:nvPr>
            <p:ph type="title" idx="4294967295"/>
          </p:nvPr>
        </p:nvSpPr>
        <p:spPr>
          <a:xfrm>
            <a:off x="789051" y="332457"/>
            <a:ext cx="7934325" cy="1320800"/>
          </a:xfrm>
        </p:spPr>
        <p:txBody>
          <a:bodyPr>
            <a:normAutofit/>
          </a:bodyPr>
          <a:lstStyle/>
          <a:p>
            <a:pPr algn="ctr"/>
            <a:r>
              <a:rPr lang="en-US" sz="3600" b="1" dirty="0">
                <a:solidFill>
                  <a:schemeClr val="tx1"/>
                </a:solidFill>
              </a:rPr>
              <a:t>Example of CCM Billed with an Encounter</a:t>
            </a:r>
          </a:p>
        </p:txBody>
      </p:sp>
      <p:graphicFrame>
        <p:nvGraphicFramePr>
          <p:cNvPr id="4" name="Content Placeholder 6">
            <a:extLst>
              <a:ext uri="{FF2B5EF4-FFF2-40B4-BE49-F238E27FC236}">
                <a16:creationId xmlns:a16="http://schemas.microsoft.com/office/drawing/2014/main" id="{B4E2E47F-6B24-4E58-B463-469321FC57AE}"/>
              </a:ext>
            </a:extLst>
          </p:cNvPr>
          <p:cNvGraphicFramePr>
            <a:graphicFrameLocks/>
          </p:cNvGraphicFramePr>
          <p:nvPr>
            <p:extLst>
              <p:ext uri="{D42A27DB-BD31-4B8C-83A1-F6EECF244321}">
                <p14:modId xmlns:p14="http://schemas.microsoft.com/office/powerpoint/2010/main" val="2128532038"/>
              </p:ext>
            </p:extLst>
          </p:nvPr>
        </p:nvGraphicFramePr>
        <p:xfrm>
          <a:off x="309778" y="1684741"/>
          <a:ext cx="8524443" cy="2560320"/>
        </p:xfrm>
        <a:graphic>
          <a:graphicData uri="http://schemas.openxmlformats.org/drawingml/2006/table">
            <a:tbl>
              <a:tblPr firstRow="1" bandRow="1">
                <a:tableStyleId>{69CF1AB2-1976-4502-BF36-3FF5EA218861}</a:tableStyleId>
              </a:tblPr>
              <a:tblGrid>
                <a:gridCol w="1046816">
                  <a:extLst>
                    <a:ext uri="{9D8B030D-6E8A-4147-A177-3AD203B41FA5}">
                      <a16:colId xmlns:a16="http://schemas.microsoft.com/office/drawing/2014/main" val="2253465262"/>
                    </a:ext>
                  </a:extLst>
                </a:gridCol>
                <a:gridCol w="2043612">
                  <a:extLst>
                    <a:ext uri="{9D8B030D-6E8A-4147-A177-3AD203B41FA5}">
                      <a16:colId xmlns:a16="http://schemas.microsoft.com/office/drawing/2014/main" val="2665846391"/>
                    </a:ext>
                  </a:extLst>
                </a:gridCol>
                <a:gridCol w="1701800">
                  <a:extLst>
                    <a:ext uri="{9D8B030D-6E8A-4147-A177-3AD203B41FA5}">
                      <a16:colId xmlns:a16="http://schemas.microsoft.com/office/drawing/2014/main" val="2285981469"/>
                    </a:ext>
                  </a:extLst>
                </a:gridCol>
                <a:gridCol w="1630151">
                  <a:extLst>
                    <a:ext uri="{9D8B030D-6E8A-4147-A177-3AD203B41FA5}">
                      <a16:colId xmlns:a16="http://schemas.microsoft.com/office/drawing/2014/main" val="2286939669"/>
                    </a:ext>
                  </a:extLst>
                </a:gridCol>
                <a:gridCol w="894772">
                  <a:extLst>
                    <a:ext uri="{9D8B030D-6E8A-4147-A177-3AD203B41FA5}">
                      <a16:colId xmlns:a16="http://schemas.microsoft.com/office/drawing/2014/main" val="3169275557"/>
                    </a:ext>
                  </a:extLst>
                </a:gridCol>
                <a:gridCol w="1207292">
                  <a:extLst>
                    <a:ext uri="{9D8B030D-6E8A-4147-A177-3AD203B41FA5}">
                      <a16:colId xmlns:a16="http://schemas.microsoft.com/office/drawing/2014/main" val="1118114602"/>
                    </a:ext>
                  </a:extLst>
                </a:gridCol>
              </a:tblGrid>
              <a:tr h="1005559">
                <a:tc>
                  <a:txBody>
                    <a:bodyPr/>
                    <a:lstStyle/>
                    <a:p>
                      <a:r>
                        <a:rPr lang="en-US" sz="2400" dirty="0">
                          <a:latin typeface="Arial" panose="020B0604020202020204" pitchFamily="34" charset="0"/>
                          <a:cs typeface="Arial" panose="020B0604020202020204" pitchFamily="34" charset="0"/>
                        </a:rPr>
                        <a:t>FL 42</a:t>
                      </a:r>
                    </a:p>
                    <a:p>
                      <a:r>
                        <a:rPr lang="en-US" sz="2400" dirty="0">
                          <a:latin typeface="Arial" panose="020B0604020202020204" pitchFamily="34" charset="0"/>
                          <a:cs typeface="Arial" panose="020B0604020202020204" pitchFamily="34" charset="0"/>
                        </a:rPr>
                        <a:t>Rev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FL43</a:t>
                      </a:r>
                    </a:p>
                    <a:p>
                      <a:r>
                        <a:rPr lang="en-US" sz="2400" dirty="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Arial" panose="020B0604020202020204" pitchFamily="34" charset="0"/>
                          <a:cs typeface="Arial" panose="020B0604020202020204" pitchFamily="34" charset="0"/>
                        </a:rPr>
                        <a:t>FL44</a:t>
                      </a:r>
                    </a:p>
                    <a:p>
                      <a:r>
                        <a:rPr lang="en-US" sz="2200" dirty="0">
                          <a:latin typeface="Arial" panose="020B0604020202020204" pitchFamily="34" charset="0"/>
                          <a:cs typeface="Arial" panose="020B0604020202020204" pitchFamily="34" charset="0"/>
                        </a:rPr>
                        <a:t>HCPCS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FL 45</a:t>
                      </a:r>
                    </a:p>
                    <a:p>
                      <a:pPr algn="ctr"/>
                      <a:r>
                        <a:rPr lang="en-US" sz="2400" dirty="0">
                          <a:latin typeface="Arial" panose="020B0604020202020204" pitchFamily="34" charset="0"/>
                          <a:cs typeface="Arial" panose="020B0604020202020204" pitchFamily="34" charset="0"/>
                        </a:rPr>
                        <a:t>Date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FL46</a:t>
                      </a:r>
                    </a:p>
                    <a:p>
                      <a:r>
                        <a:rPr lang="en-US" sz="2200" dirty="0">
                          <a:latin typeface="Arial" panose="020B0604020202020204" pitchFamily="34" charset="0"/>
                          <a:cs typeface="Arial" panose="020B0604020202020204" pitchFamily="34" charset="0"/>
                        </a:rPr>
                        <a:t>Units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dirty="0">
                          <a:latin typeface="Arial" panose="020B0604020202020204" pitchFamily="34" charset="0"/>
                          <a:cs typeface="Arial" panose="020B0604020202020204" pitchFamily="34" charset="0"/>
                        </a:rPr>
                        <a:t>FL47 </a:t>
                      </a:r>
                    </a:p>
                    <a:p>
                      <a:pPr algn="l"/>
                      <a:r>
                        <a:rPr lang="en-US" sz="22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3143150"/>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dirty="0">
                          <a:latin typeface="Arial" panose="020B0604020202020204" pitchFamily="34" charset="0"/>
                          <a:cs typeface="Arial" panose="020B0604020202020204" pitchFamily="34" charset="0"/>
                        </a:rPr>
                        <a:t>OV Est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99213-CG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02/28/2018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1620077"/>
                  </a:ext>
                </a:extLst>
              </a:tr>
              <a:tr h="407810">
                <a:tc>
                  <a:txBody>
                    <a:bodyPr/>
                    <a:lstStyle/>
                    <a:p>
                      <a:pPr algn="l"/>
                      <a:r>
                        <a:rPr lang="en-US" sz="2400" dirty="0">
                          <a:latin typeface="Arial" panose="020B0604020202020204" pitchFamily="34" charset="0"/>
                          <a:cs typeface="Arial" panose="020B0604020202020204" pitchFamily="34" charset="0"/>
                        </a:rPr>
                        <a:t>0521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dirty="0">
                          <a:latin typeface="Arial" panose="020B0604020202020204" pitchFamily="34" charset="0"/>
                          <a:cs typeface="Arial" panose="020B0604020202020204" pitchFamily="34" charset="0"/>
                        </a:rPr>
                        <a:t>CCM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G0511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latin typeface="Arial" panose="020B0604020202020204" pitchFamily="34" charset="0"/>
                          <a:cs typeface="Arial" panose="020B0604020202020204" pitchFamily="34" charset="0"/>
                        </a:rPr>
                        <a:t>02/28/2018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7286596"/>
                  </a:ext>
                </a:extLst>
              </a:tr>
              <a:tr h="407810">
                <a:tc>
                  <a:txBody>
                    <a:bodyPr/>
                    <a:lstStyle/>
                    <a:p>
                      <a:r>
                        <a:rPr lang="en-US" sz="2400" dirty="0">
                          <a:latin typeface="Arial" panose="020B0604020202020204" pitchFamily="34" charset="0"/>
                          <a:cs typeface="Arial" panose="020B0604020202020204" pitchFamily="34"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Total 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400" dirty="0">
                          <a:latin typeface="Arial" panose="020B0604020202020204" pitchFamily="34" charset="0"/>
                          <a:cs typeface="Arial" panose="020B0604020202020204" pitchFamily="34" charset="0"/>
                        </a:rPr>
                        <a:t>175.00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894732"/>
                  </a:ext>
                </a:extLst>
              </a:tr>
            </a:tbl>
          </a:graphicData>
        </a:graphic>
      </p:graphicFrame>
      <p:sp>
        <p:nvSpPr>
          <p:cNvPr id="5" name="TextBox 4">
            <a:extLst>
              <a:ext uri="{FF2B5EF4-FFF2-40B4-BE49-F238E27FC236}">
                <a16:creationId xmlns:a16="http://schemas.microsoft.com/office/drawing/2014/main" id="{48248E17-CAEB-43D3-9B60-39219C5C1598}"/>
              </a:ext>
            </a:extLst>
          </p:cNvPr>
          <p:cNvSpPr txBox="1"/>
          <p:nvPr/>
        </p:nvSpPr>
        <p:spPr>
          <a:xfrm>
            <a:off x="407617" y="4516355"/>
            <a:ext cx="8328763" cy="1631216"/>
          </a:xfrm>
          <a:prstGeom prst="rect">
            <a:avLst/>
          </a:prstGeom>
          <a:noFill/>
        </p:spPr>
        <p:txBody>
          <a:bodyPr wrap="square" rtlCol="0">
            <a:spAutoFit/>
          </a:bodyPr>
          <a:lstStyle/>
          <a:p>
            <a:r>
              <a:rPr lang="en-US" sz="2000" dirty="0"/>
              <a:t>If CCM is billed with another RHC service, the charge for CCM is NOT added to the first line.  The –CG modifier is only added on the first line.  The clinic will receive the RHC all-inclusive rate for the office visit/encounter and the fee for service reimbursement for the CCM.</a:t>
            </a:r>
          </a:p>
        </p:txBody>
      </p:sp>
    </p:spTree>
    <p:extLst>
      <p:ext uri="{BB962C8B-B14F-4D97-AF65-F5344CB8AC3E}">
        <p14:creationId xmlns:p14="http://schemas.microsoft.com/office/powerpoint/2010/main" val="11571120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E57DC2-970A-4B3E-BB1C-7A09969E49DF}" type="slidenum">
              <a:rPr lang="en-US" smtClean="0"/>
              <a:pPr/>
              <a:t>42</a:t>
            </a:fld>
            <a:endParaRPr lang="en-US" dirty="0"/>
          </a:p>
        </p:txBody>
      </p:sp>
      <p:sp>
        <p:nvSpPr>
          <p:cNvPr id="2" name="Title 1"/>
          <p:cNvSpPr>
            <a:spLocks noGrp="1"/>
          </p:cNvSpPr>
          <p:nvPr>
            <p:ph type="title" idx="4294967295"/>
          </p:nvPr>
        </p:nvSpPr>
        <p:spPr>
          <a:xfrm>
            <a:off x="620853" y="400040"/>
            <a:ext cx="7934325" cy="1320800"/>
          </a:xfrm>
        </p:spPr>
        <p:txBody>
          <a:bodyPr/>
          <a:lstStyle/>
          <a:p>
            <a:pPr algn="ctr"/>
            <a:r>
              <a:rPr lang="en-US" u="sng" dirty="0">
                <a:solidFill>
                  <a:schemeClr val="bg1">
                    <a:lumMod val="50000"/>
                  </a:schemeClr>
                </a:solidFill>
              </a:rPr>
              <a:t>Advanced Care Planning</a:t>
            </a:r>
          </a:p>
        </p:txBody>
      </p:sp>
      <p:sp>
        <p:nvSpPr>
          <p:cNvPr id="3" name="TextBox 2"/>
          <p:cNvSpPr txBox="1"/>
          <p:nvPr/>
        </p:nvSpPr>
        <p:spPr>
          <a:xfrm>
            <a:off x="888853" y="1720840"/>
            <a:ext cx="7398327" cy="3416320"/>
          </a:xfrm>
          <a:prstGeom prst="rect">
            <a:avLst/>
          </a:prstGeom>
          <a:noFill/>
        </p:spPr>
        <p:txBody>
          <a:bodyPr wrap="square" rtlCol="0">
            <a:spAutoFit/>
          </a:bodyPr>
          <a:lstStyle/>
          <a:p>
            <a:r>
              <a:rPr lang="en-US" sz="2400" dirty="0">
                <a:hlinkClick r:id="rId2"/>
              </a:rPr>
              <a:t>https://www.cms.gov/Medicare/Medicare-Fee-for-Service-Payment/FQHCPPS/Downloads/RHC-Sample-Billing.pdf</a:t>
            </a:r>
            <a:endParaRPr lang="en-US" sz="2400" dirty="0"/>
          </a:p>
          <a:p>
            <a:endParaRPr lang="en-US" sz="2400" dirty="0"/>
          </a:p>
          <a:p>
            <a:endParaRPr lang="en-US" sz="2400" dirty="0"/>
          </a:p>
          <a:p>
            <a:pPr marL="342900" indent="-342900">
              <a:buFont typeface="Wingdings" panose="05000000000000000000" pitchFamily="2" charset="2"/>
              <a:buChar char="§"/>
            </a:pPr>
            <a:r>
              <a:rPr lang="en-US" sz="2400" dirty="0"/>
              <a:t>As a standalone service, the AIR is paid.</a:t>
            </a:r>
          </a:p>
          <a:p>
            <a:pPr marL="342900" indent="-342900">
              <a:buFont typeface="Wingdings" panose="05000000000000000000" pitchFamily="2" charset="2"/>
              <a:buChar char="§"/>
            </a:pPr>
            <a:endParaRPr lang="en-US" sz="2400" dirty="0"/>
          </a:p>
          <a:p>
            <a:pPr marL="342900" indent="-342900">
              <a:buFont typeface="Wingdings" panose="05000000000000000000" pitchFamily="2" charset="2"/>
              <a:buChar char="§"/>
            </a:pPr>
            <a:r>
              <a:rPr lang="en-US" sz="2400" dirty="0"/>
              <a:t>When provided on same dos as AWV, the service is included in the one AIR payment.</a:t>
            </a:r>
          </a:p>
        </p:txBody>
      </p:sp>
    </p:spTree>
    <p:extLst>
      <p:ext uri="{BB962C8B-B14F-4D97-AF65-F5344CB8AC3E}">
        <p14:creationId xmlns:p14="http://schemas.microsoft.com/office/powerpoint/2010/main" val="1067816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D6DD99-C3EA-44EF-B020-D36D25A9EC7C}"/>
              </a:ext>
            </a:extLst>
          </p:cNvPr>
          <p:cNvSpPr>
            <a:spLocks noGrp="1"/>
          </p:cNvSpPr>
          <p:nvPr>
            <p:ph type="sldNum" sz="quarter" idx="12"/>
          </p:nvPr>
        </p:nvSpPr>
        <p:spPr/>
        <p:txBody>
          <a:bodyPr/>
          <a:lstStyle/>
          <a:p>
            <a:fld id="{4FAB73BC-B049-4115-A692-8D63A059BFB8}" type="slidenum">
              <a:rPr lang="en-US" smtClean="0"/>
              <a:pPr/>
              <a:t>43</a:t>
            </a:fld>
            <a:endParaRPr lang="en-US" dirty="0"/>
          </a:p>
        </p:txBody>
      </p:sp>
      <p:sp>
        <p:nvSpPr>
          <p:cNvPr id="4" name="Title 3">
            <a:extLst>
              <a:ext uri="{FF2B5EF4-FFF2-40B4-BE49-F238E27FC236}">
                <a16:creationId xmlns:a16="http://schemas.microsoft.com/office/drawing/2014/main" id="{B9402E01-7B60-420E-9CEB-EEB5DAF90214}"/>
              </a:ext>
            </a:extLst>
          </p:cNvPr>
          <p:cNvSpPr txBox="1">
            <a:spLocks noGrp="1"/>
          </p:cNvSpPr>
          <p:nvPr>
            <p:ph type="title" idx="4294967295"/>
          </p:nvPr>
        </p:nvSpPr>
        <p:spPr>
          <a:xfrm>
            <a:off x="2656114" y="1090520"/>
            <a:ext cx="5827232" cy="4358116"/>
          </a:xfrm>
          <a:prstGeom prst="rect">
            <a:avLst/>
          </a:prstGeom>
          <a:noFill/>
        </p:spPr>
        <p:txBody>
          <a:bodyPr wrap="square" rtlCol="0">
            <a:spAutoFit/>
          </a:bodyPr>
          <a:lstStyle/>
          <a:p>
            <a:pPr algn="ctr"/>
            <a:endParaRPr lang="en-US" sz="2800" u="sng" dirty="0">
              <a:latin typeface="Arial" panose="020B0604020202020204" pitchFamily="34" charset="0"/>
              <a:cs typeface="Arial" panose="020B0604020202020204" pitchFamily="34" charset="0"/>
            </a:endParaRPr>
          </a:p>
          <a:p>
            <a:r>
              <a:rPr lang="en-US" sz="2800" cap="none" dirty="0">
                <a:latin typeface="Arial" panose="020B0604020202020204" pitchFamily="34" charset="0"/>
                <a:cs typeface="Arial" panose="020B0604020202020204" pitchFamily="34" charset="0"/>
              </a:rPr>
              <a:t>When providing RHC services to a Hospice Patient for an acute condition or injury </a:t>
            </a:r>
            <a:r>
              <a:rPr lang="en-US" sz="2800" u="sng" cap="none" dirty="0">
                <a:latin typeface="Arial" panose="020B0604020202020204" pitchFamily="34" charset="0"/>
                <a:cs typeface="Arial" panose="020B0604020202020204" pitchFamily="34" charset="0"/>
              </a:rPr>
              <a:t>not related</a:t>
            </a:r>
            <a:r>
              <a:rPr lang="en-US" sz="2800" cap="none" dirty="0">
                <a:latin typeface="Arial" panose="020B0604020202020204" pitchFamily="34" charset="0"/>
                <a:cs typeface="Arial" panose="020B0604020202020204" pitchFamily="34" charset="0"/>
              </a:rPr>
              <a:t> to the hospice admitting diagnosis: </a:t>
            </a:r>
          </a:p>
          <a:p>
            <a:endParaRPr lang="en-US" sz="2800" cap="non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cap="none" dirty="0">
                <a:latin typeface="Arial" panose="020B0604020202020204" pitchFamily="34" charset="0"/>
                <a:cs typeface="Arial" panose="020B0604020202020204" pitchFamily="34" charset="0"/>
              </a:rPr>
              <a:t>Use Condition Code 07</a:t>
            </a:r>
            <a:br>
              <a:rPr lang="en-US" sz="2800" cap="none" dirty="0">
                <a:latin typeface="Arial" panose="020B0604020202020204" pitchFamily="34" charset="0"/>
                <a:cs typeface="Arial" panose="020B0604020202020204" pitchFamily="34" charset="0"/>
              </a:rPr>
            </a:br>
            <a:endParaRPr lang="en-US" sz="2800" cap="non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cap="none" dirty="0">
                <a:latin typeface="Arial" panose="020B0604020202020204" pitchFamily="34" charset="0"/>
                <a:cs typeface="Arial" panose="020B0604020202020204" pitchFamily="34" charset="0"/>
              </a:rPr>
              <a:t>Use the diagnosis code which relates to the visit. Do not use the terminal illness as the diagnosis</a:t>
            </a:r>
            <a:r>
              <a:rPr lang="en-US" sz="2800"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7F3DD363-C975-4ECD-B762-3F900C3A8062}"/>
              </a:ext>
            </a:extLst>
          </p:cNvPr>
          <p:cNvSpPr txBox="1"/>
          <p:nvPr/>
        </p:nvSpPr>
        <p:spPr>
          <a:xfrm>
            <a:off x="389905" y="2336801"/>
            <a:ext cx="2077523" cy="1200329"/>
          </a:xfrm>
          <a:prstGeom prst="rect">
            <a:avLst/>
          </a:prstGeom>
          <a:noFill/>
        </p:spPr>
        <p:txBody>
          <a:bodyPr wrap="square" rtlCol="0">
            <a:spAutoFit/>
          </a:bodyPr>
          <a:lstStyle/>
          <a:p>
            <a:r>
              <a:rPr lang="en-US" sz="3600" b="1" dirty="0"/>
              <a:t>Hospice Patients</a:t>
            </a:r>
          </a:p>
        </p:txBody>
      </p:sp>
    </p:spTree>
    <p:extLst>
      <p:ext uri="{BB962C8B-B14F-4D97-AF65-F5344CB8AC3E}">
        <p14:creationId xmlns:p14="http://schemas.microsoft.com/office/powerpoint/2010/main" val="2246044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9E57DC2-970A-4B3E-BB1C-7A09969E49DF}" type="slidenum">
              <a:rPr lang="en-US" smtClean="0"/>
              <a:pPr/>
              <a:t>44</a:t>
            </a:fld>
            <a:endParaRPr lang="en-US" dirty="0"/>
          </a:p>
        </p:txBody>
      </p:sp>
      <p:sp>
        <p:nvSpPr>
          <p:cNvPr id="4" name="Title 1">
            <a:extLst>
              <a:ext uri="{FF2B5EF4-FFF2-40B4-BE49-F238E27FC236}">
                <a16:creationId xmlns:a16="http://schemas.microsoft.com/office/drawing/2014/main" id="{9F59255A-9FBA-4A6B-B4F3-5E1AABFAF0B6}"/>
              </a:ext>
            </a:extLst>
          </p:cNvPr>
          <p:cNvSpPr txBox="1">
            <a:spLocks/>
          </p:cNvSpPr>
          <p:nvPr/>
        </p:nvSpPr>
        <p:spPr>
          <a:xfrm>
            <a:off x="647699" y="2281641"/>
            <a:ext cx="7933900" cy="1320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gn="ctr"/>
            <a:r>
              <a:rPr lang="en-US" dirty="0"/>
              <a:t>Questions?</a:t>
            </a:r>
          </a:p>
        </p:txBody>
      </p:sp>
      <p:sp>
        <p:nvSpPr>
          <p:cNvPr id="5" name="Rectangle 4">
            <a:extLst>
              <a:ext uri="{FF2B5EF4-FFF2-40B4-BE49-F238E27FC236}">
                <a16:creationId xmlns:a16="http://schemas.microsoft.com/office/drawing/2014/main" id="{945E55D3-F137-4810-95DA-531EBEEDE795}"/>
              </a:ext>
            </a:extLst>
          </p:cNvPr>
          <p:cNvSpPr/>
          <p:nvPr/>
        </p:nvSpPr>
        <p:spPr>
          <a:xfrm>
            <a:off x="1339833" y="1347141"/>
            <a:ext cx="6464334" cy="2585323"/>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Questions?</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Comments?</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Something to Share?</a:t>
            </a:r>
          </a:p>
        </p:txBody>
      </p:sp>
    </p:spTree>
    <p:extLst>
      <p:ext uri="{BB962C8B-B14F-4D97-AF65-F5344CB8AC3E}">
        <p14:creationId xmlns:p14="http://schemas.microsoft.com/office/powerpoint/2010/main" val="1095062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7233" y="349983"/>
            <a:ext cx="8119458" cy="6001643"/>
          </a:xfrm>
          <a:prstGeom prst="rect">
            <a:avLst/>
          </a:prstGeom>
          <a:noFill/>
        </p:spPr>
        <p:txBody>
          <a:bodyPr wrap="square" rtlCol="0">
            <a:spAutoFit/>
          </a:bodyPr>
          <a:lstStyle/>
          <a:p>
            <a:r>
              <a:rPr lang="en-US" sz="1600" dirty="0">
                <a:solidFill>
                  <a:prstClr val="black"/>
                </a:solidFill>
              </a:rPr>
              <a:t>Patty Harper is CEO of InQuiseek, LLC, a business and healthcare consulting company based in Louisiana.   She has over 20 years of healthcare experience in the areas of healthcare finance &amp; reimbursement, health information management, compliance, and physician practice management.  Patty holds a B.S. in Health Information Administration (cum laude) from Louisiana Tech University.  She is credentialed through AHIMA as a Registered Health Information Administrator (RHIA) and has also been  recognized as an AHIMA-Approved ICD-10-CM/PCS Trainer.  Patty has holds AHIMA Certified Healthcare Technology Specialist (CHTS) credentials as a CHTS-IM (EHR Implementation Specialist) and CHTS-PW (Practice Workflow and Information Management Redesign Specialist).  She is also a frequent speaker and contributor for national, state and regional and rural healthcare associations on these and other related-reimbursement topics.  She holds active memberships in a number of regional, state and national organizations including NARHC, NRHA, AAPC, AHIMA, MGMA and HFMA. She is a director of  both the National Association of Rural Health Clinics and the Louisiana Rural Health Association. </a:t>
            </a:r>
          </a:p>
          <a:p>
            <a:endParaRPr lang="en-US" sz="1600" dirty="0">
              <a:solidFill>
                <a:prstClr val="black"/>
              </a:solidFill>
            </a:endParaRPr>
          </a:p>
          <a:p>
            <a:r>
              <a:rPr lang="en-US" sz="3200" dirty="0">
                <a:solidFill>
                  <a:prstClr val="black"/>
                </a:solidFill>
              </a:rPr>
              <a:t>Patty Harper</a:t>
            </a:r>
          </a:p>
          <a:p>
            <a:r>
              <a:rPr lang="en-US" sz="3200" dirty="0">
                <a:solidFill>
                  <a:prstClr val="black"/>
                </a:solidFill>
              </a:rPr>
              <a:t>318-243-2687</a:t>
            </a:r>
          </a:p>
          <a:p>
            <a:r>
              <a:rPr lang="en-US" sz="3200" dirty="0">
                <a:solidFill>
                  <a:prstClr val="black">
                    <a:lumMod val="85000"/>
                    <a:lumOff val="15000"/>
                  </a:prstClr>
                </a:solidFill>
                <a:hlinkClick r:id="rId3"/>
              </a:rPr>
              <a:t>pharper@inquiseek.com</a:t>
            </a:r>
            <a:endParaRPr lang="en-US" sz="3200" dirty="0">
              <a:solidFill>
                <a:prstClr val="black">
                  <a:lumMod val="85000"/>
                  <a:lumOff val="15000"/>
                </a:prstClr>
              </a:solidFill>
            </a:endParaRPr>
          </a:p>
          <a:p>
            <a:endParaRPr lang="en-US" sz="1600" dirty="0">
              <a:solidFill>
                <a:prstClr val="black"/>
              </a:solidFill>
            </a:endParaRPr>
          </a:p>
        </p:txBody>
      </p:sp>
      <p:sp>
        <p:nvSpPr>
          <p:cNvPr id="3" name="Slide Number Placeholder 2"/>
          <p:cNvSpPr>
            <a:spLocks noGrp="1"/>
          </p:cNvSpPr>
          <p:nvPr>
            <p:ph type="sldNum" sz="quarter" idx="12"/>
          </p:nvPr>
        </p:nvSpPr>
        <p:spPr>
          <a:xfrm>
            <a:off x="8250372" y="6142892"/>
            <a:ext cx="512638" cy="365125"/>
          </a:xfrm>
        </p:spPr>
        <p:txBody>
          <a:bodyPr/>
          <a:lstStyle/>
          <a:p>
            <a:fld id="{9481D82B-0AD7-44D4-8AEE-2E42CBF70F35}" type="slidenum">
              <a:rPr lang="en-US" smtClean="0">
                <a:solidFill>
                  <a:prstClr val="black">
                    <a:tint val="75000"/>
                  </a:prstClr>
                </a:solidFill>
              </a:rPr>
              <a:pPr/>
              <a:t>45</a:t>
            </a:fld>
            <a:endParaRPr lang="en-US" dirty="0">
              <a:solidFill>
                <a:prstClr val="black">
                  <a:tint val="75000"/>
                </a:prstClr>
              </a:solidFill>
            </a:endParaRPr>
          </a:p>
        </p:txBody>
      </p:sp>
      <p:pic>
        <p:nvPicPr>
          <p:cNvPr id="5" name="Picture 4"/>
          <p:cNvPicPr>
            <a:picLocks noChangeAspect="1"/>
          </p:cNvPicPr>
          <p:nvPr/>
        </p:nvPicPr>
        <p:blipFill>
          <a:blip r:embed="rId4">
            <a:clrChange>
              <a:clrFrom>
                <a:srgbClr val="FFFFFF"/>
              </a:clrFrom>
              <a:clrTo>
                <a:srgbClr val="FFFFFF">
                  <a:alpha val="0"/>
                </a:srgbClr>
              </a:clrTo>
            </a:clrChange>
          </a:blip>
          <a:stretch>
            <a:fillRect/>
          </a:stretch>
        </p:blipFill>
        <p:spPr>
          <a:xfrm>
            <a:off x="5881933" y="4593027"/>
            <a:ext cx="2368439" cy="774011"/>
          </a:xfrm>
          <a:prstGeom prst="rect">
            <a:avLst/>
          </a:prstGeom>
        </p:spPr>
      </p:pic>
    </p:spTree>
    <p:extLst>
      <p:ext uri="{BB962C8B-B14F-4D97-AF65-F5344CB8AC3E}">
        <p14:creationId xmlns:p14="http://schemas.microsoft.com/office/powerpoint/2010/main" val="202638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5774</TotalTime>
  <Words>4500</Words>
  <Application>Microsoft Office PowerPoint</Application>
  <PresentationFormat>On-screen Show (4:3)</PresentationFormat>
  <Paragraphs>787</Paragraphs>
  <Slides>45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Rockwell</vt:lpstr>
      <vt:lpstr>Rockwell Condensed</vt:lpstr>
      <vt:lpstr>Wingdings</vt:lpstr>
      <vt:lpstr>Wood Type</vt:lpstr>
      <vt:lpstr> RHC update &amp; Medicare Billing</vt:lpstr>
      <vt:lpstr>RHC Basics </vt:lpstr>
      <vt:lpstr>It’s All About the Encounter !</vt:lpstr>
      <vt:lpstr>PowerPoint Presentation</vt:lpstr>
      <vt:lpstr>RHC Core services</vt:lpstr>
      <vt:lpstr>RHC Required Lab Tests</vt:lpstr>
      <vt:lpstr> Reimbursement</vt:lpstr>
      <vt:lpstr>Patient Deductible and  Coinsurance</vt:lpstr>
      <vt:lpstr>RHC Federal Regs &amp; guidance</vt:lpstr>
      <vt:lpstr>General RHC Billing</vt:lpstr>
      <vt:lpstr>Common UB-04 RHC Bill Types </vt:lpstr>
      <vt:lpstr>RHC Billing By Type Matrix</vt:lpstr>
      <vt:lpstr>Revenue Codes: Place of Service</vt:lpstr>
      <vt:lpstr>Revenue Codes for CPT/HCPCS® Billing</vt:lpstr>
      <vt:lpstr>Qualifying Visit List</vt:lpstr>
      <vt:lpstr> RHC MEDICARE Billing </vt:lpstr>
      <vt:lpstr>The –CG  “Pay” Line</vt:lpstr>
      <vt:lpstr> More on the –CG Modifier</vt:lpstr>
      <vt:lpstr>RHC Claim Examples</vt:lpstr>
      <vt:lpstr>RHC Encounter with E &amp; M Only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ModifierS -59 or -25</vt:lpstr>
      <vt:lpstr>PowerPoint Presentation</vt:lpstr>
      <vt:lpstr>Wellness Visits</vt:lpstr>
      <vt:lpstr>Preventative Services Guide</vt:lpstr>
      <vt:lpstr>PowerPoint Presentation</vt:lpstr>
      <vt:lpstr>PowerPoint Presentation</vt:lpstr>
      <vt:lpstr>PowerPoint Presentation</vt:lpstr>
      <vt:lpstr>PowerPoint Presentation</vt:lpstr>
      <vt:lpstr>PowerPoint Presentation</vt:lpstr>
      <vt:lpstr>PowerPoint Presentation</vt:lpstr>
      <vt:lpstr> Care Management</vt:lpstr>
      <vt:lpstr>Example of CCM Billing</vt:lpstr>
      <vt:lpstr>Example of CCM Billed with an Encounter</vt:lpstr>
      <vt:lpstr>Advanced Care Planning</vt:lpstr>
      <vt:lpstr> When providing RHC services to a Hospice Patient for an acute condition or injury not related to the hospice admitting diagnosis:   Use Condition Code 07  Use the diagnosis code which relates to the visit. Do not use the terminal illness as the diagnosis.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Complete RHC Medicare Billing</dc:title>
  <dc:creator>Patty Harper</dc:creator>
  <cp:lastModifiedBy>Patty Harper</cp:lastModifiedBy>
  <cp:revision>95</cp:revision>
  <cp:lastPrinted>2019-03-25T01:54:03Z</cp:lastPrinted>
  <dcterms:created xsi:type="dcterms:W3CDTF">2017-10-26T21:24:37Z</dcterms:created>
  <dcterms:modified xsi:type="dcterms:W3CDTF">2019-05-02T16:32:17Z</dcterms:modified>
</cp:coreProperties>
</file>