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5"/>
  </p:notesMasterIdLst>
  <p:sldIdLst>
    <p:sldId id="337" r:id="rId2"/>
    <p:sldId id="305" r:id="rId3"/>
    <p:sldId id="257" r:id="rId4"/>
    <p:sldId id="421" r:id="rId5"/>
    <p:sldId id="420" r:id="rId6"/>
    <p:sldId id="425" r:id="rId7"/>
    <p:sldId id="424" r:id="rId8"/>
    <p:sldId id="423" r:id="rId9"/>
    <p:sldId id="428" r:id="rId10"/>
    <p:sldId id="427" r:id="rId11"/>
    <p:sldId id="426" r:id="rId12"/>
    <p:sldId id="361" r:id="rId13"/>
    <p:sldId id="357" r:id="rId14"/>
    <p:sldId id="429" r:id="rId15"/>
    <p:sldId id="403" r:id="rId16"/>
    <p:sldId id="431" r:id="rId17"/>
    <p:sldId id="434" r:id="rId18"/>
    <p:sldId id="433" r:id="rId19"/>
    <p:sldId id="449" r:id="rId20"/>
    <p:sldId id="395" r:id="rId21"/>
    <p:sldId id="396" r:id="rId22"/>
    <p:sldId id="435" r:id="rId23"/>
    <p:sldId id="362" r:id="rId24"/>
    <p:sldId id="386" r:id="rId25"/>
    <p:sldId id="363" r:id="rId26"/>
    <p:sldId id="450" r:id="rId27"/>
    <p:sldId id="439" r:id="rId28"/>
    <p:sldId id="443" r:id="rId29"/>
    <p:sldId id="440" r:id="rId30"/>
    <p:sldId id="444" r:id="rId31"/>
    <p:sldId id="416" r:id="rId32"/>
    <p:sldId id="400" r:id="rId33"/>
    <p:sldId id="402" r:id="rId34"/>
    <p:sldId id="401" r:id="rId35"/>
    <p:sldId id="387" r:id="rId36"/>
    <p:sldId id="451" r:id="rId37"/>
    <p:sldId id="291" r:id="rId38"/>
    <p:sldId id="414" r:id="rId39"/>
    <p:sldId id="389" r:id="rId40"/>
    <p:sldId id="311" r:id="rId41"/>
    <p:sldId id="364" r:id="rId42"/>
    <p:sldId id="365" r:id="rId43"/>
    <p:sldId id="419" r:id="rId44"/>
    <p:sldId id="264" r:id="rId45"/>
    <p:sldId id="366" r:id="rId46"/>
    <p:sldId id="367" r:id="rId47"/>
    <p:sldId id="368" r:id="rId48"/>
    <p:sldId id="369" r:id="rId49"/>
    <p:sldId id="370" r:id="rId50"/>
    <p:sldId id="371" r:id="rId51"/>
    <p:sldId id="417" r:id="rId52"/>
    <p:sldId id="372" r:id="rId53"/>
    <p:sldId id="373" r:id="rId54"/>
    <p:sldId id="374" r:id="rId55"/>
    <p:sldId id="267" r:id="rId56"/>
    <p:sldId id="340" r:id="rId57"/>
    <p:sldId id="406" r:id="rId58"/>
    <p:sldId id="447" r:id="rId59"/>
    <p:sldId id="448" r:id="rId60"/>
    <p:sldId id="375" r:id="rId61"/>
    <p:sldId id="453" r:id="rId62"/>
    <p:sldId id="454" r:id="rId63"/>
    <p:sldId id="455" r:id="rId64"/>
    <p:sldId id="436" r:id="rId65"/>
    <p:sldId id="376" r:id="rId66"/>
    <p:sldId id="380" r:id="rId67"/>
    <p:sldId id="437" r:id="rId68"/>
    <p:sldId id="377" r:id="rId69"/>
    <p:sldId id="392" r:id="rId70"/>
    <p:sldId id="378" r:id="rId71"/>
    <p:sldId id="275" r:id="rId72"/>
    <p:sldId id="312" r:id="rId73"/>
    <p:sldId id="379" r:id="rId74"/>
    <p:sldId id="382" r:id="rId75"/>
    <p:sldId id="383" r:id="rId76"/>
    <p:sldId id="384" r:id="rId77"/>
    <p:sldId id="418" r:id="rId78"/>
    <p:sldId id="394" r:id="rId79"/>
    <p:sldId id="315" r:id="rId80"/>
    <p:sldId id="313" r:id="rId81"/>
    <p:sldId id="314" r:id="rId82"/>
    <p:sldId id="452" r:id="rId83"/>
    <p:sldId id="456" r:id="rId84"/>
  </p:sldIdLst>
  <p:sldSz cx="9144000" cy="6858000" type="screen4x3"/>
  <p:notesSz cx="6858000" cy="9144000"/>
  <p:embeddedFontLst>
    <p:embeddedFont>
      <p:font typeface="Calibri" panose="020F0502020204030204" pitchFamily="34" charset="0"/>
      <p:regular r:id="rId86"/>
      <p:bold r:id="rId87"/>
      <p:italic r:id="rId88"/>
      <p:boldItalic r:id="rId89"/>
    </p:embeddedFont>
    <p:embeddedFont>
      <p:font typeface="Roboto Slab" pitchFamily="2" charset="0"/>
      <p:regular r:id="rId90"/>
      <p:bold r:id="rId91"/>
    </p:embeddedFont>
    <p:embeddedFont>
      <p:font typeface="Work Sans Light" panose="00000400000000000000" pitchFamily="2" charset="0"/>
      <p:regular r:id="rId92"/>
    </p:embeddedFont>
    <p:embeddedFont>
      <p:font typeface="Arial Black" panose="020B0A04020102020204" pitchFamily="34" charset="0"/>
      <p:bold r:id="rId93"/>
    </p:embeddedFont>
    <p:embeddedFont>
      <p:font typeface="OCR A Extended" panose="02010509020102010303" pitchFamily="50" charset="0"/>
      <p:regular r:id="rId9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B63"/>
    <a:srgbClr val="39A2CF"/>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3" autoAdjust="0"/>
    <p:restoredTop sz="89232" autoAdjust="0"/>
  </p:normalViewPr>
  <p:slideViewPr>
    <p:cSldViewPr snapToGrid="0">
      <p:cViewPr varScale="1">
        <p:scale>
          <a:sx n="99" d="100"/>
          <a:sy n="99" d="100"/>
        </p:scale>
        <p:origin x="93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4.fntdata"/><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5.fntdata"/><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93" Type="http://schemas.openxmlformats.org/officeDocument/2006/relationships/font" Target="fonts/font8.fntdata"/><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font" Target="fonts/font6.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9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Sheet1!$A$2:$A$10</c:f>
              <c:strCache>
                <c:ptCount val="9"/>
                <c:pt idx="0">
                  <c:v>Other</c:v>
                </c:pt>
                <c:pt idx="1">
                  <c:v>Extortion</c:v>
                </c:pt>
                <c:pt idx="2">
                  <c:v>Notification Costs</c:v>
                </c:pt>
                <c:pt idx="3">
                  <c:v>Website downtime</c:v>
                </c:pt>
                <c:pt idx="4">
                  <c:v>Subsequent requirements</c:v>
                </c:pt>
                <c:pt idx="5">
                  <c:v>Loss of trade secrets</c:v>
                </c:pt>
                <c:pt idx="6">
                  <c:v>Damages paid to customer</c:v>
                </c:pt>
                <c:pt idx="7">
                  <c:v>Business Interuption</c:v>
                </c:pt>
                <c:pt idx="8">
                  <c:v>Loss of reputation</c:v>
                </c:pt>
              </c:strCache>
            </c:strRef>
          </c:cat>
          <c:val>
            <c:numRef>
              <c:f>Sheet1!$B$2:$B$10</c:f>
              <c:numCache>
                <c:formatCode>0%</c:formatCode>
                <c:ptCount val="9"/>
                <c:pt idx="0">
                  <c:v>0.01</c:v>
                </c:pt>
                <c:pt idx="1">
                  <c:v>7.0000000000000007E-2</c:v>
                </c:pt>
                <c:pt idx="2">
                  <c:v>0.09</c:v>
                </c:pt>
                <c:pt idx="3">
                  <c:v>0.09</c:v>
                </c:pt>
                <c:pt idx="4">
                  <c:v>0.11</c:v>
                </c:pt>
                <c:pt idx="5">
                  <c:v>0.2</c:v>
                </c:pt>
                <c:pt idx="6">
                  <c:v>0.45</c:v>
                </c:pt>
                <c:pt idx="7">
                  <c:v>0.49</c:v>
                </c:pt>
                <c:pt idx="8">
                  <c:v>0.61</c:v>
                </c:pt>
              </c:numCache>
            </c:numRef>
          </c:val>
          <c:extLst>
            <c:ext xmlns:c16="http://schemas.microsoft.com/office/drawing/2014/chart" uri="{C3380CC4-5D6E-409C-BE32-E72D297353CC}">
              <c16:uniqueId val="{00000000-3CCC-4355-8183-B5C17EA0A20A}"/>
            </c:ext>
          </c:extLst>
        </c:ser>
        <c:dLbls>
          <c:dLblPos val="inEnd"/>
          <c:showLegendKey val="0"/>
          <c:showVal val="1"/>
          <c:showCatName val="0"/>
          <c:showSerName val="0"/>
          <c:showPercent val="0"/>
          <c:showBubbleSize val="0"/>
        </c:dLbls>
        <c:gapWidth val="65"/>
        <c:axId val="463443424"/>
        <c:axId val="463444208"/>
      </c:barChart>
      <c:catAx>
        <c:axId val="463443424"/>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63444208"/>
        <c:crosses val="autoZero"/>
        <c:auto val="1"/>
        <c:lblAlgn val="ctr"/>
        <c:lblOffset val="100"/>
        <c:noMultiLvlLbl val="0"/>
      </c:catAx>
      <c:valAx>
        <c:axId val="463444208"/>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46344342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Sheet1!$A$2:$A$7</c:f>
              <c:strCache>
                <c:ptCount val="6"/>
                <c:pt idx="0">
                  <c:v>Other</c:v>
                </c:pt>
                <c:pt idx="1">
                  <c:v>Haven't identified the right personnel</c:v>
                </c:pt>
                <c:pt idx="2">
                  <c:v>Infrastructure to sensitive to changes</c:v>
                </c:pt>
                <c:pt idx="3">
                  <c:v>Haven't analyzed the problem</c:v>
                </c:pt>
                <c:pt idx="4">
                  <c:v>Budget constraints</c:v>
                </c:pt>
                <c:pt idx="5">
                  <c:v>Risk is underestimated</c:v>
                </c:pt>
              </c:strCache>
            </c:strRef>
          </c:cat>
          <c:val>
            <c:numRef>
              <c:f>Sheet1!$B$2:$B$7</c:f>
              <c:numCache>
                <c:formatCode>0%</c:formatCode>
                <c:ptCount val="6"/>
                <c:pt idx="0">
                  <c:v>0.08</c:v>
                </c:pt>
                <c:pt idx="1">
                  <c:v>0.1</c:v>
                </c:pt>
                <c:pt idx="2">
                  <c:v>0.3</c:v>
                </c:pt>
                <c:pt idx="3">
                  <c:v>0.54</c:v>
                </c:pt>
                <c:pt idx="4">
                  <c:v>0.59</c:v>
                </c:pt>
                <c:pt idx="5">
                  <c:v>0.73</c:v>
                </c:pt>
              </c:numCache>
            </c:numRef>
          </c:val>
          <c:extLst>
            <c:ext xmlns:c16="http://schemas.microsoft.com/office/drawing/2014/chart" uri="{C3380CC4-5D6E-409C-BE32-E72D297353CC}">
              <c16:uniqueId val="{00000000-ECE6-4D7E-879F-8E44CBCC5BAB}"/>
            </c:ext>
          </c:extLst>
        </c:ser>
        <c:dLbls>
          <c:dLblPos val="inEnd"/>
          <c:showLegendKey val="0"/>
          <c:showVal val="1"/>
          <c:showCatName val="0"/>
          <c:showSerName val="0"/>
          <c:showPercent val="0"/>
          <c:showBubbleSize val="0"/>
        </c:dLbls>
        <c:gapWidth val="65"/>
        <c:axId val="463441072"/>
        <c:axId val="463442640"/>
      </c:barChart>
      <c:catAx>
        <c:axId val="463441072"/>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63442640"/>
        <c:crosses val="autoZero"/>
        <c:auto val="1"/>
        <c:lblAlgn val="ctr"/>
        <c:lblOffset val="100"/>
        <c:noMultiLvlLbl val="0"/>
      </c:catAx>
      <c:valAx>
        <c:axId val="463442640"/>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46344107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2B9070-9E44-4B3D-9651-2A5C799BB4E3}" type="datetimeFigureOut">
              <a:rPr lang="en-US" smtClean="0"/>
              <a:t>4/19/2019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EAD82A-D382-43C6-89AB-1AF742139B89}" type="slidenum">
              <a:rPr lang="en-US" smtClean="0"/>
              <a:t>‹#›</a:t>
            </a:fld>
            <a:endParaRPr lang="en-US" dirty="0"/>
          </a:p>
        </p:txBody>
      </p:sp>
    </p:spTree>
    <p:extLst>
      <p:ext uri="{BB962C8B-B14F-4D97-AF65-F5344CB8AC3E}">
        <p14:creationId xmlns:p14="http://schemas.microsoft.com/office/powerpoint/2010/main" val="3083548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1</a:t>
            </a:fld>
            <a:endParaRPr lang="en-US" dirty="0"/>
          </a:p>
        </p:txBody>
      </p:sp>
    </p:spTree>
    <p:extLst>
      <p:ext uri="{BB962C8B-B14F-4D97-AF65-F5344CB8AC3E}">
        <p14:creationId xmlns:p14="http://schemas.microsoft.com/office/powerpoint/2010/main" val="3851472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90 year old woman</a:t>
            </a:r>
          </a:p>
          <a:p>
            <a:endParaRPr lang="en-US" dirty="0"/>
          </a:p>
        </p:txBody>
      </p:sp>
      <p:sp>
        <p:nvSpPr>
          <p:cNvPr id="4" name="Slide Number Placeholder 3"/>
          <p:cNvSpPr>
            <a:spLocks noGrp="1"/>
          </p:cNvSpPr>
          <p:nvPr>
            <p:ph type="sldNum" sz="quarter" idx="10"/>
          </p:nvPr>
        </p:nvSpPr>
        <p:spPr/>
        <p:txBody>
          <a:bodyPr/>
          <a:lstStyle/>
          <a:p>
            <a:fld id="{A1038F45-EC03-4E5F-ADD6-E475FC3084A0}" type="slidenum">
              <a:rPr lang="en-US" smtClean="0"/>
              <a:t>7</a:t>
            </a:fld>
            <a:endParaRPr lang="en-US"/>
          </a:p>
        </p:txBody>
      </p:sp>
    </p:spTree>
    <p:extLst>
      <p:ext uri="{BB962C8B-B14F-4D97-AF65-F5344CB8AC3E}">
        <p14:creationId xmlns:p14="http://schemas.microsoft.com/office/powerpoint/2010/main" val="3219908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Spending a large chunk of IT budget on compliance…. IT and Security Officers spend innumerable amount of time making</a:t>
            </a:r>
            <a:r>
              <a:rPr lang="en-US" baseline="0" dirty="0"/>
              <a:t> sure they can check off boxes. </a:t>
            </a:r>
            <a:r>
              <a:rPr lang="en-US" dirty="0"/>
              <a:t>But the effort is only for satisfying a checklist…</a:t>
            </a:r>
          </a:p>
        </p:txBody>
      </p:sp>
      <p:sp>
        <p:nvSpPr>
          <p:cNvPr id="4" name="Slide Number Placeholder 3"/>
          <p:cNvSpPr>
            <a:spLocks noGrp="1"/>
          </p:cNvSpPr>
          <p:nvPr>
            <p:ph type="sldNum" sz="quarter" idx="10"/>
          </p:nvPr>
        </p:nvSpPr>
        <p:spPr/>
        <p:txBody>
          <a:bodyPr/>
          <a:lstStyle/>
          <a:p>
            <a:fld id="{81EAD82A-D382-43C6-89AB-1AF742139B89}" type="slidenum">
              <a:rPr lang="en-US" smtClean="0"/>
              <a:t>12</a:t>
            </a:fld>
            <a:endParaRPr lang="en-US" dirty="0"/>
          </a:p>
        </p:txBody>
      </p:sp>
    </p:spTree>
    <p:extLst>
      <p:ext uri="{BB962C8B-B14F-4D97-AF65-F5344CB8AC3E}">
        <p14:creationId xmlns:p14="http://schemas.microsoft.com/office/powerpoint/2010/main" val="1757250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23</a:t>
            </a:fld>
            <a:endParaRPr lang="en-US" dirty="0"/>
          </a:p>
        </p:txBody>
      </p:sp>
    </p:spTree>
    <p:extLst>
      <p:ext uri="{BB962C8B-B14F-4D97-AF65-F5344CB8AC3E}">
        <p14:creationId xmlns:p14="http://schemas.microsoft.com/office/powerpoint/2010/main" val="4234423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a:t>
            </a:r>
            <a:r>
              <a:rPr lang="en-US" baseline="0" dirty="0"/>
              <a:t> HIPAA Compliance you won’t receive your full Medicare reimbursements!</a:t>
            </a:r>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24</a:t>
            </a:fld>
            <a:endParaRPr lang="en-US" dirty="0"/>
          </a:p>
        </p:txBody>
      </p:sp>
    </p:spTree>
    <p:extLst>
      <p:ext uri="{BB962C8B-B14F-4D97-AF65-F5344CB8AC3E}">
        <p14:creationId xmlns:p14="http://schemas.microsoft.com/office/powerpoint/2010/main" val="4149090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37</a:t>
            </a:fld>
            <a:endParaRPr lang="en-US" dirty="0"/>
          </a:p>
        </p:txBody>
      </p:sp>
    </p:spTree>
    <p:extLst>
      <p:ext uri="{BB962C8B-B14F-4D97-AF65-F5344CB8AC3E}">
        <p14:creationId xmlns:p14="http://schemas.microsoft.com/office/powerpoint/2010/main" val="548717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57 billion pages at the start of November 2017. The part of the internet indexed by Google and other search engines is known as “Visible Web” or “Surface Web.” Despite the enormous size in human terms, the Surface Web is merely a fraction of the entire web, and it’s pretty small—less than 10 percent.</a:t>
            </a:r>
          </a:p>
          <a:p>
            <a:pPr marL="0" indent="0">
              <a:buNone/>
            </a:pPr>
            <a:r>
              <a:rPr lang="en-US" dirty="0"/>
              <a:t/>
            </a:r>
            <a:br>
              <a:rPr lang="en-US" dirty="0"/>
            </a:br>
            <a:r>
              <a:rPr lang="en-US" dirty="0"/>
              <a:t>Safe Haven For Criminal Activity?</a:t>
            </a:r>
          </a:p>
          <a:p>
            <a:endParaRPr lang="en-US" dirty="0"/>
          </a:p>
        </p:txBody>
      </p:sp>
      <p:sp>
        <p:nvSpPr>
          <p:cNvPr id="4" name="Slide Number Placeholder 3"/>
          <p:cNvSpPr>
            <a:spLocks noGrp="1"/>
          </p:cNvSpPr>
          <p:nvPr>
            <p:ph type="sldNum" sz="quarter" idx="10"/>
          </p:nvPr>
        </p:nvSpPr>
        <p:spPr/>
        <p:txBody>
          <a:bodyPr/>
          <a:lstStyle/>
          <a:p>
            <a:fld id="{610E7345-726A-4D99-8F18-46AD0AECFF07}" type="slidenum">
              <a:rPr lang="en-US" smtClean="0"/>
              <a:t>43</a:t>
            </a:fld>
            <a:endParaRPr lang="en-US"/>
          </a:p>
        </p:txBody>
      </p:sp>
    </p:spTree>
    <p:extLst>
      <p:ext uri="{BB962C8B-B14F-4D97-AF65-F5344CB8AC3E}">
        <p14:creationId xmlns:p14="http://schemas.microsoft.com/office/powerpoint/2010/main" val="1866321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https://arstechnica.com/security/2016/02/hospital-pays-17k-for-ransomware-crypto-key/ - Hospital</a:t>
            </a:r>
            <a:r>
              <a:rPr lang="en-US" baseline="0" dirty="0"/>
              <a:t> pays 17K to get access to their files after 10 day lockout by cyber criminals.</a:t>
            </a:r>
          </a:p>
          <a:p>
            <a:endParaRPr lang="en-US" baseline="0" dirty="0"/>
          </a:p>
          <a:p>
            <a:r>
              <a:rPr lang="en-US" dirty="0"/>
              <a:t>http://www.businessinsider.com/heres-how-much-your-personal-data-costs-on-the-dark-web-2015-5</a:t>
            </a:r>
          </a:p>
        </p:txBody>
      </p:sp>
      <p:sp>
        <p:nvSpPr>
          <p:cNvPr id="4" name="Slide Number Placeholder 3"/>
          <p:cNvSpPr>
            <a:spLocks noGrp="1"/>
          </p:cNvSpPr>
          <p:nvPr>
            <p:ph type="sldNum" sz="quarter" idx="10"/>
          </p:nvPr>
        </p:nvSpPr>
        <p:spPr/>
        <p:txBody>
          <a:bodyPr/>
          <a:lstStyle/>
          <a:p>
            <a:fld id="{81EAD82A-D382-43C6-89AB-1AF742139B89}" type="slidenum">
              <a:rPr lang="en-US" smtClean="0"/>
              <a:t>45</a:t>
            </a:fld>
            <a:endParaRPr lang="en-US" dirty="0"/>
          </a:p>
        </p:txBody>
      </p:sp>
    </p:spTree>
    <p:extLst>
      <p:ext uri="{BB962C8B-B14F-4D97-AF65-F5344CB8AC3E}">
        <p14:creationId xmlns:p14="http://schemas.microsoft.com/office/powerpoint/2010/main" val="3209411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46</a:t>
            </a:fld>
            <a:endParaRPr lang="en-US" dirty="0"/>
          </a:p>
        </p:txBody>
      </p:sp>
    </p:spTree>
    <p:extLst>
      <p:ext uri="{BB962C8B-B14F-4D97-AF65-F5344CB8AC3E}">
        <p14:creationId xmlns:p14="http://schemas.microsoft.com/office/powerpoint/2010/main" val="663197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https://arstechnica.com/security/2016/02/hospital-pays-17k-for-ransomware-crypto-key/ - Hospital</a:t>
            </a:r>
            <a:r>
              <a:rPr lang="en-US" baseline="0" dirty="0"/>
              <a:t> pays 17K to get access to their files after 10 day lockout by cyber criminals.</a:t>
            </a:r>
          </a:p>
          <a:p>
            <a:endParaRPr lang="en-US" baseline="0" dirty="0"/>
          </a:p>
          <a:p>
            <a:r>
              <a:rPr lang="en-US" dirty="0"/>
              <a:t>http://www.businessinsider.com/heres-how-much-your-personal-data-costs-on-the-dark-web-2015-5</a:t>
            </a:r>
          </a:p>
        </p:txBody>
      </p:sp>
      <p:sp>
        <p:nvSpPr>
          <p:cNvPr id="4" name="Slide Number Placeholder 3"/>
          <p:cNvSpPr>
            <a:spLocks noGrp="1"/>
          </p:cNvSpPr>
          <p:nvPr>
            <p:ph type="sldNum" sz="quarter" idx="10"/>
          </p:nvPr>
        </p:nvSpPr>
        <p:spPr/>
        <p:txBody>
          <a:bodyPr/>
          <a:lstStyle/>
          <a:p>
            <a:fld id="{81EAD82A-D382-43C6-89AB-1AF742139B89}" type="slidenum">
              <a:rPr lang="en-US" smtClean="0"/>
              <a:t>47</a:t>
            </a:fld>
            <a:endParaRPr lang="en-US" dirty="0"/>
          </a:p>
        </p:txBody>
      </p:sp>
    </p:spTree>
    <p:extLst>
      <p:ext uri="{BB962C8B-B14F-4D97-AF65-F5344CB8AC3E}">
        <p14:creationId xmlns:p14="http://schemas.microsoft.com/office/powerpoint/2010/main" val="183480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50</a:t>
            </a:fld>
            <a:endParaRPr lang="en-US" dirty="0"/>
          </a:p>
        </p:txBody>
      </p:sp>
    </p:spTree>
    <p:extLst>
      <p:ext uri="{BB962C8B-B14F-4D97-AF65-F5344CB8AC3E}">
        <p14:creationId xmlns:p14="http://schemas.microsoft.com/office/powerpoint/2010/main" val="3767077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51</a:t>
            </a:fld>
            <a:endParaRPr lang="en-US" dirty="0"/>
          </a:p>
        </p:txBody>
      </p:sp>
    </p:spTree>
    <p:extLst>
      <p:ext uri="{BB962C8B-B14F-4D97-AF65-F5344CB8AC3E}">
        <p14:creationId xmlns:p14="http://schemas.microsoft.com/office/powerpoint/2010/main" val="975729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52</a:t>
            </a:fld>
            <a:endParaRPr lang="en-US" dirty="0"/>
          </a:p>
        </p:txBody>
      </p:sp>
    </p:spTree>
    <p:extLst>
      <p:ext uri="{BB962C8B-B14F-4D97-AF65-F5344CB8AC3E}">
        <p14:creationId xmlns:p14="http://schemas.microsoft.com/office/powerpoint/2010/main" val="2390600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53</a:t>
            </a:fld>
            <a:endParaRPr lang="en-US" dirty="0"/>
          </a:p>
        </p:txBody>
      </p:sp>
    </p:spTree>
    <p:extLst>
      <p:ext uri="{BB962C8B-B14F-4D97-AF65-F5344CB8AC3E}">
        <p14:creationId xmlns:p14="http://schemas.microsoft.com/office/powerpoint/2010/main" val="3380411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54</a:t>
            </a:fld>
            <a:endParaRPr lang="en-US" dirty="0"/>
          </a:p>
        </p:txBody>
      </p:sp>
    </p:spTree>
    <p:extLst>
      <p:ext uri="{BB962C8B-B14F-4D97-AF65-F5344CB8AC3E}">
        <p14:creationId xmlns:p14="http://schemas.microsoft.com/office/powerpoint/2010/main" val="2549987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58</a:t>
            </a:fld>
            <a:endParaRPr lang="en-US" dirty="0"/>
          </a:p>
        </p:txBody>
      </p:sp>
    </p:spTree>
    <p:extLst>
      <p:ext uri="{BB962C8B-B14F-4D97-AF65-F5344CB8AC3E}">
        <p14:creationId xmlns:p14="http://schemas.microsoft.com/office/powerpoint/2010/main" val="3582257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59</a:t>
            </a:fld>
            <a:endParaRPr lang="en-US" dirty="0"/>
          </a:p>
        </p:txBody>
      </p:sp>
    </p:spTree>
    <p:extLst>
      <p:ext uri="{BB962C8B-B14F-4D97-AF65-F5344CB8AC3E}">
        <p14:creationId xmlns:p14="http://schemas.microsoft.com/office/powerpoint/2010/main" val="3154835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60</a:t>
            </a:fld>
            <a:endParaRPr lang="en-US" dirty="0"/>
          </a:p>
        </p:txBody>
      </p:sp>
    </p:spTree>
    <p:extLst>
      <p:ext uri="{BB962C8B-B14F-4D97-AF65-F5344CB8AC3E}">
        <p14:creationId xmlns:p14="http://schemas.microsoft.com/office/powerpoint/2010/main" val="4037465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61</a:t>
            </a:fld>
            <a:endParaRPr lang="en-US" dirty="0"/>
          </a:p>
        </p:txBody>
      </p:sp>
    </p:spTree>
    <p:extLst>
      <p:ext uri="{BB962C8B-B14F-4D97-AF65-F5344CB8AC3E}">
        <p14:creationId xmlns:p14="http://schemas.microsoft.com/office/powerpoint/2010/main" val="4237007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62</a:t>
            </a:fld>
            <a:endParaRPr lang="en-US" dirty="0"/>
          </a:p>
        </p:txBody>
      </p:sp>
    </p:spTree>
    <p:extLst>
      <p:ext uri="{BB962C8B-B14F-4D97-AF65-F5344CB8AC3E}">
        <p14:creationId xmlns:p14="http://schemas.microsoft.com/office/powerpoint/2010/main" val="4061758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63</a:t>
            </a:fld>
            <a:endParaRPr lang="en-US" dirty="0"/>
          </a:p>
        </p:txBody>
      </p:sp>
    </p:spTree>
    <p:extLst>
      <p:ext uri="{BB962C8B-B14F-4D97-AF65-F5344CB8AC3E}">
        <p14:creationId xmlns:p14="http://schemas.microsoft.com/office/powerpoint/2010/main" val="1511607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Get The Easy Tech First: patching</a:t>
            </a:r>
          </a:p>
          <a:p>
            <a:endParaRPr lang="en-US" dirty="0"/>
          </a:p>
        </p:txBody>
      </p:sp>
      <p:sp>
        <p:nvSpPr>
          <p:cNvPr id="4" name="Slide Number Placeholder 3"/>
          <p:cNvSpPr>
            <a:spLocks noGrp="1"/>
          </p:cNvSpPr>
          <p:nvPr>
            <p:ph type="sldNum" sz="quarter" idx="10"/>
          </p:nvPr>
        </p:nvSpPr>
        <p:spPr/>
        <p:txBody>
          <a:bodyPr/>
          <a:lstStyle/>
          <a:p>
            <a:fld id="{A1038F45-EC03-4E5F-ADD6-E475FC3084A0}" type="slidenum">
              <a:rPr lang="en-US" smtClean="0"/>
              <a:t>64</a:t>
            </a:fld>
            <a:endParaRPr lang="en-US"/>
          </a:p>
        </p:txBody>
      </p:sp>
    </p:spTree>
    <p:extLst>
      <p:ext uri="{BB962C8B-B14F-4D97-AF65-F5344CB8AC3E}">
        <p14:creationId xmlns:p14="http://schemas.microsoft.com/office/powerpoint/2010/main" val="6615554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65</a:t>
            </a:fld>
            <a:endParaRPr lang="en-US" dirty="0"/>
          </a:p>
        </p:txBody>
      </p:sp>
    </p:spTree>
    <p:extLst>
      <p:ext uri="{BB962C8B-B14F-4D97-AF65-F5344CB8AC3E}">
        <p14:creationId xmlns:p14="http://schemas.microsoft.com/office/powerpoint/2010/main" val="2143619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66</a:t>
            </a:fld>
            <a:endParaRPr lang="en-US" dirty="0"/>
          </a:p>
        </p:txBody>
      </p:sp>
    </p:spTree>
    <p:extLst>
      <p:ext uri="{BB962C8B-B14F-4D97-AF65-F5344CB8AC3E}">
        <p14:creationId xmlns:p14="http://schemas.microsoft.com/office/powerpoint/2010/main" val="2902233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68</a:t>
            </a:fld>
            <a:endParaRPr lang="en-US" dirty="0"/>
          </a:p>
        </p:txBody>
      </p:sp>
    </p:spTree>
    <p:extLst>
      <p:ext uri="{BB962C8B-B14F-4D97-AF65-F5344CB8AC3E}">
        <p14:creationId xmlns:p14="http://schemas.microsoft.com/office/powerpoint/2010/main" val="3841080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70</a:t>
            </a:fld>
            <a:endParaRPr lang="en-US" dirty="0"/>
          </a:p>
        </p:txBody>
      </p:sp>
    </p:spTree>
    <p:extLst>
      <p:ext uri="{BB962C8B-B14F-4D97-AF65-F5344CB8AC3E}">
        <p14:creationId xmlns:p14="http://schemas.microsoft.com/office/powerpoint/2010/main" val="3180742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73</a:t>
            </a:fld>
            <a:endParaRPr lang="en-US" dirty="0"/>
          </a:p>
        </p:txBody>
      </p:sp>
    </p:spTree>
    <p:extLst>
      <p:ext uri="{BB962C8B-B14F-4D97-AF65-F5344CB8AC3E}">
        <p14:creationId xmlns:p14="http://schemas.microsoft.com/office/powerpoint/2010/main" val="4051372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74</a:t>
            </a:fld>
            <a:endParaRPr lang="en-US" dirty="0"/>
          </a:p>
        </p:txBody>
      </p:sp>
    </p:spTree>
    <p:extLst>
      <p:ext uri="{BB962C8B-B14F-4D97-AF65-F5344CB8AC3E}">
        <p14:creationId xmlns:p14="http://schemas.microsoft.com/office/powerpoint/2010/main" val="3951064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75</a:t>
            </a:fld>
            <a:endParaRPr lang="en-US" dirty="0"/>
          </a:p>
        </p:txBody>
      </p:sp>
    </p:spTree>
    <p:extLst>
      <p:ext uri="{BB962C8B-B14F-4D97-AF65-F5344CB8AC3E}">
        <p14:creationId xmlns:p14="http://schemas.microsoft.com/office/powerpoint/2010/main" val="209196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AD82A-D382-43C6-89AB-1AF742139B89}" type="slidenum">
              <a:rPr lang="en-US" smtClean="0"/>
              <a:t>76</a:t>
            </a:fld>
            <a:endParaRPr lang="en-US" dirty="0"/>
          </a:p>
        </p:txBody>
      </p:sp>
    </p:spTree>
    <p:extLst>
      <p:ext uri="{BB962C8B-B14F-4D97-AF65-F5344CB8AC3E}">
        <p14:creationId xmlns:p14="http://schemas.microsoft.com/office/powerpoint/2010/main" val="2713187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atin typeface="Arial Black" panose="020B0A04020102020204" pitchFamily="34" charset="0"/>
              </a:defRPr>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374C3A39-04DD-4AE9-B0EA-D5A4D54159F2}" type="datetime1">
              <a:rPr lang="en-US" smtClean="0"/>
              <a:t>4/19/2019</a:t>
            </a:fld>
            <a:endParaRPr lang="en-US" dirty="0"/>
          </a:p>
        </p:txBody>
      </p:sp>
      <p:sp>
        <p:nvSpPr>
          <p:cNvPr id="5" name="Footer Placeholder 4"/>
          <p:cNvSpPr>
            <a:spLocks noGrp="1"/>
          </p:cNvSpPr>
          <p:nvPr>
            <p:ph type="ftr" sz="quarter" idx="11"/>
          </p:nvPr>
        </p:nvSpPr>
        <p:spPr/>
        <p:txBody>
          <a:bodyPr/>
          <a:lstStyle/>
          <a:p>
            <a:r>
              <a:rPr lang="en-US"/>
              <a:t>Copyright © 2018 Dynamic Edge, Inc. All rights reserved.</a:t>
            </a:r>
            <a:endParaRPr lang="en-US" dirty="0"/>
          </a:p>
        </p:txBody>
      </p:sp>
      <p:sp>
        <p:nvSpPr>
          <p:cNvPr id="6" name="Slide Number Placeholder 5"/>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195156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Black" panose="020B0A04020102020204"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B40848A-F956-4223-B8E9-40E2D3CA2F2C}" type="datetime1">
              <a:rPr lang="en-US" smtClean="0"/>
              <a:t>4/19/2019</a:t>
            </a:fld>
            <a:endParaRPr lang="en-US" dirty="0"/>
          </a:p>
        </p:txBody>
      </p:sp>
      <p:sp>
        <p:nvSpPr>
          <p:cNvPr id="5" name="Footer Placeholder 4"/>
          <p:cNvSpPr>
            <a:spLocks noGrp="1"/>
          </p:cNvSpPr>
          <p:nvPr>
            <p:ph type="ftr" sz="quarter" idx="11"/>
          </p:nvPr>
        </p:nvSpPr>
        <p:spPr/>
        <p:txBody>
          <a:bodyPr/>
          <a:lstStyle/>
          <a:p>
            <a:r>
              <a:rPr lang="en-US"/>
              <a:t>Copyright © 2018 Dynamic Edge, Inc. All rights reserved.</a:t>
            </a:r>
            <a:endParaRPr lang="en-US" dirty="0"/>
          </a:p>
        </p:txBody>
      </p:sp>
      <p:sp>
        <p:nvSpPr>
          <p:cNvPr id="6" name="Slide Number Placeholder 5"/>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29324628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00A172-E1D8-46DF-BD5E-88ADB624E312}" type="datetime1">
              <a:rPr lang="en-US" smtClean="0"/>
              <a:t>4/19/2019</a:t>
            </a:fld>
            <a:endParaRPr lang="en-US" dirty="0"/>
          </a:p>
        </p:txBody>
      </p:sp>
      <p:sp>
        <p:nvSpPr>
          <p:cNvPr id="5" name="Footer Placeholder 4"/>
          <p:cNvSpPr>
            <a:spLocks noGrp="1"/>
          </p:cNvSpPr>
          <p:nvPr>
            <p:ph type="ftr" sz="quarter" idx="11"/>
          </p:nvPr>
        </p:nvSpPr>
        <p:spPr/>
        <p:txBody>
          <a:bodyPr/>
          <a:lstStyle/>
          <a:p>
            <a:r>
              <a:rPr lang="en-US"/>
              <a:t>Copyright © 2018 Dynamic Edge, Inc. All rights reserved.</a:t>
            </a:r>
            <a:endParaRPr lang="en-US" dirty="0"/>
          </a:p>
        </p:txBody>
      </p:sp>
      <p:sp>
        <p:nvSpPr>
          <p:cNvPr id="6" name="Slide Number Placeholder 5"/>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199288307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7C033F-F30E-4105-85DA-6E03C26AEEBA}" type="datetime1">
              <a:rPr lang="en-US" smtClean="0"/>
              <a:t>4/19/2019</a:t>
            </a:fld>
            <a:endParaRPr lang="en-US" dirty="0"/>
          </a:p>
        </p:txBody>
      </p:sp>
      <p:sp>
        <p:nvSpPr>
          <p:cNvPr id="6" name="Footer Placeholder 5"/>
          <p:cNvSpPr>
            <a:spLocks noGrp="1"/>
          </p:cNvSpPr>
          <p:nvPr>
            <p:ph type="ftr" sz="quarter" idx="11"/>
          </p:nvPr>
        </p:nvSpPr>
        <p:spPr/>
        <p:txBody>
          <a:bodyPr/>
          <a:lstStyle/>
          <a:p>
            <a:r>
              <a:rPr lang="en-US"/>
              <a:t>Copyright © 2018 Dynamic Edge, Inc. All rights reserved.</a:t>
            </a:r>
            <a:endParaRPr lang="en-US" dirty="0"/>
          </a:p>
        </p:txBody>
      </p:sp>
      <p:sp>
        <p:nvSpPr>
          <p:cNvPr id="7" name="Slide Number Placeholder 6"/>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18612724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37EF92-99A1-4A26-9CDA-46CA2F48F227}" type="datetime1">
              <a:rPr lang="en-US" smtClean="0"/>
              <a:t>4/19/2019</a:t>
            </a:fld>
            <a:endParaRPr lang="en-US" dirty="0"/>
          </a:p>
        </p:txBody>
      </p:sp>
      <p:sp>
        <p:nvSpPr>
          <p:cNvPr id="8" name="Footer Placeholder 7"/>
          <p:cNvSpPr>
            <a:spLocks noGrp="1"/>
          </p:cNvSpPr>
          <p:nvPr>
            <p:ph type="ftr" sz="quarter" idx="11"/>
          </p:nvPr>
        </p:nvSpPr>
        <p:spPr/>
        <p:txBody>
          <a:bodyPr/>
          <a:lstStyle/>
          <a:p>
            <a:r>
              <a:rPr lang="en-US"/>
              <a:t>Copyright © 2018 Dynamic Edge, Inc. All rights reserved.</a:t>
            </a:r>
            <a:endParaRPr lang="en-US" dirty="0"/>
          </a:p>
        </p:txBody>
      </p:sp>
      <p:sp>
        <p:nvSpPr>
          <p:cNvPr id="9" name="Slide Number Placeholder 8"/>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9766842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F2C2FB-5D7B-40E8-B7E7-053FF4A8E8EE}" type="datetime1">
              <a:rPr lang="en-US" smtClean="0"/>
              <a:t>4/19/2019</a:t>
            </a:fld>
            <a:endParaRPr lang="en-US" dirty="0"/>
          </a:p>
        </p:txBody>
      </p:sp>
      <p:sp>
        <p:nvSpPr>
          <p:cNvPr id="4" name="Footer Placeholder 3"/>
          <p:cNvSpPr>
            <a:spLocks noGrp="1"/>
          </p:cNvSpPr>
          <p:nvPr>
            <p:ph type="ftr" sz="quarter" idx="11"/>
          </p:nvPr>
        </p:nvSpPr>
        <p:spPr/>
        <p:txBody>
          <a:bodyPr/>
          <a:lstStyle/>
          <a:p>
            <a:r>
              <a:rPr lang="en-US"/>
              <a:t>Copyright © 2018 Dynamic Edge, Inc. All rights reserved.</a:t>
            </a:r>
            <a:endParaRPr lang="en-US" dirty="0"/>
          </a:p>
        </p:txBody>
      </p:sp>
      <p:sp>
        <p:nvSpPr>
          <p:cNvPr id="5" name="Slide Number Placeholder 4"/>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114597513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7C5AE0-CFA0-47BE-BCB8-1F788D460D40}" type="datetime1">
              <a:rPr lang="en-US" smtClean="0"/>
              <a:t>4/19/2019</a:t>
            </a:fld>
            <a:endParaRPr lang="en-US" dirty="0"/>
          </a:p>
        </p:txBody>
      </p:sp>
      <p:sp>
        <p:nvSpPr>
          <p:cNvPr id="3" name="Footer Placeholder 2"/>
          <p:cNvSpPr>
            <a:spLocks noGrp="1"/>
          </p:cNvSpPr>
          <p:nvPr>
            <p:ph type="ftr" sz="quarter" idx="11"/>
          </p:nvPr>
        </p:nvSpPr>
        <p:spPr/>
        <p:txBody>
          <a:bodyPr/>
          <a:lstStyle/>
          <a:p>
            <a:r>
              <a:rPr lang="en-US"/>
              <a:t>Copyright © 2018 Dynamic Edge, Inc. All rights reserved.</a:t>
            </a:r>
            <a:endParaRPr lang="en-US" dirty="0"/>
          </a:p>
        </p:txBody>
      </p:sp>
      <p:sp>
        <p:nvSpPr>
          <p:cNvPr id="4" name="Slide Number Placeholder 3"/>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1972882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52D17E2-BD89-4287-9A09-FC1B90E2F4C0}" type="datetime1">
              <a:rPr lang="en-US" smtClean="0"/>
              <a:t>4/19/2019</a:t>
            </a:fld>
            <a:endParaRPr lang="en-US" dirty="0"/>
          </a:p>
        </p:txBody>
      </p:sp>
      <p:sp>
        <p:nvSpPr>
          <p:cNvPr id="6" name="Footer Placeholder 5"/>
          <p:cNvSpPr>
            <a:spLocks noGrp="1"/>
          </p:cNvSpPr>
          <p:nvPr>
            <p:ph type="ftr" sz="quarter" idx="11"/>
          </p:nvPr>
        </p:nvSpPr>
        <p:spPr/>
        <p:txBody>
          <a:bodyPr/>
          <a:lstStyle/>
          <a:p>
            <a:r>
              <a:rPr lang="en-US"/>
              <a:t>Copyright © 2018 Dynamic Edge, Inc. All rights reserved.</a:t>
            </a:r>
            <a:endParaRPr lang="en-US" dirty="0"/>
          </a:p>
        </p:txBody>
      </p:sp>
      <p:sp>
        <p:nvSpPr>
          <p:cNvPr id="7" name="Slide Number Placeholder 6"/>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14886963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4"/>
          <p:cNvSpPr>
            <a:spLocks noGrp="1"/>
          </p:cNvSpPr>
          <p:nvPr>
            <p:ph type="dt" sz="half" idx="10"/>
          </p:nvPr>
        </p:nvSpPr>
        <p:spPr/>
        <p:txBody>
          <a:bodyPr/>
          <a:lstStyle/>
          <a:p>
            <a:fld id="{E8337E4C-E957-4E52-9F29-360B4CD4008F}" type="datetime1">
              <a:rPr lang="en-US" smtClean="0"/>
              <a:t>4/19/2019</a:t>
            </a:fld>
            <a:endParaRPr lang="en-US" dirty="0"/>
          </a:p>
        </p:txBody>
      </p:sp>
      <p:sp>
        <p:nvSpPr>
          <p:cNvPr id="6" name="Footer Placeholder 5"/>
          <p:cNvSpPr>
            <a:spLocks noGrp="1"/>
          </p:cNvSpPr>
          <p:nvPr>
            <p:ph type="ftr" sz="quarter" idx="11"/>
          </p:nvPr>
        </p:nvSpPr>
        <p:spPr/>
        <p:txBody>
          <a:bodyPr/>
          <a:lstStyle/>
          <a:p>
            <a:r>
              <a:rPr lang="en-US"/>
              <a:t>Copyright © 2018 Dynamic Edge, Inc. All rights reserved.</a:t>
            </a:r>
            <a:endParaRPr lang="en-US" dirty="0"/>
          </a:p>
        </p:txBody>
      </p:sp>
      <p:sp>
        <p:nvSpPr>
          <p:cNvPr id="7" name="Slide Number Placeholder 6"/>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140735818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D901624-9D68-47A0-AAB0-9C8B31B9595B}" type="datetime1">
              <a:rPr lang="en-US" smtClean="0"/>
              <a:t>4/19/2019</a:t>
            </a:fld>
            <a:endParaRPr lang="en-US" dirty="0"/>
          </a:p>
        </p:txBody>
      </p:sp>
      <p:sp>
        <p:nvSpPr>
          <p:cNvPr id="5" name="Footer Placeholder 4"/>
          <p:cNvSpPr>
            <a:spLocks noGrp="1"/>
          </p:cNvSpPr>
          <p:nvPr>
            <p:ph type="ftr" sz="quarter" idx="11"/>
          </p:nvPr>
        </p:nvSpPr>
        <p:spPr/>
        <p:txBody>
          <a:bodyPr/>
          <a:lstStyle/>
          <a:p>
            <a:r>
              <a:rPr lang="en-US"/>
              <a:t>Copyright © 2018 Dynamic Edge, Inc. All rights reserved.</a:t>
            </a:r>
            <a:endParaRPr lang="en-US" dirty="0"/>
          </a:p>
        </p:txBody>
      </p:sp>
      <p:sp>
        <p:nvSpPr>
          <p:cNvPr id="6" name="Slide Number Placeholder 5"/>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30567671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FC425F7-4436-4A9A-B920-DBCCE1B881E8}" type="datetime1">
              <a:rPr lang="en-US" smtClean="0"/>
              <a:t>4/19/2019</a:t>
            </a:fld>
            <a:endParaRPr lang="en-US" dirty="0"/>
          </a:p>
        </p:txBody>
      </p:sp>
      <p:sp>
        <p:nvSpPr>
          <p:cNvPr id="5" name="Footer Placeholder 4"/>
          <p:cNvSpPr>
            <a:spLocks noGrp="1"/>
          </p:cNvSpPr>
          <p:nvPr>
            <p:ph type="ftr" sz="quarter" idx="11"/>
          </p:nvPr>
        </p:nvSpPr>
        <p:spPr/>
        <p:txBody>
          <a:bodyPr/>
          <a:lstStyle/>
          <a:p>
            <a:r>
              <a:rPr lang="en-US"/>
              <a:t>Copyright © 2018 Dynamic Edge, Inc. All rights reserved.</a:t>
            </a:r>
            <a:endParaRPr lang="en-US" dirty="0"/>
          </a:p>
        </p:txBody>
      </p:sp>
      <p:sp>
        <p:nvSpPr>
          <p:cNvPr id="6" name="Slide Number Placeholder 5"/>
          <p:cNvSpPr>
            <a:spLocks noGrp="1"/>
          </p:cNvSpPr>
          <p:nvPr>
            <p:ph type="sldNum" sz="quarter" idx="12"/>
          </p:nvPr>
        </p:nvSpPr>
        <p:spPr/>
        <p:txBody>
          <a:bodyPr/>
          <a:lstStyle/>
          <a:p>
            <a:fld id="{17628F01-C5E8-44F2-80DB-E3D447D35FBE}" type="slidenum">
              <a:rPr lang="en-US" smtClean="0"/>
              <a:t>‹#›</a:t>
            </a:fld>
            <a:endParaRPr lang="en-US" dirty="0"/>
          </a:p>
        </p:txBody>
      </p:sp>
    </p:spTree>
    <p:extLst>
      <p:ext uri="{BB962C8B-B14F-4D97-AF65-F5344CB8AC3E}">
        <p14:creationId xmlns:p14="http://schemas.microsoft.com/office/powerpoint/2010/main" val="7310239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63F349F-8C4D-40BE-9CE5-C265F99CA64C}" type="datetime1">
              <a:rPr lang="en-US" smtClean="0"/>
              <a:t>4/19/2019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Copyright © 2018 Dynamic Edge, Inc. All rights reserved.</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7628F01-C5E8-44F2-80DB-E3D447D35FBE}" type="slidenum">
              <a:rPr lang="en-US" smtClean="0"/>
              <a:t>‹#›</a:t>
            </a:fld>
            <a:endParaRPr lang="en-US" dirty="0"/>
          </a:p>
        </p:txBody>
      </p:sp>
    </p:spTree>
    <p:extLst>
      <p:ext uri="{BB962C8B-B14F-4D97-AF65-F5344CB8AC3E}">
        <p14:creationId xmlns:p14="http://schemas.microsoft.com/office/powerpoint/2010/main" val="1848266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Arial Black" panose="020B0A040201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healthcareitnews.com/news/care-new-england-pays-400000-hipaa-fine-lost-phi-business-associate-breach" TargetMode="External"/><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dynedge.com/email-phishing-scams-are-getting-more-sophisticated-is-your-team-prepared/" TargetMode="External"/><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healthcareitnews.com/news/care-new-england-pays-400000-hipaa-fine-lost-phi-business-associate-breach" TargetMode="External"/><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7971" y="1380827"/>
            <a:ext cx="7988059" cy="2516474"/>
          </a:xfrm>
        </p:spPr>
        <p:txBody>
          <a:bodyPr anchor="ctr">
            <a:normAutofit/>
          </a:bodyPr>
          <a:lstStyle/>
          <a:p>
            <a:r>
              <a:rPr lang="en-US" sz="6000" b="1" dirty="0">
                <a:solidFill>
                  <a:srgbClr val="223B63"/>
                </a:solidFill>
                <a:latin typeface="Roboto Slab" pitchFamily="2" charset="0"/>
                <a:ea typeface="Roboto Slab" pitchFamily="2" charset="0"/>
              </a:rPr>
              <a:t>HIPAA Compliance </a:t>
            </a:r>
            <a:br>
              <a:rPr lang="en-US" sz="6000" b="1" dirty="0">
                <a:solidFill>
                  <a:srgbClr val="223B63"/>
                </a:solidFill>
                <a:latin typeface="Roboto Slab" pitchFamily="2" charset="0"/>
                <a:ea typeface="Roboto Slab" pitchFamily="2" charset="0"/>
              </a:rPr>
            </a:br>
            <a:r>
              <a:rPr lang="en-US" sz="6000" b="1" dirty="0">
                <a:solidFill>
                  <a:srgbClr val="223B63"/>
                </a:solidFill>
                <a:latin typeface="Roboto Slab" pitchFamily="2" charset="0"/>
                <a:ea typeface="Roboto Slab" pitchFamily="2" charset="0"/>
              </a:rPr>
              <a:t>Does NOT </a:t>
            </a:r>
            <a:r>
              <a:rPr lang="en-US" sz="6000" b="1" dirty="0" smtClean="0">
                <a:solidFill>
                  <a:srgbClr val="223B63"/>
                </a:solidFill>
                <a:latin typeface="Roboto Slab" pitchFamily="2" charset="0"/>
                <a:ea typeface="Roboto Slab" pitchFamily="2" charset="0"/>
              </a:rPr>
              <a:t>Work</a:t>
            </a:r>
            <a:endParaRPr lang="en-US" sz="6000" i="1" dirty="0">
              <a:solidFill>
                <a:srgbClr val="223B63"/>
              </a:solidFill>
              <a:latin typeface="Roboto Slab" pitchFamily="2" charset="0"/>
              <a:ea typeface="Roboto Slab" pitchFamily="2" charset="0"/>
            </a:endParaRPr>
          </a:p>
        </p:txBody>
      </p:sp>
      <p:sp>
        <p:nvSpPr>
          <p:cNvPr id="3" name="Content Placeholder 2"/>
          <p:cNvSpPr txBox="1">
            <a:spLocks/>
          </p:cNvSpPr>
          <p:nvPr/>
        </p:nvSpPr>
        <p:spPr>
          <a:xfrm>
            <a:off x="577970" y="3398807"/>
            <a:ext cx="7988060" cy="2493035"/>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buFont typeface="Arial" panose="020B0604020202020204" pitchFamily="34" charset="0"/>
              <a:buChar char="•"/>
            </a:pPr>
            <a:endParaRPr lang="en-US" sz="2400" b="1" dirty="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82875"/>
            <a:ext cx="4576582" cy="1175007"/>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084195" y="6177287"/>
            <a:ext cx="1602606" cy="590129"/>
          </a:xfrm>
          <a:prstGeom prst="rect">
            <a:avLst/>
          </a:prstGeom>
        </p:spPr>
      </p:pic>
      <p:cxnSp>
        <p:nvCxnSpPr>
          <p:cNvPr id="7" name="Straight Connector 6"/>
          <p:cNvCxnSpPr/>
          <p:nvPr/>
        </p:nvCxnSpPr>
        <p:spPr>
          <a:xfrm>
            <a:off x="1276709" y="1192166"/>
            <a:ext cx="7410091" cy="16007"/>
          </a:xfrm>
          <a:prstGeom prst="line">
            <a:avLst/>
          </a:prstGeom>
          <a:ln w="19050">
            <a:solidFill>
              <a:srgbClr val="39A2CF"/>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57200" y="6070955"/>
            <a:ext cx="8229600" cy="1"/>
          </a:xfrm>
          <a:prstGeom prst="line">
            <a:avLst/>
          </a:prstGeom>
          <a:ln w="6350">
            <a:solidFill>
              <a:srgbClr val="223B63"/>
            </a:solidFill>
          </a:ln>
        </p:spPr>
        <p:style>
          <a:lnRef idx="1">
            <a:schemeClr val="accent1"/>
          </a:lnRef>
          <a:fillRef idx="0">
            <a:schemeClr val="accent1"/>
          </a:fillRef>
          <a:effectRef idx="0">
            <a:schemeClr val="accent1"/>
          </a:effectRef>
          <a:fontRef idx="minor">
            <a:schemeClr val="tx1"/>
          </a:fontRef>
        </p:style>
      </p:cxnSp>
      <p:sp>
        <p:nvSpPr>
          <p:cNvPr id="8" name="Subtitle 2"/>
          <p:cNvSpPr>
            <a:spLocks noGrp="1"/>
          </p:cNvSpPr>
          <p:nvPr>
            <p:ph type="subTitle" idx="1"/>
          </p:nvPr>
        </p:nvSpPr>
        <p:spPr>
          <a:xfrm>
            <a:off x="1142999" y="4389466"/>
            <a:ext cx="6858000" cy="1655762"/>
          </a:xfrm>
        </p:spPr>
        <p:txBody>
          <a:bodyPr>
            <a:normAutofit/>
          </a:bodyPr>
          <a:lstStyle/>
          <a:p>
            <a:r>
              <a:rPr lang="en-US" sz="4400" b="1" dirty="0">
                <a:solidFill>
                  <a:srgbClr val="39A2CF"/>
                </a:solidFill>
                <a:latin typeface="Work Sans Light" panose="00000400000000000000" pitchFamily="2" charset="0"/>
              </a:rPr>
              <a:t>Bruce McCully, CISSP</a:t>
            </a:r>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 </a:t>
            </a:r>
            <a:r>
              <a:rPr lang="en-US" dirty="0" smtClean="0">
                <a:latin typeface="Arial" panose="020B0604020202020204" pitchFamily="34" charset="0"/>
                <a:cs typeface="Arial" panose="020B0604020202020204" pitchFamily="34" charset="0"/>
              </a:rPr>
              <a:t>2019 </a:t>
            </a:r>
            <a:r>
              <a:rPr lang="en-US" dirty="0">
                <a:latin typeface="Arial" panose="020B0604020202020204" pitchFamily="34" charset="0"/>
                <a:cs typeface="Arial" panose="020B0604020202020204" pitchFamily="34" charset="0"/>
              </a:rPr>
              <a:t>Dynamic Edge, Inc. All rights reserved.</a:t>
            </a:r>
          </a:p>
        </p:txBody>
      </p:sp>
    </p:spTree>
    <p:extLst>
      <p:ext uri="{BB962C8B-B14F-4D97-AF65-F5344CB8AC3E}">
        <p14:creationId xmlns:p14="http://schemas.microsoft.com/office/powerpoint/2010/main" val="438388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5"/>
          <p:cNvSpPr txBox="1">
            <a:spLocks noChangeArrowheads="1"/>
          </p:cNvSpPr>
          <p:nvPr/>
        </p:nvSpPr>
        <p:spPr bwMode="auto">
          <a:xfrm>
            <a:off x="685800" y="37237"/>
            <a:ext cx="7772400" cy="1754326"/>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anchor="ctr">
            <a:spAutoFit/>
          </a:bodyPr>
          <a:lstStyle/>
          <a:p>
            <a:pPr algn="ctr">
              <a:defRPr/>
            </a:pPr>
            <a:r>
              <a:rPr lang="en-US" sz="5400" dirty="0">
                <a:solidFill>
                  <a:srgbClr val="39A2CF"/>
                </a:solidFill>
                <a:latin typeface="Roboto Slab" pitchFamily="2" charset="0"/>
                <a:ea typeface="Roboto Slab" pitchFamily="2" charset="0"/>
              </a:rPr>
              <a:t>I am Your Security / Computer Expert</a:t>
            </a:r>
          </a:p>
        </p:txBody>
      </p:sp>
      <p:sp>
        <p:nvSpPr>
          <p:cNvPr id="6" name="TextBox 5"/>
          <p:cNvSpPr txBox="1"/>
          <p:nvPr/>
        </p:nvSpPr>
        <p:spPr>
          <a:xfrm>
            <a:off x="685800" y="2319689"/>
            <a:ext cx="7772400" cy="3595856"/>
          </a:xfrm>
          <a:prstGeom prst="rect">
            <a:avLst/>
          </a:prstGeom>
          <a:noFill/>
        </p:spPr>
        <p:txBody>
          <a:bodyPr wrap="square" rtlCol="0">
            <a:spAutoFit/>
          </a:bodyPr>
          <a:lstStyle/>
          <a:p>
            <a:pPr>
              <a:spcAft>
                <a:spcPts val="1400"/>
              </a:spcAft>
            </a:pPr>
            <a:r>
              <a:rPr lang="en-US" sz="3600" dirty="0">
                <a:solidFill>
                  <a:srgbClr val="223B63"/>
                </a:solidFill>
                <a:latin typeface="Work Sans Light" panose="00000400000000000000" pitchFamily="2" charset="0"/>
              </a:rPr>
              <a:t>This material does not constitute legal advice and </a:t>
            </a:r>
            <a:r>
              <a:rPr lang="en-US" sz="3600" b="1" dirty="0">
                <a:solidFill>
                  <a:srgbClr val="223B63"/>
                </a:solidFill>
                <a:latin typeface="Work Sans Light" panose="00000400000000000000" pitchFamily="2" charset="0"/>
              </a:rPr>
              <a:t>covers only federal law.</a:t>
            </a:r>
          </a:p>
          <a:p>
            <a:r>
              <a:rPr lang="en-US" sz="3600" dirty="0" smtClean="0">
                <a:solidFill>
                  <a:srgbClr val="223B63"/>
                </a:solidFill>
                <a:latin typeface="Work Sans Light" panose="00000400000000000000" pitchFamily="2" charset="0"/>
              </a:rPr>
              <a:t>For </a:t>
            </a:r>
            <a:r>
              <a:rPr lang="en-US" sz="3600" dirty="0">
                <a:solidFill>
                  <a:srgbClr val="223B63"/>
                </a:solidFill>
                <a:latin typeface="Work Sans Light" panose="00000400000000000000" pitchFamily="2" charset="0"/>
              </a:rPr>
              <a:t>legal advice pertaining to HIPAA/HITECH compliance, contact your personal attorney.</a:t>
            </a:r>
          </a:p>
        </p:txBody>
      </p:sp>
    </p:spTree>
    <p:extLst>
      <p:ext uri="{BB962C8B-B14F-4D97-AF65-F5344CB8AC3E}">
        <p14:creationId xmlns:p14="http://schemas.microsoft.com/office/powerpoint/2010/main" val="42234209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sign&#10;&#10;Description generated with very high confidence">
            <a:extLst>
              <a:ext uri="{FF2B5EF4-FFF2-40B4-BE49-F238E27FC236}">
                <a16:creationId xmlns:a16="http://schemas.microsoft.com/office/drawing/2014/main" id="{CC2E5D65-FEB7-4241-AE0A-B3587CDBA3B8}"/>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358783" y="474280"/>
            <a:ext cx="6426434" cy="5909440"/>
          </a:xfrm>
          <a:prstGeom prst="rect">
            <a:avLst/>
          </a:prstGeom>
        </p:spPr>
      </p:pic>
    </p:spTree>
    <p:extLst>
      <p:ext uri="{BB962C8B-B14F-4D97-AF65-F5344CB8AC3E}">
        <p14:creationId xmlns:p14="http://schemas.microsoft.com/office/powerpoint/2010/main" val="2136276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5"/>
          <p:cNvSpPr txBox="1">
            <a:spLocks noChangeArrowheads="1"/>
          </p:cNvSpPr>
          <p:nvPr/>
        </p:nvSpPr>
        <p:spPr bwMode="auto">
          <a:xfrm>
            <a:off x="685800" y="4427293"/>
            <a:ext cx="7772400" cy="1569660"/>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anchor="ctr">
            <a:spAutoFit/>
          </a:bodyPr>
          <a:lstStyle/>
          <a:p>
            <a:pPr algn="ctr">
              <a:defRPr/>
            </a:pPr>
            <a:r>
              <a:rPr lang="en-US" sz="9600" b="1" dirty="0">
                <a:solidFill>
                  <a:srgbClr val="39A2CF"/>
                </a:solidFill>
                <a:latin typeface="Roboto Slab" pitchFamily="2" charset="0"/>
                <a:ea typeface="Roboto Slab" pitchFamily="2" charset="0"/>
              </a:rPr>
              <a:t>Ready?</a:t>
            </a:r>
          </a:p>
        </p:txBody>
      </p:sp>
      <p:pic>
        <p:nvPicPr>
          <p:cNvPr id="5" name="Picture 2" descr="Image result for smiley face">
            <a:extLst>
              <a:ext uri="{FF2B5EF4-FFF2-40B4-BE49-F238E27FC236}">
                <a16:creationId xmlns:a16="http://schemas.microsoft.com/office/drawing/2014/main" id="{9EF60AC9-CE3D-41D4-B130-02E0AFABBA2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821193" y="925679"/>
            <a:ext cx="3501614" cy="3501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3072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yes">
            <a:extLst>
              <a:ext uri="{FF2B5EF4-FFF2-40B4-BE49-F238E27FC236}">
                <a16:creationId xmlns:a16="http://schemas.microsoft.com/office/drawing/2014/main" id="{2394A300-E80B-4D2F-9857-08FE3117A56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17134" y="621506"/>
            <a:ext cx="7709733" cy="5614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515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4E2707-6F66-4F5B-A32A-F214AEAFA113}"/>
              </a:ext>
            </a:extLst>
          </p:cNvPr>
          <p:cNvSpPr txBox="1">
            <a:spLocks noGrp="1"/>
          </p:cNvSpPr>
          <p:nvPr>
            <p:ph type="title"/>
          </p:nvPr>
        </p:nvSpPr>
        <p:spPr>
          <a:xfrm>
            <a:off x="688565" y="2246400"/>
            <a:ext cx="7766870" cy="1421928"/>
          </a:xfrm>
          <a:prstGeom prst="rect">
            <a:avLst/>
          </a:prstGeom>
          <a:noFill/>
        </p:spPr>
        <p:txBody>
          <a:bodyPr wrap="none" rtlCol="0">
            <a:spAutoFit/>
          </a:bodyPr>
          <a:lstStyle/>
          <a:p>
            <a:pPr algn="ctr"/>
            <a:r>
              <a:rPr lang="en-US" sz="9600" b="1" dirty="0">
                <a:solidFill>
                  <a:srgbClr val="39A2CF"/>
                </a:solidFill>
                <a:latin typeface="Roboto Slab" pitchFamily="2" charset="0"/>
                <a:ea typeface="Roboto Slab" pitchFamily="2" charset="0"/>
              </a:rPr>
              <a:t>72,602 words</a:t>
            </a:r>
          </a:p>
        </p:txBody>
      </p:sp>
    </p:spTree>
    <p:extLst>
      <p:ext uri="{BB962C8B-B14F-4D97-AF65-F5344CB8AC3E}">
        <p14:creationId xmlns:p14="http://schemas.microsoft.com/office/powerpoint/2010/main" val="1974372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31006"/>
            <a:ext cx="7886700" cy="1617190"/>
          </a:xfrm>
        </p:spPr>
        <p:txBody>
          <a:bodyPr>
            <a:normAutofit/>
          </a:bodyPr>
          <a:lstStyle/>
          <a:p>
            <a:pPr algn="ctr"/>
            <a:r>
              <a:rPr lang="en-US" sz="6000" b="1" dirty="0">
                <a:solidFill>
                  <a:srgbClr val="39A2CF"/>
                </a:solidFill>
                <a:latin typeface="Roboto Slab" pitchFamily="2" charset="0"/>
                <a:ea typeface="Roboto Slab" pitchFamily="2" charset="0"/>
              </a:rPr>
              <a:t>HIPAA Turned 19! </a:t>
            </a:r>
            <a:r>
              <a:rPr lang="en-US" sz="4400" b="1" dirty="0">
                <a:solidFill>
                  <a:srgbClr val="39A2CF"/>
                </a:solidFill>
                <a:latin typeface="Roboto Slab" pitchFamily="2" charset="0"/>
                <a:ea typeface="Roboto Slab" pitchFamily="2" charset="0"/>
              </a:rPr>
              <a:t/>
            </a:r>
            <a:br>
              <a:rPr lang="en-US" sz="4400" b="1" dirty="0">
                <a:solidFill>
                  <a:srgbClr val="39A2CF"/>
                </a:solidFill>
                <a:latin typeface="Roboto Slab" pitchFamily="2" charset="0"/>
                <a:ea typeface="Roboto Slab" pitchFamily="2" charset="0"/>
              </a:rPr>
            </a:br>
            <a:r>
              <a:rPr lang="en-US" sz="3200" dirty="0">
                <a:solidFill>
                  <a:srgbClr val="39A2CF"/>
                </a:solidFill>
                <a:latin typeface="Roboto Slab" pitchFamily="2" charset="0"/>
                <a:ea typeface="Roboto Slab" pitchFamily="2" charset="0"/>
              </a:rPr>
              <a:t>(that’s like turning </a:t>
            </a:r>
            <a:r>
              <a:rPr lang="en-US" sz="3200" b="1" dirty="0">
                <a:solidFill>
                  <a:srgbClr val="39A2CF"/>
                </a:solidFill>
                <a:latin typeface="Roboto Slab" pitchFamily="2" charset="0"/>
                <a:ea typeface="Roboto Slab" pitchFamily="2" charset="0"/>
              </a:rPr>
              <a:t>90</a:t>
            </a:r>
            <a:r>
              <a:rPr lang="en-US" sz="3200" dirty="0">
                <a:solidFill>
                  <a:srgbClr val="39A2CF"/>
                </a:solidFill>
                <a:latin typeface="Roboto Slab" pitchFamily="2" charset="0"/>
                <a:ea typeface="Roboto Slab" pitchFamily="2" charset="0"/>
              </a:rPr>
              <a:t> in tech years)</a:t>
            </a:r>
            <a:endParaRPr lang="en-US" sz="4400" dirty="0">
              <a:solidFill>
                <a:srgbClr val="39A2CF"/>
              </a:solidFill>
              <a:latin typeface="Roboto Slab" pitchFamily="2" charset="0"/>
              <a:ea typeface="Roboto Slab" pitchFamily="2" charset="0"/>
            </a:endParaRPr>
          </a:p>
        </p:txBody>
      </p:sp>
      <p:pic>
        <p:nvPicPr>
          <p:cNvPr id="15362" name="Picture 2" descr="Image result for birthday cake with tons of candles"/>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1653778" y="2185081"/>
            <a:ext cx="5836444" cy="3890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762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049153"/>
            <a:ext cx="7772400" cy="3200400"/>
          </a:xfrm>
        </p:spPr>
        <p:txBody>
          <a:bodyPr>
            <a:noAutofit/>
          </a:bodyPr>
          <a:lstStyle/>
          <a:p>
            <a:pPr algn="ctr"/>
            <a:r>
              <a:rPr lang="en-US" sz="16600" b="1" dirty="0">
                <a:solidFill>
                  <a:srgbClr val="39A2CF"/>
                </a:solidFill>
                <a:latin typeface="Roboto Slab" pitchFamily="2" charset="0"/>
                <a:ea typeface="Roboto Slab" pitchFamily="2" charset="0"/>
              </a:rPr>
              <a:t>WHY?</a:t>
            </a:r>
          </a:p>
        </p:txBody>
      </p:sp>
    </p:spTree>
    <p:extLst>
      <p:ext uri="{BB962C8B-B14F-4D97-AF65-F5344CB8AC3E}">
        <p14:creationId xmlns:p14="http://schemas.microsoft.com/office/powerpoint/2010/main" val="32897514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enalty png">
            <a:extLst>
              <a:ext uri="{FF2B5EF4-FFF2-40B4-BE49-F238E27FC236}">
                <a16:creationId xmlns:a16="http://schemas.microsoft.com/office/drawing/2014/main" id="{BB033369-C6F2-49B7-8FA3-75A4CBDF06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7775" y="353723"/>
            <a:ext cx="6648450" cy="40767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F2D2A710-691A-4C8C-A3A4-D875F820DD2D}"/>
              </a:ext>
            </a:extLst>
          </p:cNvPr>
          <p:cNvSpPr>
            <a:spLocks noGrp="1"/>
          </p:cNvSpPr>
          <p:nvPr>
            <p:ph type="title"/>
          </p:nvPr>
        </p:nvSpPr>
        <p:spPr>
          <a:xfrm>
            <a:off x="685800" y="4430423"/>
            <a:ext cx="7772400" cy="1708729"/>
          </a:xfrm>
        </p:spPr>
        <p:txBody>
          <a:bodyPr>
            <a:noAutofit/>
          </a:bodyPr>
          <a:lstStyle/>
          <a:p>
            <a:pPr algn="ctr"/>
            <a:r>
              <a:rPr lang="en-US" sz="8000" b="1" dirty="0">
                <a:solidFill>
                  <a:srgbClr val="39A2CF"/>
                </a:solidFill>
                <a:latin typeface="Roboto Slab" pitchFamily="2" charset="0"/>
                <a:ea typeface="Roboto Slab" pitchFamily="2" charset="0"/>
              </a:rPr>
              <a:t>Enforcement</a:t>
            </a:r>
          </a:p>
        </p:txBody>
      </p:sp>
    </p:spTree>
    <p:extLst>
      <p:ext uri="{BB962C8B-B14F-4D97-AF65-F5344CB8AC3E}">
        <p14:creationId xmlns:p14="http://schemas.microsoft.com/office/powerpoint/2010/main" val="26074660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828988" y="315903"/>
            <a:ext cx="5486025" cy="4114520"/>
          </a:xfrm>
          <a:prstGeom prst="rect">
            <a:avLst/>
          </a:prstGeom>
        </p:spPr>
      </p:pic>
      <p:sp>
        <p:nvSpPr>
          <p:cNvPr id="8" name="Title 1">
            <a:extLst>
              <a:ext uri="{FF2B5EF4-FFF2-40B4-BE49-F238E27FC236}">
                <a16:creationId xmlns:a16="http://schemas.microsoft.com/office/drawing/2014/main" id="{D2801111-6692-41B9-A26D-8278A0F1781C}"/>
              </a:ext>
            </a:extLst>
          </p:cNvPr>
          <p:cNvSpPr>
            <a:spLocks noGrp="1"/>
          </p:cNvSpPr>
          <p:nvPr>
            <p:ph type="title"/>
          </p:nvPr>
        </p:nvSpPr>
        <p:spPr>
          <a:xfrm>
            <a:off x="685800" y="4430423"/>
            <a:ext cx="7772400" cy="1708729"/>
          </a:xfrm>
        </p:spPr>
        <p:txBody>
          <a:bodyPr>
            <a:noAutofit/>
          </a:bodyPr>
          <a:lstStyle/>
          <a:p>
            <a:pPr algn="ctr"/>
            <a:r>
              <a:rPr lang="en-US" sz="8000" b="1" dirty="0">
                <a:solidFill>
                  <a:srgbClr val="39A2CF"/>
                </a:solidFill>
                <a:latin typeface="Roboto Slab" pitchFamily="2" charset="0"/>
                <a:ea typeface="Roboto Slab" pitchFamily="2" charset="0"/>
              </a:rPr>
              <a:t>Guidelines</a:t>
            </a:r>
          </a:p>
        </p:txBody>
      </p:sp>
    </p:spTree>
    <p:extLst>
      <p:ext uri="{BB962C8B-B14F-4D97-AF65-F5344CB8AC3E}">
        <p14:creationId xmlns:p14="http://schemas.microsoft.com/office/powerpoint/2010/main" val="1642518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327344" y="261770"/>
            <a:ext cx="6489312" cy="4331614"/>
          </a:xfrm>
          <a:prstGeom prst="rect">
            <a:avLst/>
          </a:prstGeom>
        </p:spPr>
      </p:pic>
      <p:sp>
        <p:nvSpPr>
          <p:cNvPr id="11" name="Title 1">
            <a:extLst>
              <a:ext uri="{FF2B5EF4-FFF2-40B4-BE49-F238E27FC236}">
                <a16:creationId xmlns:a16="http://schemas.microsoft.com/office/drawing/2014/main" id="{5CBB922E-72DD-465D-8AB8-645AE4E8EE85}"/>
              </a:ext>
            </a:extLst>
          </p:cNvPr>
          <p:cNvSpPr>
            <a:spLocks noGrp="1"/>
          </p:cNvSpPr>
          <p:nvPr>
            <p:ph type="title"/>
          </p:nvPr>
        </p:nvSpPr>
        <p:spPr>
          <a:xfrm>
            <a:off x="685800" y="4430423"/>
            <a:ext cx="7772400" cy="1708729"/>
          </a:xfrm>
        </p:spPr>
        <p:txBody>
          <a:bodyPr>
            <a:noAutofit/>
          </a:bodyPr>
          <a:lstStyle/>
          <a:p>
            <a:pPr algn="ctr"/>
            <a:r>
              <a:rPr lang="en-US" sz="8000" b="1" dirty="0">
                <a:solidFill>
                  <a:srgbClr val="39A2CF"/>
                </a:solidFill>
                <a:latin typeface="Roboto Slab" pitchFamily="2" charset="0"/>
                <a:ea typeface="Roboto Slab" pitchFamily="2" charset="0"/>
              </a:rPr>
              <a:t>Prevention</a:t>
            </a:r>
          </a:p>
        </p:txBody>
      </p:sp>
    </p:spTree>
    <p:extLst>
      <p:ext uri="{BB962C8B-B14F-4D97-AF65-F5344CB8AC3E}">
        <p14:creationId xmlns:p14="http://schemas.microsoft.com/office/powerpoint/2010/main" val="10164357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013700" cy="1828800"/>
          </a:xfrm>
        </p:spPr>
        <p:txBody>
          <a:bodyPr>
            <a:noAutofit/>
          </a:bodyPr>
          <a:lstStyle/>
          <a:p>
            <a:r>
              <a:rPr lang="en-US" sz="4400" b="1" dirty="0">
                <a:solidFill>
                  <a:srgbClr val="39A2CF"/>
                </a:solidFill>
                <a:latin typeface="Roboto Slab" pitchFamily="2" charset="0"/>
                <a:ea typeface="Roboto Slab" pitchFamily="2" charset="0"/>
              </a:rPr>
              <a:t>Quick and Dirty HIPAA Compliance</a:t>
            </a:r>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 2018 Dynamic Edge, Inc. All rights reserved.</a:t>
            </a:r>
          </a:p>
        </p:txBody>
      </p:sp>
      <p:sp>
        <p:nvSpPr>
          <p:cNvPr id="8" name="Content Placeholder 2"/>
          <p:cNvSpPr>
            <a:spLocks noGrp="1"/>
          </p:cNvSpPr>
          <p:nvPr>
            <p:ph idx="1"/>
          </p:nvPr>
        </p:nvSpPr>
        <p:spPr>
          <a:xfrm>
            <a:off x="838200" y="1722922"/>
            <a:ext cx="7480300" cy="4454041"/>
          </a:xfrm>
        </p:spPr>
        <p:txBody>
          <a:bodyPr>
            <a:normAutofit/>
          </a:bodyPr>
          <a:lstStyle/>
          <a:p>
            <a:pPr marL="461963" indent="-461963">
              <a:buFont typeface="Wingdings" panose="05000000000000000000" pitchFamily="2" charset="2"/>
              <a:buChar char="q"/>
            </a:pPr>
            <a:r>
              <a:rPr lang="en-US" dirty="0">
                <a:solidFill>
                  <a:srgbClr val="223B63"/>
                </a:solidFill>
                <a:latin typeface="Arial" panose="020B0604020202020204" pitchFamily="34" charset="0"/>
                <a:cs typeface="Arial" panose="020B0604020202020204" pitchFamily="34" charset="0"/>
              </a:rPr>
              <a:t>Restrict access to PHI?</a:t>
            </a:r>
          </a:p>
          <a:p>
            <a:pPr marL="461963" indent="-461963">
              <a:buFont typeface="Wingdings" panose="05000000000000000000" pitchFamily="2" charset="2"/>
              <a:buChar char="q"/>
            </a:pPr>
            <a:r>
              <a:rPr lang="en-US" dirty="0">
                <a:solidFill>
                  <a:srgbClr val="223B63"/>
                </a:solidFill>
                <a:latin typeface="Arial" panose="020B0604020202020204" pitchFamily="34" charset="0"/>
                <a:cs typeface="Arial" panose="020B0604020202020204" pitchFamily="34" charset="0"/>
              </a:rPr>
              <a:t>Policies and procedures for managing and assessing risk of PHI?</a:t>
            </a:r>
          </a:p>
          <a:p>
            <a:pPr marL="461963" indent="-461963">
              <a:buFont typeface="Wingdings" panose="05000000000000000000" pitchFamily="2" charset="2"/>
              <a:buChar char="q"/>
            </a:pPr>
            <a:r>
              <a:rPr lang="en-US" dirty="0">
                <a:solidFill>
                  <a:srgbClr val="223B63"/>
                </a:solidFill>
                <a:latin typeface="Arial" panose="020B0604020202020204" pitchFamily="34" charset="0"/>
                <a:cs typeface="Arial" panose="020B0604020202020204" pitchFamily="34" charset="0"/>
              </a:rPr>
              <a:t>Termination procedures?</a:t>
            </a:r>
          </a:p>
          <a:p>
            <a:pPr marL="461963" indent="-461963">
              <a:buFont typeface="Wingdings" panose="05000000000000000000" pitchFamily="2" charset="2"/>
              <a:buChar char="q"/>
            </a:pPr>
            <a:r>
              <a:rPr lang="en-US" dirty="0">
                <a:solidFill>
                  <a:srgbClr val="223B63"/>
                </a:solidFill>
                <a:latin typeface="Arial" panose="020B0604020202020204" pitchFamily="34" charset="0"/>
                <a:cs typeface="Arial" panose="020B0604020202020204" pitchFamily="34" charset="0"/>
              </a:rPr>
              <a:t>Disaster recovery plan (tested plan)?</a:t>
            </a:r>
          </a:p>
          <a:p>
            <a:pPr marL="461963" indent="-461963">
              <a:buFont typeface="Wingdings" panose="05000000000000000000" pitchFamily="2" charset="2"/>
              <a:buChar char="q"/>
            </a:pPr>
            <a:r>
              <a:rPr lang="en-US" dirty="0">
                <a:solidFill>
                  <a:srgbClr val="223B63"/>
                </a:solidFill>
                <a:latin typeface="Arial" panose="020B0604020202020204" pitchFamily="34" charset="0"/>
                <a:cs typeface="Arial" panose="020B0604020202020204" pitchFamily="34" charset="0"/>
              </a:rPr>
              <a:t>Security officer on team?</a:t>
            </a:r>
          </a:p>
          <a:p>
            <a:pPr marL="461963" indent="-461963">
              <a:buFont typeface="Wingdings" panose="05000000000000000000" pitchFamily="2" charset="2"/>
              <a:buChar char="q"/>
            </a:pPr>
            <a:r>
              <a:rPr lang="en-US" dirty="0">
                <a:solidFill>
                  <a:srgbClr val="223B63"/>
                </a:solidFill>
                <a:latin typeface="Arial" panose="020B0604020202020204" pitchFamily="34" charset="0"/>
                <a:cs typeface="Arial" panose="020B0604020202020204" pitchFamily="34" charset="0"/>
              </a:rPr>
              <a:t>Staff HIPAA training?</a:t>
            </a:r>
          </a:p>
          <a:p>
            <a:pPr marL="461963" indent="-461963">
              <a:buFont typeface="Wingdings" panose="05000000000000000000" pitchFamily="2" charset="2"/>
              <a:buChar char="q"/>
            </a:pPr>
            <a:r>
              <a:rPr lang="en-US" dirty="0">
                <a:solidFill>
                  <a:srgbClr val="223B63"/>
                </a:solidFill>
                <a:latin typeface="Arial" panose="020B0604020202020204" pitchFamily="34" charset="0"/>
                <a:cs typeface="Arial" panose="020B0604020202020204" pitchFamily="34" charset="0"/>
              </a:rPr>
              <a:t>Business Associates and BAAs?</a:t>
            </a:r>
          </a:p>
          <a:p>
            <a:pPr marL="461963" indent="-461963">
              <a:buFont typeface="Wingdings" panose="05000000000000000000" pitchFamily="2" charset="2"/>
              <a:buChar char="q"/>
            </a:pPr>
            <a:r>
              <a:rPr lang="en-US" dirty="0">
                <a:solidFill>
                  <a:srgbClr val="223B63"/>
                </a:solidFill>
                <a:latin typeface="Arial" panose="020B0604020202020204" pitchFamily="34" charset="0"/>
                <a:cs typeface="Arial" panose="020B0604020202020204" pitchFamily="34" charset="0"/>
              </a:rPr>
              <a:t>Limit physical access to PHI?</a:t>
            </a:r>
          </a:p>
          <a:p>
            <a:pPr marL="461963" indent="-461963">
              <a:buFont typeface="Wingdings" panose="05000000000000000000" pitchFamily="2" charset="2"/>
              <a:buChar char="q"/>
            </a:pPr>
            <a:r>
              <a:rPr lang="en-US" dirty="0">
                <a:solidFill>
                  <a:srgbClr val="223B63"/>
                </a:solidFill>
                <a:latin typeface="Arial" panose="020B0604020202020204" pitchFamily="34" charset="0"/>
                <a:cs typeface="Arial" panose="020B0604020202020204" pitchFamily="34" charset="0"/>
              </a:rPr>
              <a:t>Record of hardware containing PHI?</a:t>
            </a:r>
          </a:p>
        </p:txBody>
      </p:sp>
    </p:spTree>
    <p:extLst>
      <p:ext uri="{BB962C8B-B14F-4D97-AF65-F5344CB8AC3E}">
        <p14:creationId xmlns:p14="http://schemas.microsoft.com/office/powerpoint/2010/main" val="34276808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nitalties.png"/>
          <p:cNvPicPr>
            <a:picLocks noChangeAspect="1"/>
          </p:cNvPicPr>
          <p:nvPr/>
        </p:nvPicPr>
        <p:blipFill rotWithShape="1">
          <a:blip r:embed="rId2" cstate="print"/>
          <a:srcRect l="4045" t="10838" r="4859" b="12082"/>
          <a:stretch/>
        </p:blipFill>
        <p:spPr>
          <a:xfrm>
            <a:off x="249379" y="1251283"/>
            <a:ext cx="8645242" cy="1828801"/>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945704" y="3516229"/>
            <a:ext cx="1596718" cy="2256845"/>
          </a:xfrm>
          <a:prstGeom prst="rect">
            <a:avLst/>
          </a:prstGeom>
        </p:spPr>
      </p:pic>
    </p:spTree>
    <p:extLst>
      <p:ext uri="{BB962C8B-B14F-4D97-AF65-F5344CB8AC3E}">
        <p14:creationId xmlns:p14="http://schemas.microsoft.com/office/powerpoint/2010/main" val="13685143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9259" y="1328569"/>
            <a:ext cx="2945332" cy="1549384"/>
          </a:xfrm>
        </p:spPr>
        <p:txBody>
          <a:bodyPr>
            <a:noAutofit/>
          </a:bodyPr>
          <a:lstStyle/>
          <a:p>
            <a:r>
              <a:rPr lang="en-US" sz="7200" b="1" dirty="0">
                <a:solidFill>
                  <a:srgbClr val="39A2CF"/>
                </a:solidFill>
                <a:latin typeface="Roboto Slab" pitchFamily="2" charset="0"/>
                <a:ea typeface="Roboto Slab" pitchFamily="2" charset="0"/>
              </a:rPr>
              <a:t>Fines.</a:t>
            </a:r>
          </a:p>
        </p:txBody>
      </p:sp>
      <p:pic>
        <p:nvPicPr>
          <p:cNvPr id="2050" name="Picture 2" descr="https://png2.kisspng.com/sh/92d88e2796973f3a98a1495bdc2466f0/L0KzQYm3U8A5N5Ntj5H0aYP2gLBuTfhidJ10j9dubj3rcb3zjCdmbZ8yetN3bnX1PYbogcIxPmo7TqoCZUW3Poq3WcA4PWM9Sac7MEW5R4q8WMQzQF91htk=/kisspng-halloween-halloween-banner-5aa20696687e54.909075281520567958428.png">
            <a:extLst>
              <a:ext uri="{FF2B5EF4-FFF2-40B4-BE49-F238E27FC236}">
                <a16:creationId xmlns:a16="http://schemas.microsoft.com/office/drawing/2014/main" id="{4041A8B7-AFCE-46C2-A929-A3C5ADEEB6FA}"/>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333" r="3007" b="3981"/>
          <a:stretch/>
        </p:blipFill>
        <p:spPr bwMode="auto">
          <a:xfrm>
            <a:off x="0" y="2877953"/>
            <a:ext cx="9144000" cy="356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6791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981999" y="1486499"/>
            <a:ext cx="5180001" cy="3885001"/>
          </a:xfrm>
          <a:prstGeom prst="rect">
            <a:avLst/>
          </a:prstGeom>
        </p:spPr>
      </p:pic>
    </p:spTree>
    <p:extLst>
      <p:ext uri="{BB962C8B-B14F-4D97-AF65-F5344CB8AC3E}">
        <p14:creationId xmlns:p14="http://schemas.microsoft.com/office/powerpoint/2010/main" val="12777319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332" y="320040"/>
            <a:ext cx="8013700" cy="1828800"/>
          </a:xfrm>
        </p:spPr>
        <p:txBody>
          <a:bodyPr>
            <a:noAutofit/>
          </a:bodyPr>
          <a:lstStyle/>
          <a:p>
            <a:pPr algn="ctr"/>
            <a:r>
              <a:rPr lang="en-US" sz="5400" b="1" dirty="0">
                <a:solidFill>
                  <a:srgbClr val="39A2CF"/>
                </a:solidFill>
                <a:latin typeface="Roboto Slab" pitchFamily="2" charset="0"/>
                <a:ea typeface="Roboto Slab" pitchFamily="2" charset="0"/>
              </a:rPr>
              <a:t>Most Important?</a:t>
            </a:r>
          </a:p>
        </p:txBody>
      </p:sp>
      <p:sp>
        <p:nvSpPr>
          <p:cNvPr id="4" name="Rectangle 3">
            <a:extLst>
              <a:ext uri="{FF2B5EF4-FFF2-40B4-BE49-F238E27FC236}">
                <a16:creationId xmlns:a16="http://schemas.microsoft.com/office/drawing/2014/main" id="{DDEBFB2B-D07B-4BDF-8B16-7AA981FD2F29}"/>
              </a:ext>
            </a:extLst>
          </p:cNvPr>
          <p:cNvSpPr/>
          <p:nvPr/>
        </p:nvSpPr>
        <p:spPr>
          <a:xfrm>
            <a:off x="2232707" y="5821336"/>
            <a:ext cx="4932950" cy="369332"/>
          </a:xfrm>
          <a:prstGeom prst="rect">
            <a:avLst/>
          </a:prstGeom>
        </p:spPr>
        <p:txBody>
          <a:bodyPr wrap="square">
            <a:spAutoFit/>
          </a:bodyPr>
          <a:lstStyle/>
          <a:p>
            <a:pPr algn="ctr"/>
            <a:r>
              <a:rPr lang="en-US" dirty="0"/>
              <a:t>Bob sits in his office, face in hands. </a:t>
            </a:r>
          </a:p>
        </p:txBody>
      </p:sp>
      <p:pic>
        <p:nvPicPr>
          <p:cNvPr id="5124" name="Picture 4" descr="https://png2.kisspng.com/sh/0c88272b55559fc67e59817b31457a91/L0KzQYm3UsA2N6hsiZH0aYP2gLBuTfV2a51ufNdqbj35dbT7jCIucZ1xjeV9cnH3ebF1TgN1aZdrRdR7b3vofn7qjB1xfaVqip98ZYL5dcP6TcViP2k8ftcBMEHlcoeCTsY6QWo2TqM8MUW0R4m7VsUxOmE1T6M3cH7q/kisspng-euclidean-vector-illustration-staff-broken-computer-servers-5a787fe601bb69.6999161315178465020071.png">
            <a:extLst>
              <a:ext uri="{FF2B5EF4-FFF2-40B4-BE49-F238E27FC236}">
                <a16:creationId xmlns:a16="http://schemas.microsoft.com/office/drawing/2014/main" id="{95EE5E87-B004-4E05-AFEE-9E9638B64532}"/>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47177" t="57412"/>
          <a:stretch/>
        </p:blipFill>
        <p:spPr bwMode="auto">
          <a:xfrm>
            <a:off x="2651760" y="2092828"/>
            <a:ext cx="4335332" cy="3495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268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150" y="1860084"/>
            <a:ext cx="8013700" cy="1828800"/>
          </a:xfrm>
        </p:spPr>
        <p:txBody>
          <a:bodyPr>
            <a:noAutofit/>
          </a:bodyPr>
          <a:lstStyle/>
          <a:p>
            <a:pPr algn="ctr"/>
            <a:r>
              <a:rPr lang="en-US" sz="6000" b="1" dirty="0">
                <a:solidFill>
                  <a:srgbClr val="39A2CF"/>
                </a:solidFill>
                <a:latin typeface="Roboto Slab" pitchFamily="2" charset="0"/>
                <a:ea typeface="Roboto Slab" pitchFamily="2" charset="0"/>
              </a:rPr>
              <a:t>Patient Safety.</a:t>
            </a:r>
          </a:p>
        </p:txBody>
      </p:sp>
    </p:spTree>
    <p:extLst>
      <p:ext uri="{BB962C8B-B14F-4D97-AF65-F5344CB8AC3E}">
        <p14:creationId xmlns:p14="http://schemas.microsoft.com/office/powerpoint/2010/main" val="29877438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150" y="320040"/>
            <a:ext cx="8013700" cy="1828800"/>
          </a:xfrm>
        </p:spPr>
        <p:txBody>
          <a:bodyPr>
            <a:noAutofit/>
          </a:bodyPr>
          <a:lstStyle/>
          <a:p>
            <a:pPr algn="ctr"/>
            <a:r>
              <a:rPr lang="en-US" sz="6000" b="1" dirty="0">
                <a:solidFill>
                  <a:srgbClr val="39A2CF"/>
                </a:solidFill>
                <a:latin typeface="Roboto Slab" pitchFamily="2" charset="0"/>
                <a:ea typeface="Roboto Slab" pitchFamily="2" charset="0"/>
              </a:rPr>
              <a:t>Patient Trust.</a:t>
            </a:r>
          </a:p>
        </p:txBody>
      </p:sp>
      <p:pic>
        <p:nvPicPr>
          <p:cNvPr id="7170" name="Picture 2" descr="https://png2.kisspng.com/sh/0c88272b55559fc67e59817b31457a91/L0KzQYm3UsA2N6hsiZH0aYP2gLBuTfV2a51ufNdqbj35dbT7jCIucZ1xjeV9cnH3ebF1TgN1aZdrRdR7b3vofn7qjB1xfaVqip98ZYL5dcP6TcViP2k8ftcBMEHlcoeCTsY6QWo2TqM8MUW0R4m7VsUxOmE1T6M3cH7q/kisspng-euclidean-vector-illustration-staff-broken-computer-servers-5a787fe601bb69.6999161315178465020071.png">
            <a:extLst>
              <a:ext uri="{FF2B5EF4-FFF2-40B4-BE49-F238E27FC236}">
                <a16:creationId xmlns:a16="http://schemas.microsoft.com/office/drawing/2014/main" id="{6F79A3F1-81A3-48A6-AE62-4CF2DC051C90}"/>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46981" r="51569" b="12628"/>
          <a:stretch/>
        </p:blipFill>
        <p:spPr bwMode="auto">
          <a:xfrm>
            <a:off x="1737361" y="1828800"/>
            <a:ext cx="5669279" cy="4728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073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150" y="320040"/>
            <a:ext cx="8013700" cy="1828800"/>
          </a:xfrm>
        </p:spPr>
        <p:txBody>
          <a:bodyPr>
            <a:noAutofit/>
          </a:bodyPr>
          <a:lstStyle/>
          <a:p>
            <a:pPr algn="ctr"/>
            <a:r>
              <a:rPr lang="en-US" sz="6000" b="1" dirty="0" smtClean="0">
                <a:solidFill>
                  <a:srgbClr val="39A2CF"/>
                </a:solidFill>
                <a:latin typeface="Roboto Slab" pitchFamily="2" charset="0"/>
                <a:ea typeface="Roboto Slab" pitchFamily="2" charset="0"/>
              </a:rPr>
              <a:t>Employee </a:t>
            </a:r>
            <a:r>
              <a:rPr lang="en-US" sz="6000" b="1" dirty="0">
                <a:solidFill>
                  <a:srgbClr val="39A2CF"/>
                </a:solidFill>
                <a:latin typeface="Roboto Slab" pitchFamily="2" charset="0"/>
                <a:ea typeface="Roboto Slab" pitchFamily="2" charset="0"/>
              </a:rPr>
              <a:t>Trust.</a:t>
            </a:r>
          </a:p>
        </p:txBody>
      </p:sp>
      <p:pic>
        <p:nvPicPr>
          <p:cNvPr id="4" name="Picture 2" descr="https://png2.kisspng.com/sh/0c88272b55559fc67e59817b31457a91/L0KzQYm3UsA2N6hsiZH0aYP2gLBuTfV2a51ufNdqbj35dbT7jCIucZ1xjeV9cnH3ebF1TgN1aZdrRdR7b3vofn7qjB1xfaVqip98ZYL5dcP6TcViP2k8ftcBMEHlcoeCTsY6QWo2TqM8MUW0R4m7VsUxOmE1T6M3cH7q/kisspng-euclidean-vector-illustration-staff-broken-computer-servers-5a787fe601bb69.6999161315178465020071.png">
            <a:extLst>
              <a:ext uri="{FF2B5EF4-FFF2-40B4-BE49-F238E27FC236}">
                <a16:creationId xmlns:a16="http://schemas.microsoft.com/office/drawing/2014/main" id="{97887E84-C4A9-4699-BF6B-DFD7D7CDDA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000" t="19137" b="42353"/>
          <a:stretch/>
        </p:blipFill>
        <p:spPr bwMode="auto">
          <a:xfrm>
            <a:off x="1809910" y="1828800"/>
            <a:ext cx="5524181" cy="4727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3738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2743200"/>
          </a:xfrm>
        </p:spPr>
        <p:txBody>
          <a:bodyPr>
            <a:normAutofit/>
          </a:bodyPr>
          <a:lstStyle/>
          <a:p>
            <a:pPr algn="ctr"/>
            <a:r>
              <a:rPr lang="en-US" sz="2700" b="1" dirty="0">
                <a:solidFill>
                  <a:srgbClr val="223B63"/>
                </a:solidFill>
                <a:latin typeface="Work Sans Light" panose="00000400000000000000" pitchFamily="2" charset="0"/>
              </a:rPr>
              <a:t>“But We’re Small...</a:t>
            </a:r>
            <a:br>
              <a:rPr lang="en-US" sz="2700" b="1" dirty="0">
                <a:solidFill>
                  <a:srgbClr val="223B63"/>
                </a:solidFill>
                <a:latin typeface="Work Sans Light" panose="00000400000000000000" pitchFamily="2" charset="0"/>
              </a:rPr>
            </a:br>
            <a:r>
              <a:rPr lang="en-US" sz="2700" b="1" dirty="0">
                <a:solidFill>
                  <a:srgbClr val="223B63"/>
                </a:solidFill>
                <a:latin typeface="Work Sans Light" panose="00000400000000000000" pitchFamily="2" charset="0"/>
              </a:rPr>
              <a:t>Nobody Would Bother To Hack Us, Right?”</a:t>
            </a:r>
            <a:r>
              <a:rPr lang="en-US" sz="2700" b="1" dirty="0">
                <a:latin typeface="Work Sans Light" panose="00000400000000000000" pitchFamily="2" charset="0"/>
              </a:rPr>
              <a:t/>
            </a:r>
            <a:br>
              <a:rPr lang="en-US" sz="2700" b="1" dirty="0">
                <a:latin typeface="Work Sans Light" panose="00000400000000000000" pitchFamily="2" charset="0"/>
              </a:rPr>
            </a:br>
            <a:r>
              <a:rPr lang="en-US" sz="8000" b="1" dirty="0">
                <a:solidFill>
                  <a:srgbClr val="39A2CF"/>
                </a:solidFill>
                <a:latin typeface="Roboto Slab" pitchFamily="2" charset="0"/>
                <a:ea typeface="Roboto Slab" pitchFamily="2" charset="0"/>
              </a:rPr>
              <a:t>Wrong!</a:t>
            </a:r>
            <a:endParaRPr lang="en-US" sz="8000" dirty="0">
              <a:solidFill>
                <a:srgbClr val="39A2CF"/>
              </a:solidFill>
              <a:latin typeface="Roboto Slab" pitchFamily="2" charset="0"/>
              <a:ea typeface="Roboto Slab" pitchFamily="2" charset="0"/>
            </a:endParaRPr>
          </a:p>
        </p:txBody>
      </p:sp>
      <p:sp>
        <p:nvSpPr>
          <p:cNvPr id="3" name="Content Placeholder 2"/>
          <p:cNvSpPr>
            <a:spLocks noGrp="1"/>
          </p:cNvSpPr>
          <p:nvPr>
            <p:ph idx="1"/>
          </p:nvPr>
        </p:nvSpPr>
        <p:spPr>
          <a:xfrm>
            <a:off x="628650" y="2743200"/>
            <a:ext cx="7886700" cy="3560525"/>
          </a:xfrm>
        </p:spPr>
        <p:txBody>
          <a:bodyPr/>
          <a:lstStyle/>
          <a:p>
            <a:pPr marL="338138" indent="-338138">
              <a:lnSpc>
                <a:spcPct val="100000"/>
              </a:lnSpc>
            </a:pPr>
            <a:r>
              <a:rPr lang="en-US" b="1" dirty="0">
                <a:solidFill>
                  <a:srgbClr val="223B63"/>
                </a:solidFill>
                <a:latin typeface="Arial" panose="020B0604020202020204" pitchFamily="34" charset="0"/>
                <a:cs typeface="Arial" panose="020B0604020202020204" pitchFamily="34" charset="0"/>
              </a:rPr>
              <a:t>One in five </a:t>
            </a:r>
            <a:r>
              <a:rPr lang="en-US" dirty="0">
                <a:solidFill>
                  <a:srgbClr val="223B63"/>
                </a:solidFill>
                <a:latin typeface="Arial" panose="020B0604020202020204" pitchFamily="34" charset="0"/>
                <a:cs typeface="Arial" panose="020B0604020202020204" pitchFamily="34" charset="0"/>
              </a:rPr>
              <a:t>organizations fall victim to cybercrime each year and that number is GROWING.</a:t>
            </a:r>
            <a:r>
              <a:rPr lang="en-US" sz="1500" i="1" dirty="0">
                <a:solidFill>
                  <a:srgbClr val="223B63"/>
                </a:solidFill>
                <a:latin typeface="Arial" panose="020B0604020202020204" pitchFamily="34" charset="0"/>
                <a:cs typeface="Arial" panose="020B0604020202020204" pitchFamily="34" charset="0"/>
              </a:rPr>
              <a:t> </a:t>
            </a:r>
            <a:br>
              <a:rPr lang="en-US" sz="1500" i="1" dirty="0">
                <a:solidFill>
                  <a:srgbClr val="223B63"/>
                </a:solidFill>
                <a:latin typeface="Arial" panose="020B0604020202020204" pitchFamily="34" charset="0"/>
                <a:cs typeface="Arial" panose="020B0604020202020204" pitchFamily="34" charset="0"/>
              </a:rPr>
            </a:br>
            <a:r>
              <a:rPr lang="en-US" sz="1500" i="1" dirty="0">
                <a:solidFill>
                  <a:srgbClr val="223B63"/>
                </a:solidFill>
                <a:latin typeface="Arial" panose="020B0604020202020204" pitchFamily="34" charset="0"/>
                <a:cs typeface="Arial" panose="020B0604020202020204" pitchFamily="34" charset="0"/>
              </a:rPr>
              <a:t>(Source: National Cyber Security Alliance)</a:t>
            </a:r>
          </a:p>
          <a:p>
            <a:pPr marL="338138" indent="-338138">
              <a:lnSpc>
                <a:spcPct val="100000"/>
              </a:lnSpc>
            </a:pPr>
            <a:r>
              <a:rPr lang="en-US" dirty="0">
                <a:solidFill>
                  <a:srgbClr val="223B63"/>
                </a:solidFill>
                <a:latin typeface="Arial" panose="020B0604020202020204" pitchFamily="34" charset="0"/>
                <a:cs typeface="Arial" panose="020B0604020202020204" pitchFamily="34" charset="0"/>
              </a:rPr>
              <a:t>Small organizations </a:t>
            </a:r>
            <a:r>
              <a:rPr lang="en-US" b="1" dirty="0">
                <a:solidFill>
                  <a:srgbClr val="223B63"/>
                </a:solidFill>
                <a:latin typeface="Arial" panose="020B0604020202020204" pitchFamily="34" charset="0"/>
                <a:cs typeface="Arial" panose="020B0604020202020204" pitchFamily="34" charset="0"/>
              </a:rPr>
              <a:t>are low-hanging fruit </a:t>
            </a:r>
            <a:r>
              <a:rPr lang="en-US" dirty="0">
                <a:solidFill>
                  <a:srgbClr val="223B63"/>
                </a:solidFill>
                <a:latin typeface="Arial" panose="020B0604020202020204" pitchFamily="34" charset="0"/>
                <a:cs typeface="Arial" panose="020B0604020202020204" pitchFamily="34" charset="0"/>
              </a:rPr>
              <a:t>because they don’t believe they are a target, and therefore have very loose or no security systems and protocols in place. (Think about your contractors!)</a:t>
            </a:r>
          </a:p>
          <a:p>
            <a:pPr marL="338138" indent="-338138">
              <a:lnSpc>
                <a:spcPct val="100000"/>
              </a:lnSpc>
            </a:pPr>
            <a:r>
              <a:rPr lang="en-US" b="1" dirty="0">
                <a:solidFill>
                  <a:srgbClr val="223B63"/>
                </a:solidFill>
                <a:latin typeface="Arial" panose="020B0604020202020204" pitchFamily="34" charset="0"/>
                <a:cs typeface="Arial" panose="020B0604020202020204" pitchFamily="34" charset="0"/>
              </a:rPr>
              <a:t>Half of all cyber attacks</a:t>
            </a:r>
            <a:r>
              <a:rPr lang="en-US" dirty="0">
                <a:solidFill>
                  <a:srgbClr val="223B63"/>
                </a:solidFill>
                <a:latin typeface="Arial" panose="020B0604020202020204" pitchFamily="34" charset="0"/>
                <a:cs typeface="Arial" panose="020B0604020202020204" pitchFamily="34" charset="0"/>
              </a:rPr>
              <a:t> are aimed at SMBs. </a:t>
            </a:r>
            <a:br>
              <a:rPr lang="en-US" dirty="0">
                <a:solidFill>
                  <a:srgbClr val="223B63"/>
                </a:solidFill>
                <a:latin typeface="Arial" panose="020B0604020202020204" pitchFamily="34" charset="0"/>
                <a:cs typeface="Arial" panose="020B0604020202020204" pitchFamily="34" charset="0"/>
              </a:rPr>
            </a:br>
            <a:r>
              <a:rPr lang="en-US" sz="1575" i="1" dirty="0">
                <a:solidFill>
                  <a:srgbClr val="223B63"/>
                </a:solidFill>
                <a:latin typeface="Arial" panose="020B0604020202020204" pitchFamily="34" charset="0"/>
                <a:cs typeface="Arial" panose="020B0604020202020204" pitchFamily="34" charset="0"/>
              </a:rPr>
              <a:t>(Source: Forbes Article, “5 Ways Small Businesses Can Protect Against Cybercrime”)</a:t>
            </a:r>
          </a:p>
        </p:txBody>
      </p:sp>
    </p:spTree>
    <p:extLst>
      <p:ext uri="{BB962C8B-B14F-4D97-AF65-F5344CB8AC3E}">
        <p14:creationId xmlns:p14="http://schemas.microsoft.com/office/powerpoint/2010/main" val="20533761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828800"/>
          </a:xfrm>
        </p:spPr>
        <p:txBody>
          <a:bodyPr>
            <a:normAutofit/>
          </a:bodyPr>
          <a:lstStyle/>
          <a:p>
            <a:pPr algn="ctr"/>
            <a:r>
              <a:rPr lang="en-US" sz="3600" b="1" dirty="0">
                <a:solidFill>
                  <a:srgbClr val="39A2CF"/>
                </a:solidFill>
                <a:latin typeface="Roboto Slab" pitchFamily="2" charset="0"/>
                <a:ea typeface="Roboto Slab" pitchFamily="2" charset="0"/>
              </a:rPr>
              <a:t>These are all large organizations – they don’t want my data – Right?</a:t>
            </a:r>
          </a:p>
        </p:txBody>
      </p:sp>
      <p:sp>
        <p:nvSpPr>
          <p:cNvPr id="3" name="Content Placeholder 2"/>
          <p:cNvSpPr>
            <a:spLocks noGrp="1"/>
          </p:cNvSpPr>
          <p:nvPr>
            <p:ph idx="1"/>
          </p:nvPr>
        </p:nvSpPr>
        <p:spPr>
          <a:xfrm>
            <a:off x="800100" y="1655545"/>
            <a:ext cx="7543800" cy="3811604"/>
          </a:xfrm>
        </p:spPr>
        <p:txBody>
          <a:bodyPr>
            <a:normAutofit/>
          </a:bodyPr>
          <a:lstStyle/>
          <a:p>
            <a:pPr marL="338138" indent="-338138">
              <a:lnSpc>
                <a:spcPct val="100000"/>
              </a:lnSpc>
            </a:pPr>
            <a:r>
              <a:rPr lang="en-US" sz="2600" b="1" dirty="0">
                <a:solidFill>
                  <a:srgbClr val="223B63"/>
                </a:solidFill>
                <a:latin typeface="Work Sans Light" panose="00000400000000000000" pitchFamily="2" charset="0"/>
              </a:rPr>
              <a:t>71%</a:t>
            </a:r>
            <a:r>
              <a:rPr lang="en-US" sz="2600" dirty="0">
                <a:solidFill>
                  <a:srgbClr val="223B63"/>
                </a:solidFill>
                <a:latin typeface="Work Sans Light" panose="00000400000000000000" pitchFamily="2" charset="0"/>
              </a:rPr>
              <a:t> of security breaches target </a:t>
            </a:r>
            <a:r>
              <a:rPr lang="en-US" sz="2600" b="1" i="1" dirty="0">
                <a:solidFill>
                  <a:srgbClr val="223B63"/>
                </a:solidFill>
                <a:latin typeface="Work Sans Light" panose="00000400000000000000" pitchFamily="2" charset="0"/>
              </a:rPr>
              <a:t>rural healthcare</a:t>
            </a:r>
          </a:p>
          <a:p>
            <a:pPr marL="338138" indent="-338138">
              <a:lnSpc>
                <a:spcPct val="100000"/>
              </a:lnSpc>
            </a:pPr>
            <a:r>
              <a:rPr lang="en-US" sz="2600" b="1" dirty="0">
                <a:solidFill>
                  <a:srgbClr val="223B63"/>
                </a:solidFill>
                <a:latin typeface="Work Sans Light" panose="00000400000000000000" pitchFamily="2" charset="0"/>
              </a:rPr>
              <a:t>20,765 records </a:t>
            </a:r>
            <a:r>
              <a:rPr lang="en-US" sz="2600" dirty="0">
                <a:solidFill>
                  <a:srgbClr val="223B63"/>
                </a:solidFill>
                <a:latin typeface="Work Sans Light" panose="00000400000000000000" pitchFamily="2" charset="0"/>
              </a:rPr>
              <a:t>are stolen on average per data breach</a:t>
            </a:r>
          </a:p>
          <a:p>
            <a:pPr marL="338138" indent="-338138">
              <a:lnSpc>
                <a:spcPct val="100000"/>
              </a:lnSpc>
            </a:pPr>
            <a:r>
              <a:rPr lang="en-US" sz="2600" b="1" dirty="0">
                <a:solidFill>
                  <a:srgbClr val="223B63"/>
                </a:solidFill>
                <a:latin typeface="Work Sans Light" panose="00000400000000000000" pitchFamily="2" charset="0"/>
              </a:rPr>
              <a:t>$201 </a:t>
            </a:r>
            <a:r>
              <a:rPr lang="en-US" sz="2600" dirty="0">
                <a:solidFill>
                  <a:srgbClr val="223B63"/>
                </a:solidFill>
                <a:latin typeface="Work Sans Light" panose="00000400000000000000" pitchFamily="2" charset="0"/>
              </a:rPr>
              <a:t>is the average </a:t>
            </a:r>
            <a:r>
              <a:rPr lang="en-US" sz="2600" b="1" i="1" dirty="0">
                <a:solidFill>
                  <a:srgbClr val="223B63"/>
                </a:solidFill>
                <a:latin typeface="Work Sans Light" panose="00000400000000000000" pitchFamily="2" charset="0"/>
              </a:rPr>
              <a:t>cost per record stolen </a:t>
            </a:r>
            <a:r>
              <a:rPr lang="en-US" sz="2600" dirty="0">
                <a:solidFill>
                  <a:srgbClr val="223B63"/>
                </a:solidFill>
                <a:latin typeface="Work Sans Light" panose="00000400000000000000" pitchFamily="2" charset="0"/>
              </a:rPr>
              <a:t>in a data breach</a:t>
            </a:r>
          </a:p>
          <a:p>
            <a:pPr marL="338138" indent="-338138">
              <a:lnSpc>
                <a:spcPct val="100000"/>
              </a:lnSpc>
            </a:pPr>
            <a:r>
              <a:rPr lang="en-US" sz="2600" b="1" dirty="0">
                <a:solidFill>
                  <a:srgbClr val="223B63"/>
                </a:solidFill>
                <a:latin typeface="Work Sans Light" panose="00000400000000000000" pitchFamily="2" charset="0"/>
              </a:rPr>
              <a:t>60% of hospitals </a:t>
            </a:r>
            <a:r>
              <a:rPr lang="en-US" sz="2600" b="1" i="1" dirty="0">
                <a:solidFill>
                  <a:srgbClr val="223B63"/>
                </a:solidFill>
                <a:latin typeface="Work Sans Light" panose="00000400000000000000" pitchFamily="2" charset="0"/>
              </a:rPr>
              <a:t>fail after a data breach</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7851" y="4855539"/>
            <a:ext cx="2599973" cy="1745967"/>
          </a:xfrm>
          <a:prstGeom prst="rect">
            <a:avLst/>
          </a:prstGeom>
        </p:spPr>
      </p:pic>
      <p:sp>
        <p:nvSpPr>
          <p:cNvPr id="7" name="TextBox 6">
            <a:extLst>
              <a:ext uri="{FF2B5EF4-FFF2-40B4-BE49-F238E27FC236}">
                <a16:creationId xmlns:a16="http://schemas.microsoft.com/office/drawing/2014/main" id="{577B8356-3D87-4DDA-81F4-BFA66CAE873E}"/>
              </a:ext>
            </a:extLst>
          </p:cNvPr>
          <p:cNvSpPr txBox="1"/>
          <p:nvPr/>
        </p:nvSpPr>
        <p:spPr>
          <a:xfrm>
            <a:off x="685800" y="6232174"/>
            <a:ext cx="2018501" cy="369332"/>
          </a:xfrm>
          <a:prstGeom prst="rect">
            <a:avLst/>
          </a:prstGeom>
          <a:noFill/>
        </p:spPr>
        <p:txBody>
          <a:bodyPr wrap="none" rtlCol="0">
            <a:spAutoFit/>
          </a:bodyPr>
          <a:lstStyle/>
          <a:p>
            <a:r>
              <a:rPr lang="en-US" b="1" i="1" dirty="0">
                <a:solidFill>
                  <a:srgbClr val="223B63"/>
                </a:solidFill>
                <a:latin typeface="Arial" panose="020B0604020202020204" pitchFamily="34" charset="0"/>
                <a:cs typeface="Arial" panose="020B0604020202020204" pitchFamily="34" charset="0"/>
              </a:rPr>
              <a:t>IT Director / EHR</a:t>
            </a:r>
          </a:p>
        </p:txBody>
      </p:sp>
    </p:spTree>
    <p:extLst>
      <p:ext uri="{BB962C8B-B14F-4D97-AF65-F5344CB8AC3E}">
        <p14:creationId xmlns:p14="http://schemas.microsoft.com/office/powerpoint/2010/main" val="4191882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hipaa risk assessment">
            <a:extLst>
              <a:ext uri="{FF2B5EF4-FFF2-40B4-BE49-F238E27FC236}">
                <a16:creationId xmlns:a16="http://schemas.microsoft.com/office/drawing/2014/main" id="{F4250D91-867D-4D25-97BF-FCFB0DC4C73A}"/>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bwMode="auto">
          <a:xfrm>
            <a:off x="342900" y="228600"/>
            <a:ext cx="8458200" cy="5979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7897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7817435" y="2915841"/>
            <a:ext cx="1312862" cy="1312862"/>
          </a:xfrm>
          <a:prstGeom prst="rect">
            <a:avLst/>
          </a:prstGeom>
        </p:spPr>
      </p:pic>
      <p:sp>
        <p:nvSpPr>
          <p:cNvPr id="2" name="Title 1"/>
          <p:cNvSpPr>
            <a:spLocks noGrp="1"/>
          </p:cNvSpPr>
          <p:nvPr>
            <p:ph type="title"/>
          </p:nvPr>
        </p:nvSpPr>
        <p:spPr>
          <a:xfrm>
            <a:off x="685800" y="0"/>
            <a:ext cx="8013700" cy="1828800"/>
          </a:xfrm>
        </p:spPr>
        <p:txBody>
          <a:bodyPr>
            <a:noAutofit/>
          </a:bodyPr>
          <a:lstStyle/>
          <a:p>
            <a:pPr algn="ctr"/>
            <a:r>
              <a:rPr lang="en-US" sz="4400" b="1" dirty="0">
                <a:solidFill>
                  <a:srgbClr val="39A2CF"/>
                </a:solidFill>
                <a:latin typeface="Roboto Slab" pitchFamily="2" charset="0"/>
                <a:ea typeface="Roboto Slab" pitchFamily="2" charset="0"/>
              </a:rPr>
              <a:t>The Problem with HIPAA Assessments?</a:t>
            </a:r>
          </a:p>
        </p:txBody>
      </p:sp>
      <p:sp>
        <p:nvSpPr>
          <p:cNvPr id="6" name="Title 1"/>
          <p:cNvSpPr txBox="1">
            <a:spLocks/>
          </p:cNvSpPr>
          <p:nvPr/>
        </p:nvSpPr>
        <p:spPr>
          <a:xfrm>
            <a:off x="804672" y="1655064"/>
            <a:ext cx="4853512" cy="4513563"/>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Arial Black" panose="020B0A04020102020204" pitchFamily="34" charset="0"/>
                <a:ea typeface="+mj-ea"/>
                <a:cs typeface="+mj-cs"/>
              </a:defRPr>
            </a:lvl1pPr>
          </a:lstStyle>
          <a:p>
            <a:r>
              <a:rPr lang="en-US" sz="2200" b="1" dirty="0">
                <a:solidFill>
                  <a:srgbClr val="223B63"/>
                </a:solidFill>
                <a:latin typeface="Work Sans Light" panose="00000400000000000000" pitchFamily="2" charset="0"/>
                <a:ea typeface="Roboto Slab" pitchFamily="2" charset="0"/>
              </a:rPr>
              <a:t>Check lists don’t always catch everything!</a:t>
            </a:r>
          </a:p>
          <a:p>
            <a:endParaRPr lang="en-US" sz="2200" b="1" dirty="0">
              <a:solidFill>
                <a:srgbClr val="223B63"/>
              </a:solidFill>
              <a:latin typeface="Work Sans Light" panose="00000400000000000000" pitchFamily="2" charset="0"/>
              <a:ea typeface="Roboto Slab" pitchFamily="2" charset="0"/>
            </a:endParaRPr>
          </a:p>
          <a:p>
            <a:r>
              <a:rPr lang="en-US" sz="2200" dirty="0">
                <a:solidFill>
                  <a:srgbClr val="223B63"/>
                </a:solidFill>
                <a:latin typeface="Work Sans Light" panose="00000400000000000000" pitchFamily="2" charset="0"/>
                <a:ea typeface="Roboto Slab" pitchFamily="2" charset="0"/>
              </a:rPr>
              <a:t>Missing pieces if security isn’t thought through</a:t>
            </a:r>
          </a:p>
          <a:p>
            <a:endParaRPr lang="en-US" sz="2200" dirty="0">
              <a:solidFill>
                <a:srgbClr val="223B63"/>
              </a:solidFill>
              <a:latin typeface="Work Sans Light" panose="00000400000000000000" pitchFamily="2" charset="0"/>
              <a:ea typeface="Roboto Slab" pitchFamily="2" charset="0"/>
            </a:endParaRPr>
          </a:p>
          <a:p>
            <a:r>
              <a:rPr lang="en-US" sz="2200" dirty="0">
                <a:solidFill>
                  <a:srgbClr val="223B63"/>
                </a:solidFill>
                <a:latin typeface="Work Sans Light" panose="00000400000000000000" pitchFamily="2" charset="0"/>
                <a:ea typeface="Roboto Slab" pitchFamily="2" charset="0"/>
              </a:rPr>
              <a:t>Not sufficient without context</a:t>
            </a:r>
          </a:p>
          <a:p>
            <a:endParaRPr lang="en-US" sz="2200" dirty="0">
              <a:solidFill>
                <a:srgbClr val="223B63"/>
              </a:solidFill>
              <a:latin typeface="Work Sans Light" panose="00000400000000000000" pitchFamily="2" charset="0"/>
              <a:ea typeface="Roboto Slab" pitchFamily="2" charset="0"/>
            </a:endParaRPr>
          </a:p>
          <a:p>
            <a:r>
              <a:rPr lang="en-US" sz="2200" dirty="0">
                <a:solidFill>
                  <a:srgbClr val="223B63"/>
                </a:solidFill>
                <a:latin typeface="Work Sans Light" panose="00000400000000000000" pitchFamily="2" charset="0"/>
                <a:ea typeface="Roboto Slab" pitchFamily="2" charset="0"/>
              </a:rPr>
              <a:t>Hospitals are passing HIPAA risk assessments, YET are still getting attacked by ransomware!</a:t>
            </a:r>
          </a:p>
          <a:p>
            <a:endParaRPr lang="en-US" sz="2200" dirty="0">
              <a:solidFill>
                <a:srgbClr val="223B63"/>
              </a:solidFill>
              <a:latin typeface="Work Sans Light" panose="00000400000000000000" pitchFamily="2" charset="0"/>
              <a:ea typeface="Roboto Slab" pitchFamily="2" charset="0"/>
            </a:endParaRPr>
          </a:p>
          <a:p>
            <a:r>
              <a:rPr lang="en-US" sz="2200" b="1" dirty="0">
                <a:solidFill>
                  <a:srgbClr val="223B63"/>
                </a:solidFill>
                <a:latin typeface="Work Sans Light" panose="00000400000000000000" pitchFamily="2" charset="0"/>
                <a:ea typeface="Roboto Slab" pitchFamily="2" charset="0"/>
              </a:rPr>
              <a:t>HIPAA Requirements ARE NOT updated regularly!</a:t>
            </a:r>
          </a:p>
          <a:p>
            <a:endParaRPr lang="en-US" sz="2200" b="1" dirty="0">
              <a:solidFill>
                <a:srgbClr val="223B63"/>
              </a:solidFill>
              <a:latin typeface="Work Sans Light" panose="00000400000000000000" pitchFamily="2" charset="0"/>
              <a:ea typeface="Roboto Slab" pitchFamily="2" charset="0"/>
            </a:endParaRPr>
          </a:p>
        </p:txBody>
      </p:sp>
      <p:pic>
        <p:nvPicPr>
          <p:cNvPr id="9" name="Picture 8"/>
          <p:cNvPicPr>
            <a:picLocks noChangeAspect="1"/>
          </p:cNvPicPr>
          <p:nvPr/>
        </p:nvPicPr>
        <p:blipFill>
          <a:blip r:embed="rId4"/>
          <a:stretch>
            <a:fillRect/>
          </a:stretch>
        </p:blipFill>
        <p:spPr>
          <a:xfrm>
            <a:off x="5658184" y="1828800"/>
            <a:ext cx="2168879" cy="3486944"/>
          </a:xfrm>
          <a:prstGeom prst="rect">
            <a:avLst/>
          </a:prstGeom>
        </p:spPr>
      </p:pic>
    </p:spTree>
    <p:extLst>
      <p:ext uri="{BB962C8B-B14F-4D97-AF65-F5344CB8AC3E}">
        <p14:creationId xmlns:p14="http://schemas.microsoft.com/office/powerpoint/2010/main" val="42441167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880" y="0"/>
            <a:ext cx="8372241" cy="2502568"/>
          </a:xfrm>
        </p:spPr>
        <p:txBody>
          <a:bodyPr>
            <a:noAutofit/>
          </a:bodyPr>
          <a:lstStyle/>
          <a:p>
            <a:pPr algn="ctr"/>
            <a:r>
              <a:rPr lang="en-US" sz="4800" b="1" dirty="0">
                <a:solidFill>
                  <a:srgbClr val="39A2CF"/>
                </a:solidFill>
                <a:latin typeface="Roboto Slab" pitchFamily="2" charset="0"/>
                <a:ea typeface="Roboto Slab" pitchFamily="2" charset="0"/>
              </a:rPr>
              <a:t>The OTHER Problem with HIPAA Risk </a:t>
            </a:r>
            <a:r>
              <a:rPr lang="en-US" sz="5400" b="1" dirty="0">
                <a:solidFill>
                  <a:srgbClr val="39A2CF"/>
                </a:solidFill>
                <a:latin typeface="Roboto Slab" pitchFamily="2" charset="0"/>
                <a:ea typeface="Roboto Slab" pitchFamily="2" charset="0"/>
              </a:rPr>
              <a:t>Assessments</a:t>
            </a:r>
            <a:r>
              <a:rPr lang="en-US" sz="4800" b="1" dirty="0">
                <a:solidFill>
                  <a:srgbClr val="39A2CF"/>
                </a:solidFill>
                <a:latin typeface="Roboto Slab" pitchFamily="2" charset="0"/>
                <a:ea typeface="Roboto Slab" pitchFamily="2" charset="0"/>
              </a:rPr>
              <a:t>?</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2220051"/>
            <a:ext cx="9144000" cy="3707679"/>
          </a:xfrm>
          <a:prstGeom prst="rect">
            <a:avLst/>
          </a:prstGeom>
        </p:spPr>
      </p:pic>
    </p:spTree>
    <p:extLst>
      <p:ext uri="{BB962C8B-B14F-4D97-AF65-F5344CB8AC3E}">
        <p14:creationId xmlns:p14="http://schemas.microsoft.com/office/powerpoint/2010/main" val="6799305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9053"/>
            <a:ext cx="8229600" cy="1828800"/>
          </a:xfrm>
        </p:spPr>
        <p:txBody>
          <a:bodyPr>
            <a:noAutofit/>
          </a:bodyPr>
          <a:lstStyle/>
          <a:p>
            <a:pPr algn="ctr"/>
            <a:r>
              <a:rPr lang="en-US" sz="3600" b="1" dirty="0">
                <a:solidFill>
                  <a:srgbClr val="39A2CF"/>
                </a:solidFill>
                <a:latin typeface="Roboto Slab" pitchFamily="2" charset="0"/>
                <a:ea typeface="Roboto Slab" pitchFamily="2" charset="0"/>
              </a:rPr>
              <a:t>Hospitals </a:t>
            </a:r>
            <a:r>
              <a:rPr lang="en-US" sz="3600" b="1" dirty="0" smtClean="0">
                <a:solidFill>
                  <a:srgbClr val="39A2CF"/>
                </a:solidFill>
                <a:latin typeface="Roboto Slab" pitchFamily="2" charset="0"/>
                <a:ea typeface="Roboto Slab" pitchFamily="2" charset="0"/>
              </a:rPr>
              <a:t>are </a:t>
            </a:r>
            <a:r>
              <a:rPr lang="en-US" sz="3600" b="1" dirty="0">
                <a:solidFill>
                  <a:srgbClr val="39A2CF"/>
                </a:solidFill>
                <a:latin typeface="Roboto Slab" pitchFamily="2" charset="0"/>
                <a:ea typeface="Roboto Slab" pitchFamily="2" charset="0"/>
              </a:rPr>
              <a:t>Passing HIPAA Assessments </a:t>
            </a:r>
            <a:r>
              <a:rPr lang="en-US" sz="3600" b="1" dirty="0" smtClean="0">
                <a:solidFill>
                  <a:srgbClr val="39A2CF"/>
                </a:solidFill>
                <a:latin typeface="Roboto Slab" pitchFamily="2" charset="0"/>
                <a:ea typeface="Roboto Slab" pitchFamily="2" charset="0"/>
              </a:rPr>
              <a:t>with </a:t>
            </a:r>
            <a:r>
              <a:rPr lang="en-US" sz="3600" b="1" dirty="0">
                <a:solidFill>
                  <a:srgbClr val="39A2CF"/>
                </a:solidFill>
                <a:latin typeface="Roboto Slab" pitchFamily="2" charset="0"/>
                <a:ea typeface="Roboto Slab" pitchFamily="2" charset="0"/>
              </a:rPr>
              <a:t>Flying Colors YET Still Get Ransomware Infections!</a:t>
            </a:r>
          </a:p>
        </p:txBody>
      </p:sp>
      <p:pic>
        <p:nvPicPr>
          <p:cNvPr id="8" name="Picture 2" descr="Image result for check in the box"/>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577753"/>
            <a:ext cx="2456973" cy="2456973"/>
          </a:xfrm>
          <a:prstGeom prst="rect">
            <a:avLst/>
          </a:prstGeom>
          <a:noFill/>
          <a:extLst>
            <a:ext uri="{909E8E84-426E-40DD-AFC4-6F175D3DCCD1}">
              <a14:hiddenFill xmlns:a14="http://schemas.microsoft.com/office/drawing/2010/main">
                <a:solidFill>
                  <a:srgbClr val="FFFFFF"/>
                </a:solidFill>
              </a14:hiddenFill>
            </a:ext>
          </a:extLst>
        </p:spPr>
      </p:pic>
      <p:sp>
        <p:nvSpPr>
          <p:cNvPr id="9" name="Right Arrow 8"/>
          <p:cNvSpPr/>
          <p:nvPr/>
        </p:nvSpPr>
        <p:spPr>
          <a:xfrm>
            <a:off x="2784529" y="3340575"/>
            <a:ext cx="1787471" cy="93133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stretch>
            <a:fillRect/>
          </a:stretch>
        </p:blipFill>
        <p:spPr>
          <a:xfrm>
            <a:off x="4800600" y="2510841"/>
            <a:ext cx="3886200" cy="2590800"/>
          </a:xfrm>
          <a:prstGeom prst="rect">
            <a:avLst/>
          </a:prstGeom>
        </p:spPr>
      </p:pic>
    </p:spTree>
    <p:extLst>
      <p:ext uri="{BB962C8B-B14F-4D97-AF65-F5344CB8AC3E}">
        <p14:creationId xmlns:p14="http://schemas.microsoft.com/office/powerpoint/2010/main" val="33382085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ight Arrow 8"/>
          <p:cNvSpPr/>
          <p:nvPr/>
        </p:nvSpPr>
        <p:spPr>
          <a:xfrm>
            <a:off x="2784529" y="3340575"/>
            <a:ext cx="1787471" cy="93133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a:stretch>
            <a:fillRect/>
          </a:stretch>
        </p:blipFill>
        <p:spPr>
          <a:xfrm>
            <a:off x="4800600" y="2510841"/>
            <a:ext cx="3886200" cy="2590800"/>
          </a:xfrm>
          <a:prstGeom prst="rect">
            <a:avLst/>
          </a:prstGeom>
        </p:spPr>
      </p:pic>
      <p:pic>
        <p:nvPicPr>
          <p:cNvPr id="11" name="Picture 10">
            <a:extLst>
              <a:ext uri="{FF2B5EF4-FFF2-40B4-BE49-F238E27FC236}">
                <a16:creationId xmlns:a16="http://schemas.microsoft.com/office/drawing/2014/main" id="{0D408737-F092-459E-8A53-E9096CE33FD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5701" y="2982092"/>
            <a:ext cx="2454528" cy="1648296"/>
          </a:xfrm>
          <a:prstGeom prst="rect">
            <a:avLst/>
          </a:prstGeom>
        </p:spPr>
      </p:pic>
    </p:spTree>
    <p:extLst>
      <p:ext uri="{BB962C8B-B14F-4D97-AF65-F5344CB8AC3E}">
        <p14:creationId xmlns:p14="http://schemas.microsoft.com/office/powerpoint/2010/main" val="30847158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4800" b="1" dirty="0">
                <a:solidFill>
                  <a:srgbClr val="39A2CF"/>
                </a:solidFill>
                <a:latin typeface="Roboto Slab" pitchFamily="2" charset="0"/>
                <a:ea typeface="Roboto Slab" pitchFamily="2" charset="0"/>
              </a:rPr>
              <a:t>“My IT Guy Says I’m Safe”</a:t>
            </a:r>
          </a:p>
        </p:txBody>
      </p:sp>
      <p:pic>
        <p:nvPicPr>
          <p:cNvPr id="10" name="Picture 9"/>
          <p:cNvPicPr>
            <a:picLocks noChangeAspect="1"/>
          </p:cNvPicPr>
          <p:nvPr/>
        </p:nvPicPr>
        <p:blipFill>
          <a:blip r:embed="rId2"/>
          <a:stretch>
            <a:fillRect/>
          </a:stretch>
        </p:blipFill>
        <p:spPr>
          <a:xfrm>
            <a:off x="1260179" y="1828800"/>
            <a:ext cx="6623641" cy="4415761"/>
          </a:xfrm>
          <a:prstGeom prst="rect">
            <a:avLst/>
          </a:prstGeom>
        </p:spPr>
      </p:pic>
    </p:spTree>
    <p:extLst>
      <p:ext uri="{BB962C8B-B14F-4D97-AF65-F5344CB8AC3E}">
        <p14:creationId xmlns:p14="http://schemas.microsoft.com/office/powerpoint/2010/main" val="31093485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4800" b="1" dirty="0">
                <a:solidFill>
                  <a:srgbClr val="39A2CF"/>
                </a:solidFill>
                <a:latin typeface="Roboto Slab" pitchFamily="2" charset="0"/>
                <a:ea typeface="Roboto Slab" pitchFamily="2" charset="0"/>
              </a:rPr>
              <a:t>“My IT Guy Always Figures It Out”</a:t>
            </a:r>
          </a:p>
        </p:txBody>
      </p:sp>
      <p:pic>
        <p:nvPicPr>
          <p:cNvPr id="10" name="Picture 9"/>
          <p:cNvPicPr>
            <a:picLocks noChangeAspect="1"/>
          </p:cNvPicPr>
          <p:nvPr/>
        </p:nvPicPr>
        <p:blipFill>
          <a:blip r:embed="rId2"/>
          <a:stretch>
            <a:fillRect/>
          </a:stretch>
        </p:blipFill>
        <p:spPr>
          <a:xfrm>
            <a:off x="1260179" y="1828800"/>
            <a:ext cx="6623641" cy="4415761"/>
          </a:xfrm>
          <a:prstGeom prst="rect">
            <a:avLst/>
          </a:prstGeom>
        </p:spPr>
      </p:pic>
    </p:spTree>
    <p:extLst>
      <p:ext uri="{BB962C8B-B14F-4D97-AF65-F5344CB8AC3E}">
        <p14:creationId xmlns:p14="http://schemas.microsoft.com/office/powerpoint/2010/main" val="26305036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4800" b="1" dirty="0">
                <a:solidFill>
                  <a:srgbClr val="39A2CF"/>
                </a:solidFill>
                <a:latin typeface="Roboto Slab" pitchFamily="2" charset="0"/>
                <a:ea typeface="Roboto Slab" pitchFamily="2" charset="0"/>
              </a:rPr>
              <a:t>“I Have Backups”</a:t>
            </a:r>
          </a:p>
        </p:txBody>
      </p:sp>
      <p:pic>
        <p:nvPicPr>
          <p:cNvPr id="10" name="Picture 9"/>
          <p:cNvPicPr>
            <a:picLocks noChangeAspect="1"/>
          </p:cNvPicPr>
          <p:nvPr/>
        </p:nvPicPr>
        <p:blipFill>
          <a:blip r:embed="rId2"/>
          <a:stretch>
            <a:fillRect/>
          </a:stretch>
        </p:blipFill>
        <p:spPr>
          <a:xfrm>
            <a:off x="1260180" y="1828800"/>
            <a:ext cx="6623641" cy="4415761"/>
          </a:xfrm>
          <a:prstGeom prst="rect">
            <a:avLst/>
          </a:prstGeom>
        </p:spPr>
      </p:pic>
    </p:spTree>
    <p:extLst>
      <p:ext uri="{BB962C8B-B14F-4D97-AF65-F5344CB8AC3E}">
        <p14:creationId xmlns:p14="http://schemas.microsoft.com/office/powerpoint/2010/main" val="33623074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4800" b="1" dirty="0">
                <a:solidFill>
                  <a:srgbClr val="39A2CF"/>
                </a:solidFill>
                <a:latin typeface="Roboto Slab" pitchFamily="2" charset="0"/>
                <a:ea typeface="Roboto Slab" pitchFamily="2" charset="0"/>
              </a:rPr>
              <a:t>“I’m In The Cloud”</a:t>
            </a:r>
          </a:p>
        </p:txBody>
      </p:sp>
      <p:pic>
        <p:nvPicPr>
          <p:cNvPr id="10" name="Picture 9"/>
          <p:cNvPicPr>
            <a:picLocks noChangeAspect="1"/>
          </p:cNvPicPr>
          <p:nvPr/>
        </p:nvPicPr>
        <p:blipFill>
          <a:blip r:embed="rId2"/>
          <a:stretch>
            <a:fillRect/>
          </a:stretch>
        </p:blipFill>
        <p:spPr>
          <a:xfrm>
            <a:off x="1260179" y="1828800"/>
            <a:ext cx="6623641" cy="4415761"/>
          </a:xfrm>
          <a:prstGeom prst="rect">
            <a:avLst/>
          </a:prstGeom>
        </p:spPr>
      </p:pic>
    </p:spTree>
    <p:extLst>
      <p:ext uri="{BB962C8B-B14F-4D97-AF65-F5344CB8AC3E}">
        <p14:creationId xmlns:p14="http://schemas.microsoft.com/office/powerpoint/2010/main" val="24889217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E9CB6F-D4D0-49EC-87B0-DE38A10F64A3}"/>
              </a:ext>
            </a:extLst>
          </p:cNvPr>
          <p:cNvPicPr>
            <a:picLocks noChangeAspect="1"/>
          </p:cNvPicPr>
          <p:nvPr/>
        </p:nvPicPr>
        <p:blipFill>
          <a:blip r:embed="rId2"/>
          <a:stretch>
            <a:fillRect/>
          </a:stretch>
        </p:blipFill>
        <p:spPr>
          <a:xfrm>
            <a:off x="6374932" y="4147140"/>
            <a:ext cx="2551299" cy="2574336"/>
          </a:xfrm>
          <a:prstGeom prst="rect">
            <a:avLst/>
          </a:prstGeom>
        </p:spPr>
      </p:pic>
      <p:sp>
        <p:nvSpPr>
          <p:cNvPr id="3" name="Content Placeholder 2">
            <a:extLst>
              <a:ext uri="{FF2B5EF4-FFF2-40B4-BE49-F238E27FC236}">
                <a16:creationId xmlns:a16="http://schemas.microsoft.com/office/drawing/2014/main" id="{C379D0E7-62B1-4B80-9C49-2795E1771BAF}"/>
              </a:ext>
            </a:extLst>
          </p:cNvPr>
          <p:cNvSpPr>
            <a:spLocks noGrp="1"/>
          </p:cNvSpPr>
          <p:nvPr>
            <p:ph idx="1"/>
          </p:nvPr>
        </p:nvSpPr>
        <p:spPr>
          <a:xfrm>
            <a:off x="458704" y="350713"/>
            <a:ext cx="8226592" cy="5251190"/>
          </a:xfrm>
        </p:spPr>
        <p:txBody>
          <a:bodyPr>
            <a:noAutofit/>
          </a:bodyPr>
          <a:lstStyle/>
          <a:p>
            <a:pPr marL="0" indent="0">
              <a:lnSpc>
                <a:spcPct val="120000"/>
              </a:lnSpc>
              <a:buNone/>
            </a:pPr>
            <a:r>
              <a:rPr lang="en-US" sz="1600" dirty="0">
                <a:latin typeface="Arial" panose="020B0604020202020204" pitchFamily="34" charset="0"/>
                <a:cs typeface="Arial" panose="020B0604020202020204" pitchFamily="34" charset="0"/>
              </a:rPr>
              <a:t>We have always remained compliant with the current regulations concerning our IT systems and have </a:t>
            </a:r>
            <a:r>
              <a:rPr lang="en-US" sz="1600" b="1" dirty="0">
                <a:latin typeface="Arial" panose="020B0604020202020204" pitchFamily="34" charset="0"/>
                <a:cs typeface="Arial" panose="020B0604020202020204" pitchFamily="34" charset="0"/>
              </a:rPr>
              <a:t>spent untold dollars to take care of our data. </a:t>
            </a:r>
            <a:r>
              <a:rPr lang="en-US" sz="1600" dirty="0">
                <a:latin typeface="Arial" panose="020B0604020202020204" pitchFamily="34" charset="0"/>
                <a:cs typeface="Arial" panose="020B0604020202020204" pitchFamily="34" charset="0"/>
              </a:rPr>
              <a:t>In fact, we completed a </a:t>
            </a:r>
            <a:r>
              <a:rPr lang="en-US" sz="1600" b="1" dirty="0">
                <a:latin typeface="Arial" panose="020B0604020202020204" pitchFamily="34" charset="0"/>
                <a:cs typeface="Arial" panose="020B0604020202020204" pitchFamily="34" charset="0"/>
              </a:rPr>
              <a:t>full security evaluation in November 2017.</a:t>
            </a:r>
          </a:p>
          <a:p>
            <a:pPr marL="0" indent="0">
              <a:lnSpc>
                <a:spcPct val="120000"/>
              </a:lnSpc>
              <a:buNone/>
            </a:pPr>
            <a:r>
              <a:rPr lang="en-US" sz="1600" dirty="0">
                <a:latin typeface="Arial" panose="020B0604020202020204" pitchFamily="34" charset="0"/>
                <a:cs typeface="Arial" panose="020B0604020202020204" pitchFamily="34" charset="0"/>
              </a:rPr>
              <a:t>On or about the 15th of January </a:t>
            </a:r>
            <a:r>
              <a:rPr lang="en-US" sz="1600" dirty="0" smtClean="0">
                <a:latin typeface="Arial" panose="020B0604020202020204" pitchFamily="34" charset="0"/>
                <a:cs typeface="Arial" panose="020B0604020202020204" pitchFamily="34" charset="0"/>
              </a:rPr>
              <a:t>2018, </a:t>
            </a:r>
            <a:r>
              <a:rPr lang="en-US" sz="1600" dirty="0">
                <a:latin typeface="Arial" panose="020B0604020202020204" pitchFamily="34" charset="0"/>
                <a:cs typeface="Arial" panose="020B0604020202020204" pitchFamily="34" charset="0"/>
              </a:rPr>
              <a:t>our company was attacked by ransomware. On the 8th page of Bruce’s book, the first paragraph asks you to speculate on how you would react if this happened to you. I can tell you that I no longer have to wonder. </a:t>
            </a:r>
            <a:r>
              <a:rPr lang="en-US" sz="1600" b="1" dirty="0">
                <a:latin typeface="Arial" panose="020B0604020202020204" pitchFamily="34" charset="0"/>
                <a:cs typeface="Arial" panose="020B0604020202020204" pitchFamily="34" charset="0"/>
              </a:rPr>
              <a:t>We were helpless.</a:t>
            </a:r>
            <a:r>
              <a:rPr lang="en-US" sz="1600" dirty="0">
                <a:latin typeface="Arial" panose="020B0604020202020204" pitchFamily="34" charset="0"/>
                <a:cs typeface="Arial" panose="020B0604020202020204" pitchFamily="34" charset="0"/>
              </a:rPr>
              <a:t> Our company was stopped in its tracks. We had over 400 computers and 30 plus servers that had almost every file encrypted. </a:t>
            </a:r>
            <a:r>
              <a:rPr lang="en-US" sz="1600" b="1" dirty="0">
                <a:latin typeface="Arial" panose="020B0604020202020204" pitchFamily="34" charset="0"/>
                <a:cs typeface="Arial" panose="020B0604020202020204" pitchFamily="34" charset="0"/>
              </a:rPr>
              <a:t>Our IT capabilities were quickly overwhelmed. </a:t>
            </a:r>
            <a:r>
              <a:rPr lang="en-US" sz="1600" dirty="0">
                <a:latin typeface="Arial" panose="020B0604020202020204" pitchFamily="34" charset="0"/>
                <a:cs typeface="Arial" panose="020B0604020202020204" pitchFamily="34" charset="0"/>
              </a:rPr>
              <a:t>By the grace of </a:t>
            </a:r>
            <a:r>
              <a:rPr lang="en-US" sz="1600" dirty="0" smtClean="0">
                <a:latin typeface="Arial" panose="020B0604020202020204" pitchFamily="34" charset="0"/>
                <a:cs typeface="Arial" panose="020B0604020202020204" pitchFamily="34" charset="0"/>
              </a:rPr>
              <a:t>God, </a:t>
            </a:r>
            <a:r>
              <a:rPr lang="en-US" sz="1600" dirty="0">
                <a:latin typeface="Arial" panose="020B0604020202020204" pitchFamily="34" charset="0"/>
                <a:cs typeface="Arial" panose="020B0604020202020204" pitchFamily="34" charset="0"/>
              </a:rPr>
              <a:t>we were introduced to Bruce’s team.</a:t>
            </a:r>
          </a:p>
          <a:p>
            <a:pPr marL="0" indent="0">
              <a:lnSpc>
                <a:spcPct val="120000"/>
              </a:lnSpc>
              <a:buNone/>
            </a:pPr>
            <a:r>
              <a:rPr lang="en-US" sz="1600" dirty="0">
                <a:latin typeface="Arial" panose="020B0604020202020204" pitchFamily="34" charset="0"/>
                <a:cs typeface="Arial" panose="020B0604020202020204" pitchFamily="34" charset="0"/>
              </a:rPr>
              <a:t>Bruce and his group immediately sent a disaster recovery team to mitigate the issues and then to repair our systems. I do not believe another company could have done what they did for us. They have worked around the clock to recover our data and to get us back in business. We have truly found a partner for our future.</a:t>
            </a:r>
          </a:p>
          <a:p>
            <a:pPr marL="0" indent="0">
              <a:lnSpc>
                <a:spcPct val="100000"/>
              </a:lnSpc>
              <a:buNone/>
            </a:pPr>
            <a:r>
              <a:rPr lang="en-US" sz="1600" b="1" dirty="0">
                <a:latin typeface="Arial" panose="020B0604020202020204" pitchFamily="34" charset="0"/>
                <a:cs typeface="Arial" panose="020B0604020202020204" pitchFamily="34" charset="0"/>
              </a:rPr>
              <a:t>Sydney Sawyer</a:t>
            </a:r>
          </a:p>
          <a:p>
            <a:pPr marL="0" indent="0">
              <a:lnSpc>
                <a:spcPct val="100000"/>
              </a:lnSpc>
              <a:spcBef>
                <a:spcPts val="0"/>
              </a:spcBef>
              <a:buNone/>
            </a:pPr>
            <a:r>
              <a:rPr lang="en-US" sz="1600" dirty="0">
                <a:latin typeface="Arial" panose="020B0604020202020204" pitchFamily="34" charset="0"/>
                <a:cs typeface="Arial" panose="020B0604020202020204" pitchFamily="34" charset="0"/>
              </a:rPr>
              <a:t>CEO, Lackey Memorial Hospital</a:t>
            </a:r>
          </a:p>
        </p:txBody>
      </p:sp>
    </p:spTree>
    <p:extLst>
      <p:ext uri="{BB962C8B-B14F-4D97-AF65-F5344CB8AC3E}">
        <p14:creationId xmlns:p14="http://schemas.microsoft.com/office/powerpoint/2010/main" val="8198701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rmAutofit/>
          </a:bodyPr>
          <a:lstStyle/>
          <a:p>
            <a:pPr algn="ctr"/>
            <a:r>
              <a:rPr lang="en-US" sz="6000" b="1" dirty="0">
                <a:solidFill>
                  <a:srgbClr val="39A2CF"/>
                </a:solidFill>
                <a:latin typeface="Roboto Slab" pitchFamily="2" charset="0"/>
                <a:ea typeface="Roboto Slab" pitchFamily="2" charset="0"/>
              </a:rPr>
              <a:t>What Are We Protecting?</a:t>
            </a:r>
          </a:p>
        </p:txBody>
      </p:sp>
      <p:pic>
        <p:nvPicPr>
          <p:cNvPr id="2050" name="Picture 2" descr="Image result for healthcare record">
            <a:extLst>
              <a:ext uri="{FF2B5EF4-FFF2-40B4-BE49-F238E27FC236}">
                <a16:creationId xmlns:a16="http://schemas.microsoft.com/office/drawing/2014/main" id="{6B852EC0-CA52-4E2B-84FA-B13BAA80C36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13709" y="1920240"/>
            <a:ext cx="5316583" cy="3987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0020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thebluebook.com/inc/img/qp/54032/doctor-s-office2.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70151" y="2042520"/>
            <a:ext cx="5403699" cy="4052774"/>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668735" y="4785787"/>
            <a:ext cx="840260" cy="877330"/>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5" name="TextBox 14"/>
          <p:cNvSpPr txBox="1"/>
          <p:nvPr/>
        </p:nvSpPr>
        <p:spPr>
          <a:xfrm>
            <a:off x="1241855" y="4081263"/>
            <a:ext cx="1421027" cy="923330"/>
          </a:xfrm>
          <a:prstGeom prst="rect">
            <a:avLst/>
          </a:prstGeom>
          <a:solidFill>
            <a:schemeClr val="bg1">
              <a:lumMod val="95000"/>
            </a:schemeClr>
          </a:solidFill>
        </p:spPr>
        <p:txBody>
          <a:bodyPr wrap="square" rtlCol="0">
            <a:spAutoFit/>
          </a:bodyPr>
          <a:lstStyle/>
          <a:p>
            <a:pPr algn="ctr"/>
            <a:r>
              <a:rPr lang="en-US" sz="1350" dirty="0"/>
              <a:t>Phoenix Cardiac Surgery – Internet Calendar $100,000</a:t>
            </a:r>
          </a:p>
        </p:txBody>
      </p:sp>
      <p:sp>
        <p:nvSpPr>
          <p:cNvPr id="18" name="Oval 17"/>
          <p:cNvSpPr/>
          <p:nvPr/>
        </p:nvSpPr>
        <p:spPr>
          <a:xfrm>
            <a:off x="2348929" y="4672626"/>
            <a:ext cx="840260" cy="877330"/>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9" name="TextBox 18"/>
          <p:cNvSpPr txBox="1"/>
          <p:nvPr/>
        </p:nvSpPr>
        <p:spPr>
          <a:xfrm>
            <a:off x="1241855" y="3928611"/>
            <a:ext cx="1947335" cy="923330"/>
          </a:xfrm>
          <a:prstGeom prst="rect">
            <a:avLst/>
          </a:prstGeom>
          <a:solidFill>
            <a:schemeClr val="tx2">
              <a:lumMod val="20000"/>
              <a:lumOff val="80000"/>
            </a:schemeClr>
          </a:solidFill>
        </p:spPr>
        <p:txBody>
          <a:bodyPr wrap="square" rtlCol="0">
            <a:spAutoFit/>
          </a:bodyPr>
          <a:lstStyle/>
          <a:p>
            <a:pPr algn="ctr"/>
            <a:r>
              <a:rPr lang="en-US" sz="1350" dirty="0"/>
              <a:t>Affinity Health Plan – Photocopier Hard Drive Not Securely Wiped</a:t>
            </a:r>
          </a:p>
          <a:p>
            <a:pPr algn="ctr"/>
            <a:r>
              <a:rPr lang="en-US" sz="1350" dirty="0"/>
              <a:t>$1,215,780</a:t>
            </a:r>
          </a:p>
        </p:txBody>
      </p:sp>
      <p:sp>
        <p:nvSpPr>
          <p:cNvPr id="20" name="Oval 19"/>
          <p:cNvSpPr/>
          <p:nvPr/>
        </p:nvSpPr>
        <p:spPr>
          <a:xfrm>
            <a:off x="3544446" y="5261709"/>
            <a:ext cx="840260" cy="877330"/>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1" name="TextBox 20"/>
          <p:cNvSpPr txBox="1"/>
          <p:nvPr/>
        </p:nvSpPr>
        <p:spPr>
          <a:xfrm>
            <a:off x="2694301" y="4595602"/>
            <a:ext cx="1947335" cy="715581"/>
          </a:xfrm>
          <a:prstGeom prst="rect">
            <a:avLst/>
          </a:prstGeom>
          <a:solidFill>
            <a:schemeClr val="accent6">
              <a:lumMod val="40000"/>
              <a:lumOff val="60000"/>
            </a:schemeClr>
          </a:solidFill>
        </p:spPr>
        <p:txBody>
          <a:bodyPr wrap="square" rtlCol="0">
            <a:spAutoFit/>
          </a:bodyPr>
          <a:lstStyle/>
          <a:p>
            <a:pPr algn="ctr"/>
            <a:r>
              <a:rPr lang="en-US" sz="1350" dirty="0"/>
              <a:t>Alaska Dept. of HHS – Unencrypted USB</a:t>
            </a:r>
          </a:p>
          <a:p>
            <a:pPr algn="ctr"/>
            <a:r>
              <a:rPr lang="en-US" sz="1350" dirty="0"/>
              <a:t>$1,700,000</a:t>
            </a:r>
          </a:p>
        </p:txBody>
      </p:sp>
      <p:sp>
        <p:nvSpPr>
          <p:cNvPr id="22" name="Oval 21"/>
          <p:cNvSpPr/>
          <p:nvPr/>
        </p:nvSpPr>
        <p:spPr>
          <a:xfrm>
            <a:off x="4337176" y="4709426"/>
            <a:ext cx="840260" cy="1158675"/>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3" name="TextBox 22"/>
          <p:cNvSpPr txBox="1"/>
          <p:nvPr/>
        </p:nvSpPr>
        <p:spPr>
          <a:xfrm>
            <a:off x="3189190" y="3972355"/>
            <a:ext cx="1947335" cy="1338828"/>
          </a:xfrm>
          <a:prstGeom prst="rect">
            <a:avLst/>
          </a:prstGeom>
          <a:solidFill>
            <a:schemeClr val="accent3">
              <a:lumMod val="40000"/>
              <a:lumOff val="60000"/>
            </a:schemeClr>
          </a:solidFill>
        </p:spPr>
        <p:txBody>
          <a:bodyPr wrap="square" rtlCol="0">
            <a:spAutoFit/>
          </a:bodyPr>
          <a:lstStyle/>
          <a:p>
            <a:pPr algn="ctr"/>
            <a:r>
              <a:rPr lang="en-US" sz="1350" dirty="0"/>
              <a:t>NAS Insurance Services –</a:t>
            </a:r>
          </a:p>
          <a:p>
            <a:pPr algn="ctr"/>
            <a:r>
              <a:rPr lang="en-US" sz="1350" dirty="0"/>
              <a:t>Records Placed In Recycling Bin</a:t>
            </a:r>
          </a:p>
          <a:p>
            <a:pPr algn="ctr"/>
            <a:r>
              <a:rPr lang="en-US" sz="1350" dirty="0"/>
              <a:t>Legal and Patient Notification Costs  $85,000</a:t>
            </a:r>
          </a:p>
        </p:txBody>
      </p:sp>
      <p:sp>
        <p:nvSpPr>
          <p:cNvPr id="24" name="Oval 23"/>
          <p:cNvSpPr/>
          <p:nvPr/>
        </p:nvSpPr>
        <p:spPr>
          <a:xfrm>
            <a:off x="5190939" y="4682371"/>
            <a:ext cx="840260" cy="877330"/>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5" name="TextBox 24"/>
          <p:cNvSpPr txBox="1"/>
          <p:nvPr/>
        </p:nvSpPr>
        <p:spPr>
          <a:xfrm>
            <a:off x="4515463" y="3946626"/>
            <a:ext cx="2294740" cy="923330"/>
          </a:xfrm>
          <a:prstGeom prst="rect">
            <a:avLst/>
          </a:prstGeom>
          <a:solidFill>
            <a:schemeClr val="accent4">
              <a:lumMod val="60000"/>
              <a:lumOff val="40000"/>
            </a:schemeClr>
          </a:solidFill>
        </p:spPr>
        <p:txBody>
          <a:bodyPr wrap="square" rtlCol="0">
            <a:spAutoFit/>
          </a:bodyPr>
          <a:lstStyle/>
          <a:p>
            <a:pPr algn="ctr"/>
            <a:r>
              <a:rPr lang="en-US" sz="1350" dirty="0"/>
              <a:t>Triple-S Management Corp. –</a:t>
            </a:r>
          </a:p>
          <a:p>
            <a:pPr algn="ctr"/>
            <a:r>
              <a:rPr lang="en-US" sz="1350" dirty="0"/>
              <a:t>$6.8 Million For Improperly Handling Medical Records of 70,000 Patients</a:t>
            </a:r>
          </a:p>
        </p:txBody>
      </p:sp>
      <p:sp>
        <p:nvSpPr>
          <p:cNvPr id="26" name="Title 1"/>
          <p:cNvSpPr>
            <a:spLocks noGrp="1"/>
          </p:cNvSpPr>
          <p:nvPr>
            <p:ph type="title"/>
          </p:nvPr>
        </p:nvSpPr>
        <p:spPr>
          <a:xfrm>
            <a:off x="457200" y="91440"/>
            <a:ext cx="8229600" cy="1828800"/>
          </a:xfrm>
        </p:spPr>
        <p:txBody>
          <a:bodyPr>
            <a:normAutofit/>
          </a:bodyPr>
          <a:lstStyle/>
          <a:p>
            <a:pPr algn="ctr"/>
            <a:r>
              <a:rPr lang="en-US" sz="6000" b="1" dirty="0">
                <a:solidFill>
                  <a:srgbClr val="39A2CF"/>
                </a:solidFill>
                <a:latin typeface="Roboto Slab" pitchFamily="2" charset="0"/>
                <a:ea typeface="Roboto Slab" pitchFamily="2" charset="0"/>
              </a:rPr>
              <a:t>Eye Spy PHI</a:t>
            </a:r>
          </a:p>
        </p:txBody>
      </p:sp>
      <p:sp>
        <p:nvSpPr>
          <p:cNvPr id="27" name="Rectangle 26"/>
          <p:cNvSpPr/>
          <p:nvPr/>
        </p:nvSpPr>
        <p:spPr>
          <a:xfrm>
            <a:off x="685800" y="1494583"/>
            <a:ext cx="7772400" cy="707886"/>
          </a:xfrm>
          <a:prstGeom prst="rect">
            <a:avLst/>
          </a:prstGeom>
        </p:spPr>
        <p:txBody>
          <a:bodyPr wrap="square">
            <a:spAutoFit/>
          </a:bodyPr>
          <a:lstStyle/>
          <a:p>
            <a:pPr algn="ctr"/>
            <a:r>
              <a:rPr lang="en-US" sz="2000" b="1" dirty="0">
                <a:solidFill>
                  <a:srgbClr val="223B63"/>
                </a:solidFill>
                <a:latin typeface="Work Sans Light" panose="00000400000000000000" pitchFamily="2" charset="0"/>
              </a:rPr>
              <a:t>https://ocrportal.hhs.gov/ocr/breach/breach_report.jsf</a:t>
            </a:r>
          </a:p>
        </p:txBody>
      </p:sp>
    </p:spTree>
    <p:extLst>
      <p:ext uri="{BB962C8B-B14F-4D97-AF65-F5344CB8AC3E}">
        <p14:creationId xmlns:p14="http://schemas.microsoft.com/office/powerpoint/2010/main" val="63496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20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heel(1)">
                                      <p:cBhvr>
                                        <p:cTn id="25" dur="20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heel(1)">
                                      <p:cBhvr>
                                        <p:cTn id="34" dur="20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heel(1)">
                                      <p:cBhvr>
                                        <p:cTn id="43" dur="2000"/>
                                        <p:tgtEl>
                                          <p:spTgt spid="24"/>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828800"/>
          </a:xfrm>
        </p:spPr>
        <p:txBody>
          <a:bodyPr>
            <a:noAutofit/>
          </a:bodyPr>
          <a:lstStyle/>
          <a:p>
            <a:r>
              <a:rPr lang="en-US" sz="6000" b="1" dirty="0">
                <a:solidFill>
                  <a:srgbClr val="39A2CF"/>
                </a:solidFill>
                <a:latin typeface="Roboto Slab" pitchFamily="2" charset="0"/>
                <a:ea typeface="Roboto Slab" pitchFamily="2" charset="0"/>
              </a:rPr>
              <a:t>Bottom Line</a:t>
            </a:r>
          </a:p>
        </p:txBody>
      </p:sp>
      <p:pic>
        <p:nvPicPr>
          <p:cNvPr id="4" name="Picture 2" descr="http://cdn.trendhunterstatic.com/thumbs/sitting-ducks-clothespins.jpe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33590" y="1714785"/>
            <a:ext cx="4260088" cy="2745232"/>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685800" y="5605272"/>
            <a:ext cx="7886700" cy="523220"/>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Who Wants My PHI and </a:t>
            </a:r>
            <a:r>
              <a:rPr lang="en-US" sz="2800" b="1" i="1" dirty="0">
                <a:latin typeface="Arial" panose="020B0604020202020204" pitchFamily="34" charset="0"/>
                <a:cs typeface="Arial" panose="020B0604020202020204" pitchFamily="34" charset="0"/>
              </a:rPr>
              <a:t>WHY?</a:t>
            </a:r>
          </a:p>
        </p:txBody>
      </p:sp>
      <p:sp>
        <p:nvSpPr>
          <p:cNvPr id="7" name="Title 1"/>
          <p:cNvSpPr txBox="1">
            <a:spLocks/>
          </p:cNvSpPr>
          <p:nvPr/>
        </p:nvSpPr>
        <p:spPr>
          <a:xfrm>
            <a:off x="1418990" y="2022779"/>
            <a:ext cx="5029200" cy="36576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Arial Black" panose="020B0A04020102020204" pitchFamily="34" charset="0"/>
                <a:ea typeface="+mj-ea"/>
                <a:cs typeface="+mj-cs"/>
              </a:defRPr>
            </a:lvl1pPr>
          </a:lstStyle>
          <a:p>
            <a:r>
              <a:rPr lang="en-US" sz="4800" b="1" dirty="0">
                <a:solidFill>
                  <a:srgbClr val="223B63"/>
                </a:solidFill>
                <a:latin typeface="Work Sans Light" panose="00000400000000000000" pitchFamily="2" charset="0"/>
                <a:ea typeface="Roboto Slab" pitchFamily="2" charset="0"/>
              </a:rPr>
              <a:t>PHI is </a:t>
            </a:r>
            <a:r>
              <a:rPr lang="en-US" sz="4800" b="1" i="1" dirty="0">
                <a:solidFill>
                  <a:srgbClr val="223B63"/>
                </a:solidFill>
                <a:latin typeface="Work Sans Light" panose="00000400000000000000" pitchFamily="2" charset="0"/>
                <a:ea typeface="Roboto Slab" pitchFamily="2" charset="0"/>
              </a:rPr>
              <a:t>everywhere!</a:t>
            </a:r>
          </a:p>
        </p:txBody>
      </p:sp>
    </p:spTree>
    <p:extLst>
      <p:ext uri="{BB962C8B-B14F-4D97-AF65-F5344CB8AC3E}">
        <p14:creationId xmlns:p14="http://schemas.microsoft.com/office/powerpoint/2010/main" val="27326191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4800" b="1" dirty="0">
                <a:solidFill>
                  <a:srgbClr val="39A2CF"/>
                </a:solidFill>
                <a:latin typeface="Roboto Slab" pitchFamily="2" charset="0"/>
                <a:ea typeface="Roboto Slab" pitchFamily="2" charset="0"/>
              </a:rPr>
              <a:t>Who Depends </a:t>
            </a:r>
            <a:r>
              <a:rPr lang="en-US" sz="4800" b="1" dirty="0" smtClean="0">
                <a:solidFill>
                  <a:srgbClr val="39A2CF"/>
                </a:solidFill>
                <a:latin typeface="Roboto Slab" pitchFamily="2" charset="0"/>
                <a:ea typeface="Roboto Slab" pitchFamily="2" charset="0"/>
              </a:rPr>
              <a:t>on </a:t>
            </a:r>
            <a:r>
              <a:rPr lang="en-US" sz="4800" b="1" dirty="0">
                <a:solidFill>
                  <a:srgbClr val="39A2CF"/>
                </a:solidFill>
                <a:latin typeface="Roboto Slab" pitchFamily="2" charset="0"/>
                <a:ea typeface="Roboto Slab" pitchFamily="2" charset="0"/>
              </a:rPr>
              <a:t>Medical Records?</a:t>
            </a:r>
          </a:p>
        </p:txBody>
      </p:sp>
      <p:sp>
        <p:nvSpPr>
          <p:cNvPr id="4" name="Content Placeholder 3"/>
          <p:cNvSpPr>
            <a:spLocks noGrp="1"/>
          </p:cNvSpPr>
          <p:nvPr>
            <p:ph idx="1"/>
          </p:nvPr>
        </p:nvSpPr>
        <p:spPr>
          <a:xfrm>
            <a:off x="804672" y="1655063"/>
            <a:ext cx="7299800" cy="4707235"/>
          </a:xfrm>
        </p:spPr>
        <p:txBody>
          <a:bodyPr>
            <a:noAutofit/>
          </a:bodyPr>
          <a:lstStyle/>
          <a:p>
            <a:pPr marL="0" indent="0">
              <a:buNone/>
            </a:pPr>
            <a:r>
              <a:rPr lang="en-US" sz="3200" dirty="0">
                <a:solidFill>
                  <a:srgbClr val="223B63"/>
                </a:solidFill>
                <a:latin typeface="Work Sans Light" panose="00000400000000000000" pitchFamily="2" charset="0"/>
              </a:rPr>
              <a:t>Radiology?</a:t>
            </a:r>
          </a:p>
          <a:p>
            <a:pPr marL="0" indent="0">
              <a:buNone/>
            </a:pPr>
            <a:r>
              <a:rPr lang="en-US" sz="3200" dirty="0">
                <a:solidFill>
                  <a:srgbClr val="223B63"/>
                </a:solidFill>
                <a:latin typeface="Work Sans Light" panose="00000400000000000000" pitchFamily="2" charset="0"/>
              </a:rPr>
              <a:t>Nursing?</a:t>
            </a:r>
          </a:p>
          <a:p>
            <a:pPr marL="0" indent="0">
              <a:buNone/>
            </a:pPr>
            <a:r>
              <a:rPr lang="en-US" sz="3200" dirty="0">
                <a:solidFill>
                  <a:srgbClr val="223B63"/>
                </a:solidFill>
                <a:latin typeface="Work Sans Light" panose="00000400000000000000" pitchFamily="2" charset="0"/>
              </a:rPr>
              <a:t>ER?</a:t>
            </a:r>
          </a:p>
          <a:p>
            <a:pPr marL="0" indent="0">
              <a:buNone/>
            </a:pPr>
            <a:r>
              <a:rPr lang="en-US" sz="3200" dirty="0">
                <a:solidFill>
                  <a:srgbClr val="223B63"/>
                </a:solidFill>
                <a:latin typeface="Work Sans Light" panose="00000400000000000000" pitchFamily="2" charset="0"/>
              </a:rPr>
              <a:t>Pulmonary?</a:t>
            </a:r>
          </a:p>
          <a:p>
            <a:pPr marL="0" indent="0">
              <a:buNone/>
            </a:pPr>
            <a:r>
              <a:rPr lang="en-US" sz="3200" dirty="0">
                <a:solidFill>
                  <a:srgbClr val="223B63"/>
                </a:solidFill>
                <a:latin typeface="Work Sans Light" panose="00000400000000000000" pitchFamily="2" charset="0"/>
              </a:rPr>
              <a:t>Dietary?</a:t>
            </a:r>
          </a:p>
          <a:p>
            <a:pPr marL="0" indent="0">
              <a:buNone/>
            </a:pPr>
            <a:r>
              <a:rPr lang="en-US" sz="3200" dirty="0">
                <a:solidFill>
                  <a:srgbClr val="223B63"/>
                </a:solidFill>
                <a:latin typeface="Work Sans Light" panose="00000400000000000000" pitchFamily="2" charset="0"/>
              </a:rPr>
              <a:t>Medical Records?</a:t>
            </a:r>
          </a:p>
          <a:p>
            <a:pPr marL="0" indent="0">
              <a:buNone/>
            </a:pPr>
            <a:r>
              <a:rPr lang="en-US" sz="1200" b="1" dirty="0">
                <a:solidFill>
                  <a:srgbClr val="223B63"/>
                </a:solidFill>
                <a:latin typeface="Work Sans Light" panose="00000400000000000000" pitchFamily="2" charset="0"/>
              </a:rPr>
              <a:t>.</a:t>
            </a:r>
          </a:p>
          <a:p>
            <a:pPr marL="0" indent="0">
              <a:buNone/>
            </a:pPr>
            <a:r>
              <a:rPr lang="en-US" sz="1200" b="1" dirty="0">
                <a:solidFill>
                  <a:srgbClr val="223B63"/>
                </a:solidFill>
                <a:latin typeface="Work Sans Light" panose="00000400000000000000" pitchFamily="2" charset="0"/>
              </a:rPr>
              <a:t>.</a:t>
            </a:r>
          </a:p>
          <a:p>
            <a:pPr marL="0" indent="0">
              <a:buNone/>
            </a:pPr>
            <a:r>
              <a:rPr lang="en-US" sz="1200" b="1" dirty="0">
                <a:solidFill>
                  <a:srgbClr val="223B63"/>
                </a:solidFill>
                <a:latin typeface="Work Sans Light" panose="00000400000000000000" pitchFamily="2" charset="0"/>
              </a:rPr>
              <a:t>.</a:t>
            </a:r>
          </a:p>
          <a:p>
            <a:pPr marL="0" indent="0">
              <a:buNone/>
            </a:pPr>
            <a:r>
              <a:rPr lang="en-US" sz="3200" b="1" dirty="0">
                <a:solidFill>
                  <a:srgbClr val="223B63"/>
                </a:solidFill>
                <a:latin typeface="Work Sans Light" panose="00000400000000000000" pitchFamily="2" charset="0"/>
              </a:rPr>
              <a:t>Medical Billing?</a:t>
            </a:r>
          </a:p>
        </p:txBody>
      </p:sp>
    </p:spTree>
    <p:extLst>
      <p:ext uri="{BB962C8B-B14F-4D97-AF65-F5344CB8AC3E}">
        <p14:creationId xmlns:p14="http://schemas.microsoft.com/office/powerpoint/2010/main" val="12618444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4800" b="1" dirty="0">
                <a:solidFill>
                  <a:srgbClr val="39A2CF"/>
                </a:solidFill>
                <a:latin typeface="Roboto Slab" pitchFamily="2" charset="0"/>
                <a:ea typeface="Roboto Slab" pitchFamily="2" charset="0"/>
              </a:rPr>
              <a:t>Who Depends </a:t>
            </a:r>
            <a:r>
              <a:rPr lang="en-US" sz="4800" b="1" dirty="0" smtClean="0">
                <a:solidFill>
                  <a:srgbClr val="39A2CF"/>
                </a:solidFill>
                <a:latin typeface="Roboto Slab" pitchFamily="2" charset="0"/>
                <a:ea typeface="Roboto Slab" pitchFamily="2" charset="0"/>
              </a:rPr>
              <a:t>on </a:t>
            </a:r>
            <a:r>
              <a:rPr lang="en-US" sz="4800" b="1" dirty="0">
                <a:solidFill>
                  <a:srgbClr val="39A2CF"/>
                </a:solidFill>
                <a:latin typeface="Roboto Slab" pitchFamily="2" charset="0"/>
                <a:ea typeface="Roboto Slab" pitchFamily="2" charset="0"/>
              </a:rPr>
              <a:t>Medical Records?</a:t>
            </a:r>
          </a:p>
        </p:txBody>
      </p:sp>
      <p:sp>
        <p:nvSpPr>
          <p:cNvPr id="4" name="Content Placeholder 3"/>
          <p:cNvSpPr>
            <a:spLocks noGrp="1"/>
          </p:cNvSpPr>
          <p:nvPr>
            <p:ph idx="1"/>
          </p:nvPr>
        </p:nvSpPr>
        <p:spPr>
          <a:xfrm>
            <a:off x="804672" y="1655063"/>
            <a:ext cx="7299800" cy="4707235"/>
          </a:xfrm>
        </p:spPr>
        <p:txBody>
          <a:bodyPr>
            <a:noAutofit/>
          </a:bodyPr>
          <a:lstStyle/>
          <a:p>
            <a:pPr marL="0" indent="0">
              <a:buNone/>
            </a:pPr>
            <a:r>
              <a:rPr lang="en-US" sz="3200" dirty="0">
                <a:solidFill>
                  <a:srgbClr val="223B63"/>
                </a:solidFill>
                <a:latin typeface="Work Sans Light" panose="00000400000000000000" pitchFamily="2" charset="0"/>
              </a:rPr>
              <a:t>Radiology?</a:t>
            </a:r>
          </a:p>
          <a:p>
            <a:pPr marL="0" indent="0">
              <a:buNone/>
            </a:pPr>
            <a:r>
              <a:rPr lang="en-US" sz="3200" dirty="0">
                <a:solidFill>
                  <a:srgbClr val="223B63"/>
                </a:solidFill>
                <a:latin typeface="Work Sans Light" panose="00000400000000000000" pitchFamily="2" charset="0"/>
              </a:rPr>
              <a:t>Nursing?</a:t>
            </a:r>
          </a:p>
          <a:p>
            <a:pPr marL="0" indent="0">
              <a:buNone/>
            </a:pPr>
            <a:r>
              <a:rPr lang="en-US" sz="3200" dirty="0">
                <a:solidFill>
                  <a:srgbClr val="223B63"/>
                </a:solidFill>
                <a:latin typeface="Work Sans Light" panose="00000400000000000000" pitchFamily="2" charset="0"/>
              </a:rPr>
              <a:t>ER?</a:t>
            </a:r>
          </a:p>
          <a:p>
            <a:pPr marL="0" indent="0">
              <a:buNone/>
            </a:pPr>
            <a:r>
              <a:rPr lang="en-US" sz="3200" dirty="0">
                <a:solidFill>
                  <a:srgbClr val="223B63"/>
                </a:solidFill>
                <a:latin typeface="Work Sans Light" panose="00000400000000000000" pitchFamily="2" charset="0"/>
              </a:rPr>
              <a:t>Pulmonary?</a:t>
            </a:r>
          </a:p>
          <a:p>
            <a:pPr marL="0" indent="0">
              <a:buNone/>
            </a:pPr>
            <a:r>
              <a:rPr lang="en-US" sz="3200" dirty="0">
                <a:solidFill>
                  <a:srgbClr val="223B63"/>
                </a:solidFill>
                <a:latin typeface="Work Sans Light" panose="00000400000000000000" pitchFamily="2" charset="0"/>
              </a:rPr>
              <a:t>Dietary?</a:t>
            </a:r>
          </a:p>
          <a:p>
            <a:pPr marL="0" indent="0">
              <a:buNone/>
            </a:pPr>
            <a:r>
              <a:rPr lang="en-US" sz="3200" dirty="0">
                <a:solidFill>
                  <a:srgbClr val="223B63"/>
                </a:solidFill>
                <a:latin typeface="Work Sans Light" panose="00000400000000000000" pitchFamily="2" charset="0"/>
              </a:rPr>
              <a:t>Medical Records?</a:t>
            </a:r>
          </a:p>
          <a:p>
            <a:pPr marL="0" indent="0">
              <a:buNone/>
            </a:pPr>
            <a:r>
              <a:rPr lang="en-US" sz="1200" b="1" dirty="0">
                <a:solidFill>
                  <a:srgbClr val="223B63"/>
                </a:solidFill>
                <a:latin typeface="Work Sans Light" panose="00000400000000000000" pitchFamily="2" charset="0"/>
              </a:rPr>
              <a:t>.</a:t>
            </a:r>
          </a:p>
          <a:p>
            <a:pPr marL="0" indent="0">
              <a:buNone/>
            </a:pPr>
            <a:r>
              <a:rPr lang="en-US" sz="1200" b="1" dirty="0">
                <a:solidFill>
                  <a:srgbClr val="223B63"/>
                </a:solidFill>
                <a:latin typeface="Work Sans Light" panose="00000400000000000000" pitchFamily="2" charset="0"/>
              </a:rPr>
              <a:t>.</a:t>
            </a:r>
          </a:p>
          <a:p>
            <a:pPr marL="0" indent="0">
              <a:buNone/>
            </a:pPr>
            <a:r>
              <a:rPr lang="en-US" sz="1200" b="1" dirty="0">
                <a:solidFill>
                  <a:srgbClr val="223B63"/>
                </a:solidFill>
                <a:latin typeface="Work Sans Light" panose="00000400000000000000" pitchFamily="2" charset="0"/>
              </a:rPr>
              <a:t>.</a:t>
            </a:r>
          </a:p>
          <a:p>
            <a:pPr marL="0" indent="0">
              <a:buNone/>
            </a:pPr>
            <a:r>
              <a:rPr lang="en-US" sz="3200" b="1" dirty="0">
                <a:solidFill>
                  <a:srgbClr val="223B63"/>
                </a:solidFill>
                <a:latin typeface="Work Sans Light" panose="00000400000000000000" pitchFamily="2" charset="0"/>
              </a:rPr>
              <a:t>Medical Billing?</a:t>
            </a:r>
          </a:p>
        </p:txBody>
      </p:sp>
      <p:sp>
        <p:nvSpPr>
          <p:cNvPr id="5" name="TextBox 4"/>
          <p:cNvSpPr txBox="1"/>
          <p:nvPr/>
        </p:nvSpPr>
        <p:spPr>
          <a:xfrm rot="20211126">
            <a:off x="1193552" y="2704562"/>
            <a:ext cx="6426200" cy="1446550"/>
          </a:xfrm>
          <a:prstGeom prst="rect">
            <a:avLst/>
          </a:prstGeom>
          <a:solidFill>
            <a:schemeClr val="bg1"/>
          </a:solidFill>
        </p:spPr>
        <p:txBody>
          <a:bodyPr wrap="square" rtlCol="0">
            <a:spAutoFit/>
          </a:bodyPr>
          <a:lstStyle/>
          <a:p>
            <a:r>
              <a:rPr lang="en-US" sz="8800" b="1" dirty="0">
                <a:solidFill>
                  <a:srgbClr val="FF0000"/>
                </a:solidFill>
                <a:latin typeface="Work Sans Light" panose="00000400000000000000" pitchFamily="2" charset="0"/>
              </a:rPr>
              <a:t>EVERYONE!</a:t>
            </a:r>
          </a:p>
        </p:txBody>
      </p:sp>
    </p:spTree>
    <p:extLst>
      <p:ext uri="{BB962C8B-B14F-4D97-AF65-F5344CB8AC3E}">
        <p14:creationId xmlns:p14="http://schemas.microsoft.com/office/powerpoint/2010/main" val="3851035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rotWithShape="1">
          <a:blip r:embed="rId3" cstate="email">
            <a:extLst>
              <a:ext uri="{28A0092B-C50C-407E-A947-70E740481C1C}">
                <a14:useLocalDpi xmlns:a14="http://schemas.microsoft.com/office/drawing/2010/main" val="0"/>
              </a:ext>
            </a:extLst>
          </a:blip>
          <a:srcRect b="34508"/>
          <a:stretch/>
        </p:blipFill>
        <p:spPr>
          <a:xfrm>
            <a:off x="0" y="1102155"/>
            <a:ext cx="9141975" cy="4491461"/>
          </a:xfrm>
          <a:prstGeom prst="rect">
            <a:avLst/>
          </a:prstGeom>
        </p:spPr>
      </p:pic>
      <p:grpSp>
        <p:nvGrpSpPr>
          <p:cNvPr id="28" name="Group 27"/>
          <p:cNvGrpSpPr/>
          <p:nvPr/>
        </p:nvGrpSpPr>
        <p:grpSpPr>
          <a:xfrm>
            <a:off x="3298597" y="2935073"/>
            <a:ext cx="1757232" cy="523220"/>
            <a:chOff x="1701815" y="959506"/>
            <a:chExt cx="1757232" cy="523220"/>
          </a:xfrm>
        </p:grpSpPr>
        <p:sp>
          <p:nvSpPr>
            <p:cNvPr id="8" name="TextBox 7"/>
            <p:cNvSpPr txBox="1"/>
            <p:nvPr/>
          </p:nvSpPr>
          <p:spPr>
            <a:xfrm>
              <a:off x="1701815" y="959506"/>
              <a:ext cx="1679830" cy="523220"/>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Customer breach notification</a:t>
              </a:r>
            </a:p>
          </p:txBody>
        </p:sp>
        <p:pic>
          <p:nvPicPr>
            <p:cNvPr id="1026"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999493" y="959506"/>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 28"/>
          <p:cNvGrpSpPr/>
          <p:nvPr/>
        </p:nvGrpSpPr>
        <p:grpSpPr>
          <a:xfrm>
            <a:off x="4468422" y="1798078"/>
            <a:ext cx="1455914" cy="756754"/>
            <a:chOff x="3870184" y="1164735"/>
            <a:chExt cx="1455914" cy="756754"/>
          </a:xfrm>
        </p:grpSpPr>
        <p:sp>
          <p:nvSpPr>
            <p:cNvPr id="7" name="TextBox 6"/>
            <p:cNvSpPr txBox="1"/>
            <p:nvPr/>
          </p:nvSpPr>
          <p:spPr>
            <a:xfrm>
              <a:off x="3870184" y="1182825"/>
              <a:ext cx="1354854" cy="738664"/>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Post-breach customer protection</a:t>
              </a:r>
            </a:p>
          </p:txBody>
        </p:sp>
        <p:pic>
          <p:nvPicPr>
            <p:cNvPr id="35"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66544" y="1164735"/>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 29"/>
          <p:cNvGrpSpPr/>
          <p:nvPr/>
        </p:nvGrpSpPr>
        <p:grpSpPr>
          <a:xfrm>
            <a:off x="5153711" y="1178770"/>
            <a:ext cx="1295062" cy="703341"/>
            <a:chOff x="5187986" y="602097"/>
            <a:chExt cx="1295062" cy="703341"/>
          </a:xfrm>
        </p:grpSpPr>
        <p:sp>
          <p:nvSpPr>
            <p:cNvPr id="6" name="TextBox 5"/>
            <p:cNvSpPr txBox="1"/>
            <p:nvPr/>
          </p:nvSpPr>
          <p:spPr>
            <a:xfrm>
              <a:off x="5187986" y="602097"/>
              <a:ext cx="1179095" cy="523220"/>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Regulatory compliance</a:t>
              </a:r>
            </a:p>
          </p:txBody>
        </p:sp>
        <p:pic>
          <p:nvPicPr>
            <p:cNvPr id="36"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23494" y="845884"/>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oup 30"/>
          <p:cNvGrpSpPr/>
          <p:nvPr/>
        </p:nvGrpSpPr>
        <p:grpSpPr>
          <a:xfrm>
            <a:off x="6696542" y="1461120"/>
            <a:ext cx="1135246" cy="641328"/>
            <a:chOff x="7360703" y="441313"/>
            <a:chExt cx="1135246" cy="641328"/>
          </a:xfrm>
        </p:grpSpPr>
        <p:sp>
          <p:nvSpPr>
            <p:cNvPr id="10" name="TextBox 9"/>
            <p:cNvSpPr txBox="1"/>
            <p:nvPr/>
          </p:nvSpPr>
          <p:spPr>
            <a:xfrm>
              <a:off x="7449202" y="559421"/>
              <a:ext cx="1046747" cy="523220"/>
            </a:xfrm>
            <a:prstGeom prst="rect">
              <a:avLst/>
            </a:prstGeom>
            <a:noFill/>
          </p:spPr>
          <p:txBody>
            <a:bodyPr wrap="square" rtlCol="0">
              <a:spAutoFit/>
            </a:bodyPr>
            <a:lstStyle/>
            <a:p>
              <a:pPr algn="r"/>
              <a:r>
                <a:rPr lang="en-US" sz="1400" b="1" dirty="0">
                  <a:latin typeface="Arial" panose="020B0604020202020204" pitchFamily="34" charset="0"/>
                  <a:cs typeface="Arial" panose="020B0604020202020204" pitchFamily="34" charset="0"/>
                </a:rPr>
                <a:t>Public relations</a:t>
              </a:r>
            </a:p>
          </p:txBody>
        </p:sp>
        <p:pic>
          <p:nvPicPr>
            <p:cNvPr id="37"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7360703" y="441313"/>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6"/>
          <p:cNvGrpSpPr/>
          <p:nvPr/>
        </p:nvGrpSpPr>
        <p:grpSpPr>
          <a:xfrm>
            <a:off x="7050657" y="2166357"/>
            <a:ext cx="1093680" cy="527357"/>
            <a:chOff x="7175434" y="1397897"/>
            <a:chExt cx="1093680" cy="527357"/>
          </a:xfrm>
        </p:grpSpPr>
        <p:sp>
          <p:nvSpPr>
            <p:cNvPr id="11" name="TextBox 10"/>
            <p:cNvSpPr txBox="1"/>
            <p:nvPr/>
          </p:nvSpPr>
          <p:spPr>
            <a:xfrm>
              <a:off x="7222367" y="1402034"/>
              <a:ext cx="1046747" cy="523220"/>
            </a:xfrm>
            <a:prstGeom prst="rect">
              <a:avLst/>
            </a:prstGeom>
            <a:noFill/>
          </p:spPr>
          <p:txBody>
            <a:bodyPr wrap="square" rtlCol="0">
              <a:spAutoFit/>
            </a:bodyPr>
            <a:lstStyle/>
            <a:p>
              <a:pPr algn="r"/>
              <a:r>
                <a:rPr lang="en-US" sz="1400" b="1" dirty="0">
                  <a:latin typeface="Arial" panose="020B0604020202020204" pitchFamily="34" charset="0"/>
                  <a:cs typeface="Arial" panose="020B0604020202020204" pitchFamily="34" charset="0"/>
                </a:rPr>
                <a:t>Attorney fees</a:t>
              </a:r>
            </a:p>
          </p:txBody>
        </p:sp>
        <p:pic>
          <p:nvPicPr>
            <p:cNvPr id="38"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7175434" y="1397897"/>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p:cNvGrpSpPr/>
          <p:nvPr/>
        </p:nvGrpSpPr>
        <p:grpSpPr>
          <a:xfrm>
            <a:off x="7399458" y="2856812"/>
            <a:ext cx="1669737" cy="559252"/>
            <a:chOff x="7061255" y="1811645"/>
            <a:chExt cx="1669737" cy="559252"/>
          </a:xfrm>
        </p:grpSpPr>
        <p:sp>
          <p:nvSpPr>
            <p:cNvPr id="12" name="TextBox 11"/>
            <p:cNvSpPr txBox="1"/>
            <p:nvPr/>
          </p:nvSpPr>
          <p:spPr>
            <a:xfrm>
              <a:off x="7313148" y="1847677"/>
              <a:ext cx="1417844" cy="523220"/>
            </a:xfrm>
            <a:prstGeom prst="rect">
              <a:avLst/>
            </a:prstGeom>
            <a:noFill/>
          </p:spPr>
          <p:txBody>
            <a:bodyPr wrap="square" rtlCol="0">
              <a:spAutoFit/>
            </a:bodyPr>
            <a:lstStyle/>
            <a:p>
              <a:pPr algn="r"/>
              <a:r>
                <a:rPr lang="en-US" sz="1400" b="1" dirty="0">
                  <a:latin typeface="Arial" panose="020B0604020202020204" pitchFamily="34" charset="0"/>
                  <a:cs typeface="Arial" panose="020B0604020202020204" pitchFamily="34" charset="0"/>
                </a:rPr>
                <a:t>Cybersecurity improvement</a:t>
              </a:r>
            </a:p>
          </p:txBody>
        </p:sp>
        <p:pic>
          <p:nvPicPr>
            <p:cNvPr id="40"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7061255" y="1811645"/>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3443328" y="3295683"/>
            <a:ext cx="1399497" cy="690648"/>
            <a:chOff x="3657601" y="2586349"/>
            <a:chExt cx="1399497" cy="690648"/>
          </a:xfrm>
        </p:grpSpPr>
        <p:sp>
          <p:nvSpPr>
            <p:cNvPr id="9" name="TextBox 8"/>
            <p:cNvSpPr txBox="1"/>
            <p:nvPr/>
          </p:nvSpPr>
          <p:spPr>
            <a:xfrm>
              <a:off x="3657601" y="2753777"/>
              <a:ext cx="1325150" cy="523220"/>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Technical investigation</a:t>
              </a:r>
            </a:p>
          </p:txBody>
        </p:sp>
        <p:pic>
          <p:nvPicPr>
            <p:cNvPr id="41"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597544" y="2586349"/>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24"/>
          <p:cNvGrpSpPr/>
          <p:nvPr/>
        </p:nvGrpSpPr>
        <p:grpSpPr>
          <a:xfrm>
            <a:off x="2625812" y="3987405"/>
            <a:ext cx="2010955" cy="523220"/>
            <a:chOff x="2337209" y="3449456"/>
            <a:chExt cx="2010955" cy="523220"/>
          </a:xfrm>
        </p:grpSpPr>
        <p:sp>
          <p:nvSpPr>
            <p:cNvPr id="19" name="TextBox 18"/>
            <p:cNvSpPr txBox="1"/>
            <p:nvPr/>
          </p:nvSpPr>
          <p:spPr>
            <a:xfrm>
              <a:off x="2337209" y="3449456"/>
              <a:ext cx="1839643" cy="523220"/>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Insurance premium increases</a:t>
              </a:r>
            </a:p>
          </p:txBody>
        </p:sp>
        <p:pic>
          <p:nvPicPr>
            <p:cNvPr id="42"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888610" y="3486432"/>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3173266" y="4554855"/>
            <a:ext cx="1693278" cy="523220"/>
            <a:chOff x="3123384" y="4378850"/>
            <a:chExt cx="1693278" cy="523220"/>
          </a:xfrm>
        </p:grpSpPr>
        <p:sp>
          <p:nvSpPr>
            <p:cNvPr id="18" name="TextBox 17"/>
            <p:cNvSpPr txBox="1"/>
            <p:nvPr/>
          </p:nvSpPr>
          <p:spPr>
            <a:xfrm>
              <a:off x="3123384" y="4378850"/>
              <a:ext cx="1530453" cy="523220"/>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Increased cost to raise debt</a:t>
              </a:r>
            </a:p>
          </p:txBody>
        </p:sp>
        <p:pic>
          <p:nvPicPr>
            <p:cNvPr id="43"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357108" y="4380999"/>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p:cNvGrpSpPr/>
          <p:nvPr/>
        </p:nvGrpSpPr>
        <p:grpSpPr>
          <a:xfrm>
            <a:off x="4143077" y="4973266"/>
            <a:ext cx="1658165" cy="563633"/>
            <a:chOff x="3989375" y="5119266"/>
            <a:chExt cx="1658165" cy="563633"/>
          </a:xfrm>
        </p:grpSpPr>
        <p:sp>
          <p:nvSpPr>
            <p:cNvPr id="17" name="TextBox 16"/>
            <p:cNvSpPr txBox="1"/>
            <p:nvPr/>
          </p:nvSpPr>
          <p:spPr>
            <a:xfrm>
              <a:off x="3989375" y="5159679"/>
              <a:ext cx="1393482" cy="523220"/>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Impact of data destruction</a:t>
              </a:r>
            </a:p>
          </p:txBody>
        </p:sp>
        <p:pic>
          <p:nvPicPr>
            <p:cNvPr id="44"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187986" y="5119266"/>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p:cNvGrpSpPr/>
          <p:nvPr/>
        </p:nvGrpSpPr>
        <p:grpSpPr>
          <a:xfrm>
            <a:off x="6062831" y="5167002"/>
            <a:ext cx="1281695" cy="703982"/>
            <a:chOff x="6068413" y="5062306"/>
            <a:chExt cx="1281695" cy="703982"/>
          </a:xfrm>
        </p:grpSpPr>
        <p:sp>
          <p:nvSpPr>
            <p:cNvPr id="20" name="TextBox 19"/>
            <p:cNvSpPr txBox="1"/>
            <p:nvPr/>
          </p:nvSpPr>
          <p:spPr>
            <a:xfrm>
              <a:off x="6222248" y="5243068"/>
              <a:ext cx="1127860" cy="523220"/>
            </a:xfrm>
            <a:prstGeom prst="rect">
              <a:avLst/>
            </a:prstGeom>
            <a:noFill/>
          </p:spPr>
          <p:txBody>
            <a:bodyPr wrap="square" rtlCol="0">
              <a:spAutoFit/>
            </a:bodyPr>
            <a:lstStyle/>
            <a:p>
              <a:pPr algn="r"/>
              <a:r>
                <a:rPr lang="en-US" sz="1400" b="1" dirty="0">
                  <a:latin typeface="Arial" panose="020B0604020202020204" pitchFamily="34" charset="0"/>
                  <a:cs typeface="Arial" panose="020B0604020202020204" pitchFamily="34" charset="0"/>
                </a:rPr>
                <a:t>System recreation</a:t>
              </a:r>
            </a:p>
          </p:txBody>
        </p:sp>
        <p:pic>
          <p:nvPicPr>
            <p:cNvPr id="45"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6068413" y="5062306"/>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25"/>
          <p:cNvGrpSpPr/>
          <p:nvPr/>
        </p:nvGrpSpPr>
        <p:grpSpPr>
          <a:xfrm>
            <a:off x="7050657" y="4816465"/>
            <a:ext cx="1445292" cy="738664"/>
            <a:chOff x="7375891" y="4441682"/>
            <a:chExt cx="1445292" cy="738664"/>
          </a:xfrm>
        </p:grpSpPr>
        <p:sp>
          <p:nvSpPr>
            <p:cNvPr id="16" name="TextBox 15"/>
            <p:cNvSpPr txBox="1"/>
            <p:nvPr/>
          </p:nvSpPr>
          <p:spPr>
            <a:xfrm>
              <a:off x="7513095" y="4441682"/>
              <a:ext cx="1308088" cy="738664"/>
            </a:xfrm>
            <a:prstGeom prst="rect">
              <a:avLst/>
            </a:prstGeom>
            <a:noFill/>
          </p:spPr>
          <p:txBody>
            <a:bodyPr wrap="square" rtlCol="0">
              <a:spAutoFit/>
            </a:bodyPr>
            <a:lstStyle/>
            <a:p>
              <a:pPr algn="r"/>
              <a:r>
                <a:rPr lang="en-US" sz="1400" b="1" dirty="0">
                  <a:latin typeface="Arial" panose="020B0604020202020204" pitchFamily="34" charset="0"/>
                  <a:cs typeface="Arial" panose="020B0604020202020204" pitchFamily="34" charset="0"/>
                </a:rPr>
                <a:t>Impact of operational disruption</a:t>
              </a:r>
            </a:p>
          </p:txBody>
        </p:sp>
        <p:pic>
          <p:nvPicPr>
            <p:cNvPr id="46"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7375891" y="4623282"/>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21"/>
          <p:cNvGrpSpPr/>
          <p:nvPr/>
        </p:nvGrpSpPr>
        <p:grpSpPr>
          <a:xfrm>
            <a:off x="7529920" y="4151468"/>
            <a:ext cx="1396134" cy="523220"/>
            <a:chOff x="7496752" y="3881307"/>
            <a:chExt cx="1396134" cy="523220"/>
          </a:xfrm>
        </p:grpSpPr>
        <p:sp>
          <p:nvSpPr>
            <p:cNvPr id="14" name="TextBox 13"/>
            <p:cNvSpPr txBox="1"/>
            <p:nvPr/>
          </p:nvSpPr>
          <p:spPr>
            <a:xfrm>
              <a:off x="7584798" y="3881307"/>
              <a:ext cx="1308088" cy="523220"/>
            </a:xfrm>
            <a:prstGeom prst="rect">
              <a:avLst/>
            </a:prstGeom>
            <a:noFill/>
          </p:spPr>
          <p:txBody>
            <a:bodyPr wrap="square" rtlCol="0">
              <a:spAutoFit/>
            </a:bodyPr>
            <a:lstStyle/>
            <a:p>
              <a:pPr algn="r"/>
              <a:r>
                <a:rPr lang="en-US" sz="1400" b="1" dirty="0">
                  <a:latin typeface="Arial" panose="020B0604020202020204" pitchFamily="34" charset="0"/>
                  <a:cs typeface="Arial" panose="020B0604020202020204" pitchFamily="34" charset="0"/>
                </a:rPr>
                <a:t>Value of lost patients</a:t>
              </a:r>
            </a:p>
          </p:txBody>
        </p:sp>
        <p:pic>
          <p:nvPicPr>
            <p:cNvPr id="47"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7496752" y="3890209"/>
              <a:ext cx="459554" cy="459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p:cNvGrpSpPr/>
          <p:nvPr/>
        </p:nvGrpSpPr>
        <p:grpSpPr>
          <a:xfrm>
            <a:off x="7459455" y="3330906"/>
            <a:ext cx="1348346" cy="738664"/>
            <a:chOff x="7637610" y="2939065"/>
            <a:chExt cx="1348346" cy="738664"/>
          </a:xfrm>
        </p:grpSpPr>
        <p:sp>
          <p:nvSpPr>
            <p:cNvPr id="13" name="TextBox 12"/>
            <p:cNvSpPr txBox="1"/>
            <p:nvPr/>
          </p:nvSpPr>
          <p:spPr>
            <a:xfrm>
              <a:off x="7873482" y="2939065"/>
              <a:ext cx="1112474" cy="738664"/>
            </a:xfrm>
            <a:prstGeom prst="rect">
              <a:avLst/>
            </a:prstGeom>
            <a:noFill/>
          </p:spPr>
          <p:txBody>
            <a:bodyPr wrap="square" rtlCol="0">
              <a:spAutoFit/>
            </a:bodyPr>
            <a:lstStyle/>
            <a:p>
              <a:pPr algn="r"/>
              <a:r>
                <a:rPr lang="en-US" sz="1400" b="1" dirty="0">
                  <a:latin typeface="Arial" panose="020B0604020202020204" pitchFamily="34" charset="0"/>
                  <a:cs typeface="Arial" panose="020B0604020202020204" pitchFamily="34" charset="0"/>
                </a:rPr>
                <a:t>Loss of intellectual property</a:t>
              </a:r>
            </a:p>
          </p:txBody>
        </p:sp>
        <p:pic>
          <p:nvPicPr>
            <p:cNvPr id="48" name="Picture 2" descr="Image result for ice pi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7637610" y="3149321"/>
              <a:ext cx="459554" cy="45955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457839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red phone">
            <a:extLst>
              <a:ext uri="{FF2B5EF4-FFF2-40B4-BE49-F238E27FC236}">
                <a16:creationId xmlns:a16="http://schemas.microsoft.com/office/drawing/2014/main" id="{5123E2B6-30ED-4A36-8395-E9D5F04E4F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346847"/>
            <a:ext cx="8039100" cy="541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8208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82804" y="2155281"/>
            <a:ext cx="5178392" cy="3873912"/>
          </a:xfrm>
          <a:prstGeom prst="rect">
            <a:avLst/>
          </a:prstGeom>
        </p:spPr>
      </p:pic>
      <p:sp>
        <p:nvSpPr>
          <p:cNvPr id="2" name="Title 1"/>
          <p:cNvSpPr>
            <a:spLocks noGrp="1"/>
          </p:cNvSpPr>
          <p:nvPr>
            <p:ph type="title"/>
          </p:nvPr>
        </p:nvSpPr>
        <p:spPr>
          <a:xfrm>
            <a:off x="457200" y="91440"/>
            <a:ext cx="8229600" cy="1828800"/>
          </a:xfrm>
        </p:spPr>
        <p:txBody>
          <a:bodyPr>
            <a:noAutofit/>
          </a:bodyPr>
          <a:lstStyle/>
          <a:p>
            <a:pPr algn="ctr"/>
            <a:r>
              <a:rPr lang="en-US" sz="4800" b="1" dirty="0">
                <a:solidFill>
                  <a:srgbClr val="39A2CF"/>
                </a:solidFill>
                <a:latin typeface="Roboto Slab" pitchFamily="2" charset="0"/>
                <a:ea typeface="Roboto Slab" pitchFamily="2" charset="0"/>
              </a:rPr>
              <a:t>Cash Flow </a:t>
            </a:r>
            <a:r>
              <a:rPr lang="en-US" sz="4800" b="1" dirty="0" smtClean="0">
                <a:solidFill>
                  <a:srgbClr val="39A2CF"/>
                </a:solidFill>
                <a:latin typeface="Roboto Slab" pitchFamily="2" charset="0"/>
                <a:ea typeface="Roboto Slab" pitchFamily="2" charset="0"/>
              </a:rPr>
              <a:t>is </a:t>
            </a:r>
            <a:r>
              <a:rPr lang="en-US" sz="4800" b="1" dirty="0">
                <a:solidFill>
                  <a:srgbClr val="39A2CF"/>
                </a:solidFill>
                <a:latin typeface="Roboto Slab" pitchFamily="2" charset="0"/>
                <a:ea typeface="Roboto Slab" pitchFamily="2" charset="0"/>
              </a:rPr>
              <a:t>Critical </a:t>
            </a:r>
            <a:r>
              <a:rPr lang="en-US" sz="4800" b="1" dirty="0" smtClean="0">
                <a:solidFill>
                  <a:srgbClr val="39A2CF"/>
                </a:solidFill>
                <a:latin typeface="Roboto Slab" pitchFamily="2" charset="0"/>
                <a:ea typeface="Roboto Slab" pitchFamily="2" charset="0"/>
              </a:rPr>
              <a:t>for</a:t>
            </a:r>
            <a:r>
              <a:rPr lang="en-US" sz="4800" b="1" dirty="0" smtClean="0">
                <a:solidFill>
                  <a:srgbClr val="39A2CF"/>
                </a:solidFill>
                <a:latin typeface="Roboto Slab" pitchFamily="2" charset="0"/>
                <a:ea typeface="Roboto Slab" pitchFamily="2" charset="0"/>
              </a:rPr>
              <a:t> </a:t>
            </a:r>
            <a:r>
              <a:rPr lang="en-US" sz="4800" b="1" dirty="0">
                <a:solidFill>
                  <a:srgbClr val="39A2CF"/>
                </a:solidFill>
                <a:latin typeface="Roboto Slab" pitchFamily="2" charset="0"/>
                <a:ea typeface="Roboto Slab" pitchFamily="2" charset="0"/>
              </a:rPr>
              <a:t>Keeping </a:t>
            </a:r>
            <a:r>
              <a:rPr lang="en-US" sz="4800" b="1" dirty="0" smtClean="0">
                <a:solidFill>
                  <a:srgbClr val="39A2CF"/>
                </a:solidFill>
                <a:latin typeface="Roboto Slab" pitchFamily="2" charset="0"/>
                <a:ea typeface="Roboto Slab" pitchFamily="2" charset="0"/>
              </a:rPr>
              <a:t>the </a:t>
            </a:r>
            <a:r>
              <a:rPr lang="en-US" sz="4800" b="1" dirty="0">
                <a:solidFill>
                  <a:srgbClr val="39A2CF"/>
                </a:solidFill>
                <a:latin typeface="Roboto Slab" pitchFamily="2" charset="0"/>
                <a:ea typeface="Roboto Slab" pitchFamily="2" charset="0"/>
              </a:rPr>
              <a:t>Lights </a:t>
            </a:r>
            <a:r>
              <a:rPr lang="en-US" sz="4800" b="1" dirty="0" smtClean="0">
                <a:solidFill>
                  <a:srgbClr val="39A2CF"/>
                </a:solidFill>
                <a:latin typeface="Roboto Slab" pitchFamily="2" charset="0"/>
                <a:ea typeface="Roboto Slab" pitchFamily="2" charset="0"/>
              </a:rPr>
              <a:t>ON!</a:t>
            </a:r>
            <a:endParaRPr lang="en-US" sz="4800" b="1" dirty="0">
              <a:solidFill>
                <a:srgbClr val="39A2CF"/>
              </a:solidFill>
              <a:latin typeface="Roboto Slab" pitchFamily="2" charset="0"/>
              <a:ea typeface="Roboto Slab" pitchFamily="2" charset="0"/>
            </a:endParaRPr>
          </a:p>
        </p:txBody>
      </p:sp>
      <p:sp>
        <p:nvSpPr>
          <p:cNvPr id="4" name="Content Placeholder 3"/>
          <p:cNvSpPr>
            <a:spLocks noGrp="1"/>
          </p:cNvSpPr>
          <p:nvPr>
            <p:ph idx="1"/>
          </p:nvPr>
        </p:nvSpPr>
        <p:spPr>
          <a:xfrm>
            <a:off x="685800" y="1920240"/>
            <a:ext cx="7772400" cy="1016000"/>
          </a:xfrm>
        </p:spPr>
        <p:txBody>
          <a:bodyPr/>
          <a:lstStyle/>
          <a:p>
            <a:pPr marL="0" indent="0" algn="ctr">
              <a:buNone/>
            </a:pPr>
            <a:r>
              <a:rPr lang="en-US" b="1" dirty="0">
                <a:latin typeface="Work Sans Light" panose="00000400000000000000" pitchFamily="2" charset="0"/>
              </a:rPr>
              <a:t>(Business side of healthcare depends on medical </a:t>
            </a:r>
            <a:r>
              <a:rPr lang="en-US" b="1" dirty="0">
                <a:solidFill>
                  <a:srgbClr val="223B63"/>
                </a:solidFill>
                <a:latin typeface="Work Sans Light" panose="00000400000000000000" pitchFamily="2" charset="0"/>
              </a:rPr>
              <a:t>records</a:t>
            </a:r>
            <a:r>
              <a:rPr lang="en-US" b="1" dirty="0">
                <a:latin typeface="Work Sans Light" panose="00000400000000000000" pitchFamily="2" charset="0"/>
              </a:rPr>
              <a:t> too</a:t>
            </a:r>
            <a:r>
              <a:rPr lang="en-US" b="1" dirty="0" smtClean="0">
                <a:latin typeface="Work Sans Light" panose="00000400000000000000" pitchFamily="2" charset="0"/>
              </a:rPr>
              <a:t>!)</a:t>
            </a:r>
            <a:endParaRPr lang="en-US" b="1" dirty="0">
              <a:latin typeface="Work Sans Light" panose="00000400000000000000" pitchFamily="2" charset="0"/>
            </a:endParaRPr>
          </a:p>
        </p:txBody>
      </p:sp>
      <p:sp>
        <p:nvSpPr>
          <p:cNvPr id="6" name="TextBox 5">
            <a:extLst>
              <a:ext uri="{FF2B5EF4-FFF2-40B4-BE49-F238E27FC236}">
                <a16:creationId xmlns:a16="http://schemas.microsoft.com/office/drawing/2014/main" id="{65251C6B-B5D1-4C49-8550-CBF49912127F}"/>
              </a:ext>
            </a:extLst>
          </p:cNvPr>
          <p:cNvSpPr txBox="1"/>
          <p:nvPr/>
        </p:nvSpPr>
        <p:spPr>
          <a:xfrm>
            <a:off x="457200" y="5740442"/>
            <a:ext cx="8229600" cy="369332"/>
          </a:xfrm>
          <a:prstGeom prst="rect">
            <a:avLst/>
          </a:prstGeom>
          <a:noFill/>
        </p:spPr>
        <p:txBody>
          <a:bodyPr wrap="none" rtlCol="0">
            <a:spAutoFit/>
          </a:bodyPr>
          <a:lstStyle/>
          <a:p>
            <a:pPr algn="ctr"/>
            <a:r>
              <a:rPr lang="en-US" dirty="0">
                <a:solidFill>
                  <a:srgbClr val="223B63"/>
                </a:solidFill>
                <a:latin typeface="Arial" panose="020B0604020202020204" pitchFamily="34" charset="0"/>
                <a:cs typeface="Arial" panose="020B0604020202020204" pitchFamily="34" charset="0"/>
              </a:rPr>
              <a:t>$50K ransom, why not pay it? $2M in AR wrapped up in Encrypted Files</a:t>
            </a:r>
          </a:p>
        </p:txBody>
      </p:sp>
    </p:spTree>
    <p:extLst>
      <p:ext uri="{BB962C8B-B14F-4D97-AF65-F5344CB8AC3E}">
        <p14:creationId xmlns:p14="http://schemas.microsoft.com/office/powerpoint/2010/main" val="20995180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43289"/>
            <a:ext cx="9144000" cy="6371422"/>
          </a:xfrm>
          <a:prstGeom prst="rect">
            <a:avLst/>
          </a:prstGeom>
        </p:spPr>
      </p:pic>
    </p:spTree>
    <p:extLst>
      <p:ext uri="{BB962C8B-B14F-4D97-AF65-F5344CB8AC3E}">
        <p14:creationId xmlns:p14="http://schemas.microsoft.com/office/powerpoint/2010/main" val="19940129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4800" b="1" dirty="0">
                <a:solidFill>
                  <a:srgbClr val="39A2CF"/>
                </a:solidFill>
                <a:latin typeface="Roboto Slab" pitchFamily="2" charset="0"/>
                <a:ea typeface="Roboto Slab" pitchFamily="2" charset="0"/>
              </a:rPr>
              <a:t>Why Healthcare is Behind on Cybersecurity?</a:t>
            </a:r>
          </a:p>
        </p:txBody>
      </p:sp>
      <p:sp>
        <p:nvSpPr>
          <p:cNvPr id="7" name="Title 1"/>
          <p:cNvSpPr txBox="1">
            <a:spLocks/>
          </p:cNvSpPr>
          <p:nvPr/>
        </p:nvSpPr>
        <p:spPr>
          <a:xfrm>
            <a:off x="804672" y="1655063"/>
            <a:ext cx="5029200" cy="4183589"/>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Arial Black" panose="020B0A04020102020204" pitchFamily="34" charset="0"/>
                <a:ea typeface="+mj-ea"/>
                <a:cs typeface="+mj-cs"/>
              </a:defRPr>
            </a:lvl1pPr>
          </a:lstStyle>
          <a:p>
            <a:pPr marL="457200" indent="-457200">
              <a:lnSpc>
                <a:spcPct val="100000"/>
              </a:lnSpc>
              <a:spcBef>
                <a:spcPts val="700"/>
              </a:spcBef>
              <a:buFont typeface="Wingdings" panose="05000000000000000000" pitchFamily="2" charset="2"/>
              <a:buChar char="Ø"/>
            </a:pPr>
            <a:r>
              <a:rPr lang="en-US" sz="2800" b="1" dirty="0">
                <a:solidFill>
                  <a:srgbClr val="223B63"/>
                </a:solidFill>
                <a:latin typeface="Work Sans Light" panose="00000400000000000000" pitchFamily="2" charset="0"/>
                <a:ea typeface="Roboto Slab" pitchFamily="2" charset="0"/>
              </a:rPr>
              <a:t>Poor training</a:t>
            </a:r>
          </a:p>
          <a:p>
            <a:pPr marL="457200" indent="-457200">
              <a:lnSpc>
                <a:spcPct val="100000"/>
              </a:lnSpc>
              <a:spcBef>
                <a:spcPts val="700"/>
              </a:spcBef>
              <a:buFont typeface="Wingdings" panose="05000000000000000000" pitchFamily="2" charset="2"/>
              <a:buChar char="Ø"/>
            </a:pPr>
            <a:r>
              <a:rPr lang="en-US" sz="2800" b="1" dirty="0">
                <a:solidFill>
                  <a:srgbClr val="223B63"/>
                </a:solidFill>
                <a:latin typeface="Work Sans Light" panose="00000400000000000000" pitchFamily="2" charset="0"/>
                <a:ea typeface="Roboto Slab" pitchFamily="2" charset="0"/>
              </a:rPr>
              <a:t>Hard to recruit</a:t>
            </a:r>
          </a:p>
          <a:p>
            <a:pPr marL="457200" indent="-457200">
              <a:lnSpc>
                <a:spcPct val="100000"/>
              </a:lnSpc>
              <a:spcBef>
                <a:spcPts val="700"/>
              </a:spcBef>
              <a:buFont typeface="Wingdings" panose="05000000000000000000" pitchFamily="2" charset="2"/>
              <a:buChar char="Ø"/>
            </a:pPr>
            <a:r>
              <a:rPr lang="en-US" sz="2800" b="1" dirty="0">
                <a:solidFill>
                  <a:srgbClr val="223B63"/>
                </a:solidFill>
                <a:latin typeface="Work Sans Light" panose="00000400000000000000" pitchFamily="2" charset="0"/>
                <a:ea typeface="Roboto Slab" pitchFamily="2" charset="0"/>
              </a:rPr>
              <a:t>Hard to retain</a:t>
            </a:r>
          </a:p>
          <a:p>
            <a:pPr marL="457200" indent="-457200">
              <a:lnSpc>
                <a:spcPct val="100000"/>
              </a:lnSpc>
              <a:spcBef>
                <a:spcPts val="700"/>
              </a:spcBef>
              <a:buFont typeface="Wingdings" panose="05000000000000000000" pitchFamily="2" charset="2"/>
              <a:buChar char="Ø"/>
            </a:pPr>
            <a:r>
              <a:rPr lang="en-US" sz="2800" b="1" dirty="0">
                <a:solidFill>
                  <a:srgbClr val="223B63"/>
                </a:solidFill>
                <a:latin typeface="Work Sans Light" panose="00000400000000000000" pitchFamily="2" charset="0"/>
                <a:ea typeface="Roboto Slab" pitchFamily="2" charset="0"/>
              </a:rPr>
              <a:t>IT not specialized on healthcare</a:t>
            </a:r>
          </a:p>
          <a:p>
            <a:pPr marL="457200" indent="-457200">
              <a:lnSpc>
                <a:spcPct val="100000"/>
              </a:lnSpc>
              <a:spcBef>
                <a:spcPts val="700"/>
              </a:spcBef>
              <a:buFont typeface="Wingdings" panose="05000000000000000000" pitchFamily="2" charset="2"/>
              <a:buChar char="Ø"/>
            </a:pPr>
            <a:r>
              <a:rPr lang="en-US" sz="2800" b="1" dirty="0">
                <a:solidFill>
                  <a:srgbClr val="223B63"/>
                </a:solidFill>
                <a:latin typeface="Work Sans Light" panose="00000400000000000000" pitchFamily="2" charset="0"/>
                <a:ea typeface="Roboto Slab" pitchFamily="2" charset="0"/>
              </a:rPr>
              <a:t>Focused on passing a test (HIPAA) NOT on securing their patient data</a:t>
            </a:r>
          </a:p>
        </p:txBody>
      </p:sp>
      <p:pic>
        <p:nvPicPr>
          <p:cNvPr id="8" name="Picture 7"/>
          <p:cNvPicPr>
            <a:picLocks noChangeAspect="1"/>
          </p:cNvPicPr>
          <p:nvPr/>
        </p:nvPicPr>
        <p:blipFill>
          <a:blip r:embed="rId2"/>
          <a:stretch>
            <a:fillRect/>
          </a:stretch>
        </p:blipFill>
        <p:spPr>
          <a:xfrm>
            <a:off x="5698007" y="1994423"/>
            <a:ext cx="2988793" cy="2193774"/>
          </a:xfrm>
          <a:prstGeom prst="rect">
            <a:avLst/>
          </a:prstGeom>
        </p:spPr>
      </p:pic>
      <p:sp>
        <p:nvSpPr>
          <p:cNvPr id="6" name="TextBox 5">
            <a:extLst>
              <a:ext uri="{FF2B5EF4-FFF2-40B4-BE49-F238E27FC236}">
                <a16:creationId xmlns:a16="http://schemas.microsoft.com/office/drawing/2014/main" id="{8F65E4A1-C88E-4B78-AB58-09080B05BCBB}"/>
              </a:ext>
            </a:extLst>
          </p:cNvPr>
          <p:cNvSpPr txBox="1"/>
          <p:nvPr/>
        </p:nvSpPr>
        <p:spPr>
          <a:xfrm>
            <a:off x="497808" y="5838652"/>
            <a:ext cx="8148384" cy="369332"/>
          </a:xfrm>
          <a:prstGeom prst="rect">
            <a:avLst/>
          </a:prstGeom>
          <a:noFill/>
        </p:spPr>
        <p:txBody>
          <a:bodyPr wrap="none" rtlCol="0">
            <a:spAutoFit/>
          </a:bodyPr>
          <a:lstStyle/>
          <a:p>
            <a:r>
              <a:rPr lang="en-US" dirty="0">
                <a:solidFill>
                  <a:srgbClr val="223B63"/>
                </a:solidFill>
                <a:latin typeface="Arial" panose="020B0604020202020204" pitchFamily="34" charset="0"/>
                <a:cs typeface="Arial" panose="020B0604020202020204" pitchFamily="34" charset="0"/>
              </a:rPr>
              <a:t>Unencrypted backups that could be accessed by anyone in the organization…</a:t>
            </a:r>
          </a:p>
        </p:txBody>
      </p:sp>
    </p:spTree>
    <p:extLst>
      <p:ext uri="{BB962C8B-B14F-4D97-AF65-F5344CB8AC3E}">
        <p14:creationId xmlns:p14="http://schemas.microsoft.com/office/powerpoint/2010/main" val="5928321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3"/>
          <p:cNvPicPr>
            <a:picLocks noGrp="1" noChangeAspect="1"/>
          </p:cNvPicPr>
          <p:nvPr>
            <p:ph idx="1"/>
          </p:nvPr>
        </p:nvPicPr>
        <p:blipFill>
          <a:blip r:embed="rId2"/>
          <a:stretch>
            <a:fillRect/>
          </a:stretch>
        </p:blipFill>
        <p:spPr>
          <a:xfrm>
            <a:off x="4692650" y="1975631"/>
            <a:ext cx="4306926" cy="3502026"/>
          </a:xfrm>
          <a:prstGeom prst="rect">
            <a:avLst/>
          </a:prstGeom>
        </p:spPr>
      </p:pic>
      <p:sp>
        <p:nvSpPr>
          <p:cNvPr id="2" name="Title 1"/>
          <p:cNvSpPr>
            <a:spLocks noGrp="1"/>
          </p:cNvSpPr>
          <p:nvPr>
            <p:ph type="title"/>
          </p:nvPr>
        </p:nvSpPr>
        <p:spPr>
          <a:xfrm>
            <a:off x="457200" y="91440"/>
            <a:ext cx="8229600" cy="1828800"/>
          </a:xfrm>
        </p:spPr>
        <p:txBody>
          <a:bodyPr>
            <a:noAutofit/>
          </a:bodyPr>
          <a:lstStyle/>
          <a:p>
            <a:pPr algn="ctr"/>
            <a:r>
              <a:rPr lang="en-US" sz="5400" b="1" dirty="0">
                <a:solidFill>
                  <a:srgbClr val="39A2CF"/>
                </a:solidFill>
                <a:latin typeface="Roboto Slab" pitchFamily="2" charset="0"/>
                <a:ea typeface="Roboto Slab" pitchFamily="2" charset="0"/>
              </a:rPr>
              <a:t>Eyes On The Prize: </a:t>
            </a:r>
            <a:r>
              <a:rPr lang="en-US" sz="5400" dirty="0">
                <a:solidFill>
                  <a:srgbClr val="39A2CF"/>
                </a:solidFill>
                <a:latin typeface="Roboto Slab" pitchFamily="2" charset="0"/>
                <a:ea typeface="Roboto Slab" pitchFamily="2" charset="0"/>
              </a:rPr>
              <a:t>Healthcare</a:t>
            </a:r>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 2018 Dynamic Edge, Inc. All rights reserved.</a:t>
            </a:r>
            <a:endParaRPr lang="en-US" dirty="0">
              <a:latin typeface="Arial" panose="020B0604020202020204" pitchFamily="34" charset="0"/>
              <a:cs typeface="Arial" panose="020B0604020202020204" pitchFamily="34" charset="0"/>
            </a:endParaRPr>
          </a:p>
        </p:txBody>
      </p:sp>
      <p:sp>
        <p:nvSpPr>
          <p:cNvPr id="7" name="Title 1"/>
          <p:cNvSpPr txBox="1">
            <a:spLocks/>
          </p:cNvSpPr>
          <p:nvPr/>
        </p:nvSpPr>
        <p:spPr>
          <a:xfrm>
            <a:off x="320040" y="1545981"/>
            <a:ext cx="5029200" cy="36576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Arial Black" panose="020B0A04020102020204" pitchFamily="34" charset="0"/>
                <a:ea typeface="+mj-ea"/>
                <a:cs typeface="+mj-cs"/>
              </a:defRPr>
            </a:lvl1pPr>
          </a:lstStyle>
          <a:p>
            <a:pPr marL="457200" indent="-457200">
              <a:buFont typeface="Wingdings" panose="05000000000000000000" pitchFamily="2" charset="2"/>
              <a:buChar char="Ø"/>
            </a:pPr>
            <a:endParaRPr lang="en-US" sz="2800" b="1" dirty="0">
              <a:solidFill>
                <a:srgbClr val="223B63"/>
              </a:solidFill>
              <a:latin typeface="Work Sans Light" panose="00000400000000000000" pitchFamily="2" charset="0"/>
              <a:ea typeface="Roboto Slab" pitchFamily="2" charset="0"/>
            </a:endParaRPr>
          </a:p>
        </p:txBody>
      </p:sp>
      <p:sp>
        <p:nvSpPr>
          <p:cNvPr id="9" name="Rectangle 8"/>
          <p:cNvSpPr/>
          <p:nvPr/>
        </p:nvSpPr>
        <p:spPr>
          <a:xfrm>
            <a:off x="804672" y="1655064"/>
            <a:ext cx="4681728" cy="4431983"/>
          </a:xfrm>
          <a:prstGeom prst="rect">
            <a:avLst/>
          </a:prstGeom>
        </p:spPr>
        <p:txBody>
          <a:bodyPr wrap="square">
            <a:spAutoFit/>
          </a:bodyPr>
          <a:lstStyle/>
          <a:p>
            <a:pPr>
              <a:spcAft>
                <a:spcPts val="1200"/>
              </a:spcAft>
            </a:pPr>
            <a:r>
              <a:rPr lang="en-US" sz="2800" dirty="0">
                <a:solidFill>
                  <a:srgbClr val="223B63"/>
                </a:solidFill>
                <a:latin typeface="Work Sans Light" panose="00000400000000000000" pitchFamily="2" charset="0"/>
              </a:rPr>
              <a:t>Majority of cyberattacks targeting healthcare!</a:t>
            </a:r>
          </a:p>
          <a:p>
            <a:pPr>
              <a:spcAft>
                <a:spcPts val="1200"/>
              </a:spcAft>
            </a:pPr>
            <a:r>
              <a:rPr lang="en-US" sz="2800" dirty="0" smtClean="0">
                <a:solidFill>
                  <a:srgbClr val="223B63"/>
                </a:solidFill>
                <a:latin typeface="Work Sans Light" panose="00000400000000000000" pitchFamily="2" charset="0"/>
              </a:rPr>
              <a:t>Attacks </a:t>
            </a:r>
            <a:r>
              <a:rPr lang="en-US" sz="2800" dirty="0">
                <a:solidFill>
                  <a:srgbClr val="223B63"/>
                </a:solidFill>
                <a:latin typeface="Work Sans Light" panose="00000400000000000000" pitchFamily="2" charset="0"/>
              </a:rPr>
              <a:t>on healthcare in 2018 up by </a:t>
            </a:r>
            <a:r>
              <a:rPr lang="en-US" sz="2800" b="1" dirty="0">
                <a:solidFill>
                  <a:srgbClr val="223B63"/>
                </a:solidFill>
                <a:latin typeface="Work Sans Light" panose="00000400000000000000" pitchFamily="2" charset="0"/>
              </a:rPr>
              <a:t>25%</a:t>
            </a:r>
          </a:p>
          <a:p>
            <a:pPr>
              <a:spcAft>
                <a:spcPts val="1200"/>
              </a:spcAft>
            </a:pPr>
            <a:r>
              <a:rPr lang="en-US" sz="2800" dirty="0" smtClean="0">
                <a:solidFill>
                  <a:srgbClr val="223B63"/>
                </a:solidFill>
                <a:latin typeface="Work Sans Light" panose="00000400000000000000" pitchFamily="2" charset="0"/>
              </a:rPr>
              <a:t>Targeted </a:t>
            </a:r>
            <a:r>
              <a:rPr lang="en-US" sz="2800" dirty="0">
                <a:solidFill>
                  <a:srgbClr val="223B63"/>
                </a:solidFill>
                <a:latin typeface="Work Sans Light" panose="00000400000000000000" pitchFamily="2" charset="0"/>
              </a:rPr>
              <a:t>hospital cyber attacks: </a:t>
            </a:r>
            <a:r>
              <a:rPr lang="en-US" sz="2800" b="1" dirty="0">
                <a:solidFill>
                  <a:srgbClr val="223B63"/>
                </a:solidFill>
                <a:latin typeface="Work Sans Light" panose="00000400000000000000" pitchFamily="2" charset="0"/>
              </a:rPr>
              <a:t>477 successful attacks</a:t>
            </a:r>
          </a:p>
          <a:p>
            <a:pPr>
              <a:spcAft>
                <a:spcPts val="1200"/>
              </a:spcAft>
            </a:pPr>
            <a:r>
              <a:rPr lang="en-US" sz="2800" dirty="0" smtClean="0">
                <a:solidFill>
                  <a:srgbClr val="223B63"/>
                </a:solidFill>
                <a:latin typeface="Work Sans Light" panose="00000400000000000000" pitchFamily="2" charset="0"/>
              </a:rPr>
              <a:t>Hospital </a:t>
            </a:r>
            <a:r>
              <a:rPr lang="en-US" sz="2800" dirty="0">
                <a:solidFill>
                  <a:srgbClr val="223B63"/>
                </a:solidFill>
                <a:latin typeface="Work Sans Light" panose="00000400000000000000" pitchFamily="2" charset="0"/>
              </a:rPr>
              <a:t>spending on HIPAA: </a:t>
            </a:r>
            <a:r>
              <a:rPr lang="en-US" sz="2800" b="1" dirty="0">
                <a:solidFill>
                  <a:srgbClr val="223B63"/>
                </a:solidFill>
                <a:latin typeface="Work Sans Light" panose="00000400000000000000" pitchFamily="2" charset="0"/>
              </a:rPr>
              <a:t>$100 Billion</a:t>
            </a:r>
          </a:p>
        </p:txBody>
      </p:sp>
    </p:spTree>
    <p:extLst>
      <p:ext uri="{BB962C8B-B14F-4D97-AF65-F5344CB8AC3E}">
        <p14:creationId xmlns:p14="http://schemas.microsoft.com/office/powerpoint/2010/main" val="15787039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isible web,Deep web and Dark web"/>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1708" t="1511" r="1772" b="1375"/>
          <a:stretch/>
        </p:blipFill>
        <p:spPr bwMode="auto">
          <a:xfrm>
            <a:off x="2338939" y="1635878"/>
            <a:ext cx="4754880" cy="478411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B8B5269-F776-4A55-B986-BE4460CC1F94}"/>
              </a:ext>
            </a:extLst>
          </p:cNvPr>
          <p:cNvSpPr txBox="1">
            <a:spLocks/>
          </p:cNvSpPr>
          <p:nvPr/>
        </p:nvSpPr>
        <p:spPr>
          <a:xfrm>
            <a:off x="457200" y="91440"/>
            <a:ext cx="8229600" cy="18288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Arial Black" panose="020B0A04020102020204" pitchFamily="34" charset="0"/>
                <a:ea typeface="+mj-ea"/>
                <a:cs typeface="+mj-cs"/>
              </a:defRPr>
            </a:lvl1pPr>
          </a:lstStyle>
          <a:p>
            <a:pPr algn="ctr"/>
            <a:r>
              <a:rPr lang="en-US" sz="5400" b="1" dirty="0">
                <a:solidFill>
                  <a:srgbClr val="39A2CF"/>
                </a:solidFill>
                <a:latin typeface="Roboto Slab" pitchFamily="2" charset="0"/>
                <a:ea typeface="Roboto Slab" pitchFamily="2" charset="0"/>
              </a:rPr>
              <a:t>What is the Dark Web?</a:t>
            </a:r>
          </a:p>
        </p:txBody>
      </p:sp>
    </p:spTree>
    <p:extLst>
      <p:ext uri="{BB962C8B-B14F-4D97-AF65-F5344CB8AC3E}">
        <p14:creationId xmlns:p14="http://schemas.microsoft.com/office/powerpoint/2010/main" val="14829672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52F9C6-D77B-4A19-BA73-23E2DA794F1D}"/>
              </a:ext>
            </a:extLst>
          </p:cNvPr>
          <p:cNvSpPr txBox="1">
            <a:spLocks/>
          </p:cNvSpPr>
          <p:nvPr/>
        </p:nvSpPr>
        <p:spPr>
          <a:xfrm>
            <a:off x="457200" y="91440"/>
            <a:ext cx="8229600" cy="18288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Arial Black" panose="020B0A04020102020204" pitchFamily="34" charset="0"/>
                <a:ea typeface="+mj-ea"/>
                <a:cs typeface="+mj-cs"/>
              </a:defRPr>
            </a:lvl1pPr>
          </a:lstStyle>
          <a:p>
            <a:pPr algn="ctr"/>
            <a:r>
              <a:rPr lang="en-US" sz="5400" b="1" dirty="0">
                <a:solidFill>
                  <a:srgbClr val="39A2CF"/>
                </a:solidFill>
                <a:latin typeface="Roboto Slab" pitchFamily="2" charset="0"/>
                <a:ea typeface="Roboto Slab" pitchFamily="2" charset="0"/>
              </a:rPr>
              <a:t>Finding Data </a:t>
            </a:r>
            <a:r>
              <a:rPr lang="en-US" sz="5400" b="1" dirty="0" smtClean="0">
                <a:solidFill>
                  <a:srgbClr val="39A2CF"/>
                </a:solidFill>
                <a:latin typeface="Roboto Slab" pitchFamily="2" charset="0"/>
                <a:ea typeface="Roboto Slab" pitchFamily="2" charset="0"/>
              </a:rPr>
              <a:t>on </a:t>
            </a:r>
            <a:r>
              <a:rPr lang="en-US" sz="5400" b="1" dirty="0">
                <a:solidFill>
                  <a:srgbClr val="39A2CF"/>
                </a:solidFill>
                <a:latin typeface="Roboto Slab" pitchFamily="2" charset="0"/>
                <a:ea typeface="Roboto Slab" pitchFamily="2" charset="0"/>
              </a:rPr>
              <a:t>t</a:t>
            </a:r>
            <a:r>
              <a:rPr lang="en-US" sz="5400" b="1" dirty="0" smtClean="0">
                <a:solidFill>
                  <a:srgbClr val="39A2CF"/>
                </a:solidFill>
                <a:latin typeface="Roboto Slab" pitchFamily="2" charset="0"/>
                <a:ea typeface="Roboto Slab" pitchFamily="2" charset="0"/>
              </a:rPr>
              <a:t>he </a:t>
            </a:r>
            <a:r>
              <a:rPr lang="en-US" sz="5400" b="1" dirty="0">
                <a:solidFill>
                  <a:srgbClr val="39A2CF"/>
                </a:solidFill>
                <a:latin typeface="Roboto Slab" pitchFamily="2" charset="0"/>
                <a:ea typeface="Roboto Slab" pitchFamily="2" charset="0"/>
              </a:rPr>
              <a:t>Dark Web?</a:t>
            </a:r>
          </a:p>
        </p:txBody>
      </p:sp>
      <p:pic>
        <p:nvPicPr>
          <p:cNvPr id="5" name="Picture 4"/>
          <p:cNvPicPr>
            <a:picLocks noChangeAspect="1"/>
          </p:cNvPicPr>
          <p:nvPr/>
        </p:nvPicPr>
        <p:blipFill>
          <a:blip r:embed="rId2"/>
          <a:stretch>
            <a:fillRect/>
          </a:stretch>
        </p:blipFill>
        <p:spPr>
          <a:xfrm>
            <a:off x="1371600" y="2057400"/>
            <a:ext cx="6400800" cy="2799184"/>
          </a:xfrm>
          <a:prstGeom prst="rect">
            <a:avLst/>
          </a:prstGeom>
        </p:spPr>
      </p:pic>
      <p:sp>
        <p:nvSpPr>
          <p:cNvPr id="3" name="Rectangle 2">
            <a:extLst>
              <a:ext uri="{FF2B5EF4-FFF2-40B4-BE49-F238E27FC236}">
                <a16:creationId xmlns:a16="http://schemas.microsoft.com/office/drawing/2014/main" id="{4329B8E8-C46B-4F3B-AC69-86375A3055A5}"/>
              </a:ext>
            </a:extLst>
          </p:cNvPr>
          <p:cNvSpPr/>
          <p:nvPr/>
        </p:nvSpPr>
        <p:spPr>
          <a:xfrm>
            <a:off x="2164201" y="5114278"/>
            <a:ext cx="4854919" cy="507831"/>
          </a:xfrm>
          <a:prstGeom prst="rect">
            <a:avLst/>
          </a:prstGeom>
        </p:spPr>
        <p:txBody>
          <a:bodyPr wrap="none">
            <a:spAutoFit/>
          </a:bodyPr>
          <a:lstStyle/>
          <a:p>
            <a:r>
              <a:rPr lang="en-US" sz="2700" dirty="0"/>
              <a:t>http://3g2upl4pq6kufc4m.onion/</a:t>
            </a:r>
          </a:p>
        </p:txBody>
      </p:sp>
    </p:spTree>
    <p:extLst>
      <p:ext uri="{BB962C8B-B14F-4D97-AF65-F5344CB8AC3E}">
        <p14:creationId xmlns:p14="http://schemas.microsoft.com/office/powerpoint/2010/main" val="10352554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EB5E221-77D6-4BCB-B594-31E8C7FE1B8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871411" y="3400386"/>
            <a:ext cx="3041583" cy="3158039"/>
          </a:xfrm>
          <a:prstGeom prst="rect">
            <a:avLst/>
          </a:prstGeom>
        </p:spPr>
      </p:pic>
      <p:sp>
        <p:nvSpPr>
          <p:cNvPr id="2" name="Title 1"/>
          <p:cNvSpPr>
            <a:spLocks noGrp="1"/>
          </p:cNvSpPr>
          <p:nvPr>
            <p:ph type="title"/>
          </p:nvPr>
        </p:nvSpPr>
        <p:spPr>
          <a:xfrm>
            <a:off x="457200" y="91440"/>
            <a:ext cx="8229600" cy="1828800"/>
          </a:xfrm>
        </p:spPr>
        <p:txBody>
          <a:bodyPr>
            <a:noAutofit/>
          </a:bodyPr>
          <a:lstStyle/>
          <a:p>
            <a:pPr algn="ctr"/>
            <a:r>
              <a:rPr lang="en-US" sz="4400" b="1" dirty="0">
                <a:solidFill>
                  <a:srgbClr val="39A2CF"/>
                </a:solidFill>
                <a:latin typeface="Roboto Slab" pitchFamily="2" charset="0"/>
                <a:ea typeface="Roboto Slab" pitchFamily="2" charset="0"/>
              </a:rPr>
              <a:t>The Digital Underground’s Thriving Black Market</a:t>
            </a:r>
          </a:p>
        </p:txBody>
      </p:sp>
      <p:sp>
        <p:nvSpPr>
          <p:cNvPr id="3" name="Content Placeholder 2"/>
          <p:cNvSpPr>
            <a:spLocks noGrp="1"/>
          </p:cNvSpPr>
          <p:nvPr>
            <p:ph idx="1"/>
          </p:nvPr>
        </p:nvSpPr>
        <p:spPr>
          <a:xfrm>
            <a:off x="803366" y="1655063"/>
            <a:ext cx="5857315" cy="4553232"/>
          </a:xfrm>
        </p:spPr>
        <p:txBody>
          <a:bodyPr anchor="t">
            <a:noAutofit/>
          </a:bodyPr>
          <a:lstStyle/>
          <a:p>
            <a:pPr marL="457200" indent="-457200">
              <a:lnSpc>
                <a:spcPct val="100000"/>
              </a:lnSpc>
              <a:spcBef>
                <a:spcPts val="1000"/>
              </a:spcBef>
              <a:buSzPct val="175000"/>
              <a:buBlip>
                <a:blip r:embed="rId4"/>
              </a:buBlip>
            </a:pPr>
            <a:r>
              <a:rPr lang="en-US" sz="2200" dirty="0">
                <a:solidFill>
                  <a:srgbClr val="223B63"/>
                </a:solidFill>
                <a:latin typeface="Arial" panose="020B0604020202020204" pitchFamily="34" charset="0"/>
                <a:cs typeface="Arial" panose="020B0604020202020204" pitchFamily="34" charset="0"/>
              </a:rPr>
              <a:t>Credit card details: $2 to $90</a:t>
            </a:r>
          </a:p>
          <a:p>
            <a:pPr marL="457200" indent="-457200">
              <a:lnSpc>
                <a:spcPct val="100000"/>
              </a:lnSpc>
              <a:spcBef>
                <a:spcPts val="1000"/>
              </a:spcBef>
              <a:buSzPct val="175000"/>
              <a:buBlip>
                <a:blip r:embed="rId4"/>
              </a:buBlip>
            </a:pPr>
            <a:r>
              <a:rPr lang="en-US" sz="2200" dirty="0">
                <a:solidFill>
                  <a:srgbClr val="223B63"/>
                </a:solidFill>
                <a:latin typeface="Arial" panose="020B0604020202020204" pitchFamily="34" charset="0"/>
                <a:cs typeface="Arial" panose="020B0604020202020204" pitchFamily="34" charset="0"/>
              </a:rPr>
              <a:t>Social Security Numbers: $30</a:t>
            </a:r>
          </a:p>
          <a:p>
            <a:pPr marL="457200" indent="-457200">
              <a:lnSpc>
                <a:spcPct val="100000"/>
              </a:lnSpc>
              <a:spcBef>
                <a:spcPts val="1000"/>
              </a:spcBef>
              <a:buSzPct val="175000"/>
              <a:buBlip>
                <a:blip r:embed="rId4"/>
              </a:buBlip>
            </a:pPr>
            <a:r>
              <a:rPr lang="en-US" sz="2200" dirty="0">
                <a:solidFill>
                  <a:srgbClr val="223B63"/>
                </a:solidFill>
                <a:latin typeface="Arial" panose="020B0604020202020204" pitchFamily="34" charset="0"/>
                <a:cs typeface="Arial" panose="020B0604020202020204" pitchFamily="34" charset="0"/>
              </a:rPr>
              <a:t>Date of Birth: $11</a:t>
            </a:r>
          </a:p>
          <a:p>
            <a:pPr marL="457200" indent="-457200">
              <a:lnSpc>
                <a:spcPct val="100000"/>
              </a:lnSpc>
              <a:spcBef>
                <a:spcPts val="1000"/>
              </a:spcBef>
              <a:buSzPct val="175000"/>
              <a:buBlip>
                <a:blip r:embed="rId4"/>
              </a:buBlip>
            </a:pPr>
            <a:r>
              <a:rPr lang="en-US" sz="2200" dirty="0">
                <a:solidFill>
                  <a:srgbClr val="223B63"/>
                </a:solidFill>
                <a:latin typeface="Arial" panose="020B0604020202020204" pitchFamily="34" charset="0"/>
                <a:cs typeface="Arial" panose="020B0604020202020204" pitchFamily="34" charset="0"/>
              </a:rPr>
              <a:t>Health Records: $1,200</a:t>
            </a:r>
          </a:p>
          <a:p>
            <a:pPr marL="457200" indent="-457200">
              <a:lnSpc>
                <a:spcPct val="100000"/>
              </a:lnSpc>
              <a:spcBef>
                <a:spcPts val="1000"/>
              </a:spcBef>
              <a:buSzPct val="175000"/>
              <a:buBlip>
                <a:blip r:embed="rId4"/>
              </a:buBlip>
            </a:pPr>
            <a:r>
              <a:rPr lang="en-US" sz="2200" dirty="0">
                <a:solidFill>
                  <a:srgbClr val="223B63"/>
                </a:solidFill>
                <a:latin typeface="Arial" panose="020B0604020202020204" pitchFamily="34" charset="0"/>
                <a:cs typeface="Arial" panose="020B0604020202020204" pitchFamily="34" charset="0"/>
              </a:rPr>
              <a:t>Your Data (Ransom): $10,000+</a:t>
            </a:r>
          </a:p>
          <a:p>
            <a:pPr marL="457200" indent="-457200">
              <a:lnSpc>
                <a:spcPct val="100000"/>
              </a:lnSpc>
              <a:spcBef>
                <a:spcPts val="1000"/>
              </a:spcBef>
              <a:buSzPct val="175000"/>
              <a:buBlip>
                <a:blip r:embed="rId4"/>
              </a:buBlip>
            </a:pPr>
            <a:r>
              <a:rPr lang="en-US" sz="2200" dirty="0">
                <a:solidFill>
                  <a:srgbClr val="223B63"/>
                </a:solidFill>
                <a:latin typeface="Arial" panose="020B0604020202020204" pitchFamily="34" charset="0"/>
                <a:cs typeface="Arial" panose="020B0604020202020204" pitchFamily="34" charset="0"/>
              </a:rPr>
              <a:t>Anyone can easily buy training, tools, and services for committing fraud, hacking systems, buying stolen credit cards, setting up fake web sites, etc.</a:t>
            </a:r>
          </a:p>
          <a:p>
            <a:pPr marL="457200" indent="-457200">
              <a:lnSpc>
                <a:spcPct val="100000"/>
              </a:lnSpc>
              <a:spcBef>
                <a:spcPts val="1000"/>
              </a:spcBef>
              <a:buSzPct val="175000"/>
              <a:buBlip>
                <a:blip r:embed="rId4"/>
              </a:buBlip>
            </a:pPr>
            <a:r>
              <a:rPr lang="en-US" sz="2200" dirty="0">
                <a:solidFill>
                  <a:srgbClr val="223B63"/>
                </a:solidFill>
                <a:latin typeface="Arial" panose="020B0604020202020204" pitchFamily="34" charset="0"/>
                <a:cs typeface="Arial" panose="020B0604020202020204" pitchFamily="34" charset="0"/>
              </a:rPr>
              <a:t>Trojan Kit for as little as $1,000</a:t>
            </a:r>
          </a:p>
        </p:txBody>
      </p:sp>
    </p:spTree>
    <p:extLst>
      <p:ext uri="{BB962C8B-B14F-4D97-AF65-F5344CB8AC3E}">
        <p14:creationId xmlns:p14="http://schemas.microsoft.com/office/powerpoint/2010/main" val="37816259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A7BA24-14D4-4E4A-A22A-F76D8BDFEF43}"/>
              </a:ext>
            </a:extLst>
          </p:cNvPr>
          <p:cNvSpPr>
            <a:spLocks noChangeAspect="1"/>
          </p:cNvSpPr>
          <p:nvPr/>
        </p:nvSpPr>
        <p:spPr>
          <a:xfrm>
            <a:off x="685800" y="732599"/>
            <a:ext cx="7772400" cy="258851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dirty="0">
                <a:latin typeface="OCR A Extended" panose="02010509020102010303" pitchFamily="50" charset="0"/>
              </a:rPr>
              <a:t>16:04  @BB&gt;&gt; HEY - I WANT INTO A NETWORK. </a:t>
            </a:r>
          </a:p>
          <a:p>
            <a:r>
              <a:rPr lang="en-US" dirty="0">
                <a:latin typeface="OCR A Extended" panose="02010509020102010303" pitchFamily="50" charset="0"/>
              </a:rPr>
              <a:t>16:50  @BB&gt;&gt; HEY - I WANT INTO A NETWORK. HELP ME?</a:t>
            </a:r>
          </a:p>
          <a:p>
            <a:r>
              <a:rPr lang="en-US" dirty="0">
                <a:latin typeface="OCR A Extended" panose="02010509020102010303" pitchFamily="50" charset="0"/>
              </a:rPr>
              <a:t>17:12  @BB&gt;&gt; WANT INTO A NETWORK. HELP ME?</a:t>
            </a:r>
          </a:p>
          <a:p>
            <a:r>
              <a:rPr lang="en-US" dirty="0">
                <a:latin typeface="OCR A Extended" panose="02010509020102010303" pitchFamily="50" charset="0"/>
              </a:rPr>
              <a:t>17:14  @TZ&gt;&gt; y0u 0ff3r1n6?</a:t>
            </a:r>
          </a:p>
          <a:p>
            <a:r>
              <a:rPr lang="en-US" dirty="0">
                <a:latin typeface="OCR A Extended" panose="02010509020102010303" pitchFamily="50" charset="0"/>
              </a:rPr>
              <a:t>17:15  @BB&gt;&gt; BIT COIN. HAVE NAME. HAVE IP.</a:t>
            </a:r>
          </a:p>
          <a:p>
            <a:r>
              <a:rPr lang="en-US" dirty="0">
                <a:latin typeface="OCR A Extended" panose="02010509020102010303" pitchFamily="50" charset="0"/>
              </a:rPr>
              <a:t>17:21  @TZ&gt;&gt; 7yp3 0f n37w0rk?</a:t>
            </a:r>
          </a:p>
          <a:p>
            <a:r>
              <a:rPr lang="en-US" dirty="0">
                <a:latin typeface="OCR A Extended" panose="02010509020102010303" pitchFamily="50" charset="0"/>
              </a:rPr>
              <a:t>17:22  @BB&gt;&gt; WINDOWS. NAT FIREWALL. WANT ACCESS.</a:t>
            </a:r>
          </a:p>
          <a:p>
            <a:r>
              <a:rPr lang="en-US" dirty="0">
                <a:latin typeface="OCR A Extended" panose="02010509020102010303" pitchFamily="50" charset="0"/>
              </a:rPr>
              <a:t>17:35  @TZ&gt;&gt; 0.02 b7c 4 d4y</a:t>
            </a:r>
          </a:p>
        </p:txBody>
      </p:sp>
      <p:pic>
        <p:nvPicPr>
          <p:cNvPr id="5" name="Picture 4">
            <a:extLst>
              <a:ext uri="{FF2B5EF4-FFF2-40B4-BE49-F238E27FC236}">
                <a16:creationId xmlns:a16="http://schemas.microsoft.com/office/drawing/2014/main" id="{5EB5E221-77D6-4BCB-B594-31E8C7FE1B8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871411" y="3400386"/>
            <a:ext cx="3041583" cy="3158039"/>
          </a:xfrm>
          <a:prstGeom prst="rect">
            <a:avLst/>
          </a:prstGeom>
        </p:spPr>
      </p:pic>
    </p:spTree>
    <p:extLst>
      <p:ext uri="{BB962C8B-B14F-4D97-AF65-F5344CB8AC3E}">
        <p14:creationId xmlns:p14="http://schemas.microsoft.com/office/powerpoint/2010/main" val="19424530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5400" b="1" dirty="0">
                <a:solidFill>
                  <a:srgbClr val="39A2CF"/>
                </a:solidFill>
                <a:latin typeface="Roboto Slab" pitchFamily="2" charset="0"/>
                <a:ea typeface="Roboto Slab" pitchFamily="2" charset="0"/>
              </a:rPr>
              <a:t>Growing Hacks From Unloved Networks</a:t>
            </a:r>
          </a:p>
        </p:txBody>
      </p:sp>
      <p:pic>
        <p:nvPicPr>
          <p:cNvPr id="7" name="Picture 2" descr="Vulnerability Risk"/>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08818" y="1845534"/>
            <a:ext cx="7326364" cy="4605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9668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5824546" y="2640604"/>
            <a:ext cx="868315" cy="300082"/>
          </a:xfrm>
          <a:prstGeom prst="rect">
            <a:avLst/>
          </a:prstGeom>
          <a:noFill/>
        </p:spPr>
        <p:txBody>
          <a:bodyPr wrap="none" rtlCol="0">
            <a:spAutoFit/>
          </a:bodyPr>
          <a:lstStyle/>
          <a:p>
            <a:r>
              <a:rPr lang="en-US" sz="1350" dirty="0">
                <a:latin typeface="Arial Black" panose="020B0A04020102020204" pitchFamily="34" charset="0"/>
              </a:rPr>
              <a:t>hacked</a:t>
            </a:r>
          </a:p>
        </p:txBody>
      </p:sp>
      <p:sp>
        <p:nvSpPr>
          <p:cNvPr id="24" name="TextBox 23"/>
          <p:cNvSpPr txBox="1"/>
          <p:nvPr/>
        </p:nvSpPr>
        <p:spPr>
          <a:xfrm>
            <a:off x="5824545" y="2987068"/>
            <a:ext cx="2322815" cy="300082"/>
          </a:xfrm>
          <a:prstGeom prst="rect">
            <a:avLst/>
          </a:prstGeom>
          <a:noFill/>
        </p:spPr>
        <p:txBody>
          <a:bodyPr wrap="none" rtlCol="0">
            <a:spAutoFit/>
          </a:bodyPr>
          <a:lstStyle/>
          <a:p>
            <a:r>
              <a:rPr lang="en-US" sz="1350" dirty="0">
                <a:latin typeface="Arial Black" panose="020B0A04020102020204" pitchFamily="34" charset="0"/>
              </a:rPr>
              <a:t>accidentally published</a:t>
            </a:r>
          </a:p>
        </p:txBody>
      </p:sp>
      <p:sp>
        <p:nvSpPr>
          <p:cNvPr id="25" name="TextBox 24"/>
          <p:cNvSpPr txBox="1"/>
          <p:nvPr/>
        </p:nvSpPr>
        <p:spPr>
          <a:xfrm>
            <a:off x="5824545" y="3333531"/>
            <a:ext cx="813556" cy="300082"/>
          </a:xfrm>
          <a:prstGeom prst="rect">
            <a:avLst/>
          </a:prstGeom>
          <a:noFill/>
        </p:spPr>
        <p:txBody>
          <a:bodyPr wrap="none" rtlCol="0">
            <a:spAutoFit/>
          </a:bodyPr>
          <a:lstStyle/>
          <a:p>
            <a:r>
              <a:rPr lang="en-US" sz="1350" dirty="0">
                <a:latin typeface="Arial Black" panose="020B0A04020102020204" pitchFamily="34" charset="0"/>
              </a:rPr>
              <a:t>leaked</a:t>
            </a:r>
          </a:p>
        </p:txBody>
      </p:sp>
      <p:sp>
        <p:nvSpPr>
          <p:cNvPr id="26" name="TextBox 25"/>
          <p:cNvSpPr txBox="1"/>
          <p:nvPr/>
        </p:nvSpPr>
        <p:spPr>
          <a:xfrm>
            <a:off x="5824545" y="3679994"/>
            <a:ext cx="2069797" cy="300082"/>
          </a:xfrm>
          <a:prstGeom prst="rect">
            <a:avLst/>
          </a:prstGeom>
          <a:noFill/>
        </p:spPr>
        <p:txBody>
          <a:bodyPr wrap="none" rtlCol="0">
            <a:spAutoFit/>
          </a:bodyPr>
          <a:lstStyle/>
          <a:p>
            <a:r>
              <a:rPr lang="en-US" sz="1350" dirty="0">
                <a:latin typeface="Arial Black" panose="020B0A04020102020204" pitchFamily="34" charset="0"/>
              </a:rPr>
              <a:t>lost or stolen media</a:t>
            </a:r>
          </a:p>
        </p:txBody>
      </p:sp>
      <p:sp>
        <p:nvSpPr>
          <p:cNvPr id="27" name="TextBox 26"/>
          <p:cNvSpPr txBox="1"/>
          <p:nvPr/>
        </p:nvSpPr>
        <p:spPr>
          <a:xfrm>
            <a:off x="5824546" y="4026457"/>
            <a:ext cx="2506905" cy="300082"/>
          </a:xfrm>
          <a:prstGeom prst="rect">
            <a:avLst/>
          </a:prstGeom>
          <a:noFill/>
        </p:spPr>
        <p:txBody>
          <a:bodyPr wrap="none" rtlCol="0">
            <a:spAutoFit/>
          </a:bodyPr>
          <a:lstStyle/>
          <a:p>
            <a:r>
              <a:rPr lang="en-US" sz="1350" dirty="0">
                <a:latin typeface="Arial Black" panose="020B0A04020102020204" pitchFamily="34" charset="0"/>
              </a:rPr>
              <a:t>lost or stolen computers</a:t>
            </a:r>
          </a:p>
        </p:txBody>
      </p:sp>
      <p:sp>
        <p:nvSpPr>
          <p:cNvPr id="28" name="TextBox 27"/>
          <p:cNvSpPr txBox="1"/>
          <p:nvPr/>
        </p:nvSpPr>
        <p:spPr>
          <a:xfrm>
            <a:off x="5824546" y="4372921"/>
            <a:ext cx="1098378" cy="300082"/>
          </a:xfrm>
          <a:prstGeom prst="rect">
            <a:avLst/>
          </a:prstGeom>
          <a:noFill/>
        </p:spPr>
        <p:txBody>
          <a:bodyPr wrap="none" rtlCol="0">
            <a:spAutoFit/>
          </a:bodyPr>
          <a:lstStyle/>
          <a:p>
            <a:r>
              <a:rPr lang="en-US" sz="1350" dirty="0">
                <a:latin typeface="Arial Black" panose="020B0A04020102020204" pitchFamily="34" charset="0"/>
              </a:rPr>
              <a:t>inside job</a:t>
            </a:r>
          </a:p>
        </p:txBody>
      </p:sp>
      <p:sp>
        <p:nvSpPr>
          <p:cNvPr id="29" name="TextBox 28"/>
          <p:cNvSpPr txBox="1"/>
          <p:nvPr/>
        </p:nvSpPr>
        <p:spPr>
          <a:xfrm>
            <a:off x="5824546" y="4719385"/>
            <a:ext cx="2281394" cy="300082"/>
          </a:xfrm>
          <a:prstGeom prst="rect">
            <a:avLst/>
          </a:prstGeom>
          <a:noFill/>
        </p:spPr>
        <p:txBody>
          <a:bodyPr wrap="none" rtlCol="0">
            <a:spAutoFit/>
          </a:bodyPr>
          <a:lstStyle/>
          <a:p>
            <a:r>
              <a:rPr lang="en-US" sz="1350" dirty="0">
                <a:latin typeface="Arial Black" panose="020B0A04020102020204" pitchFamily="34" charset="0"/>
              </a:rPr>
              <a:t>poor physical security</a:t>
            </a:r>
          </a:p>
        </p:txBody>
      </p:sp>
      <p:cxnSp>
        <p:nvCxnSpPr>
          <p:cNvPr id="30" name="Straight Arrow Connector 29"/>
          <p:cNvCxnSpPr/>
          <p:nvPr/>
        </p:nvCxnSpPr>
        <p:spPr>
          <a:xfrm flipV="1">
            <a:off x="1783567" y="3357893"/>
            <a:ext cx="1687068" cy="13030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3566647" y="3035960"/>
            <a:ext cx="274320" cy="274320"/>
          </a:xfrm>
          <a:prstGeom prst="ellipse">
            <a:avLst/>
          </a:prstGeom>
          <a:solidFill>
            <a:srgbClr val="FFABAB"/>
          </a:solidFill>
          <a:ln>
            <a:solidFill>
              <a:srgbClr val="F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2" name="Oval 31"/>
          <p:cNvSpPr/>
          <p:nvPr/>
        </p:nvSpPr>
        <p:spPr>
          <a:xfrm>
            <a:off x="3063709" y="3230270"/>
            <a:ext cx="261545" cy="229743"/>
          </a:xfrm>
          <a:prstGeom prst="ellipse">
            <a:avLst/>
          </a:prstGeom>
          <a:solidFill>
            <a:srgbClr val="FFABAB"/>
          </a:solidFill>
          <a:ln>
            <a:solidFill>
              <a:srgbClr val="F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3" name="Oval 32"/>
          <p:cNvSpPr/>
          <p:nvPr/>
        </p:nvSpPr>
        <p:spPr>
          <a:xfrm>
            <a:off x="2134137" y="3991883"/>
            <a:ext cx="261545" cy="229743"/>
          </a:xfrm>
          <a:prstGeom prst="ellipse">
            <a:avLst/>
          </a:prstGeom>
          <a:solidFill>
            <a:srgbClr val="FFABAB"/>
          </a:solidFill>
          <a:ln>
            <a:solidFill>
              <a:srgbClr val="F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4" name="Oval 33"/>
          <p:cNvSpPr/>
          <p:nvPr/>
        </p:nvSpPr>
        <p:spPr>
          <a:xfrm>
            <a:off x="3924646" y="2807557"/>
            <a:ext cx="261545" cy="229743"/>
          </a:xfrm>
          <a:prstGeom prst="ellipse">
            <a:avLst/>
          </a:prstGeom>
          <a:solidFill>
            <a:srgbClr val="FFABAB"/>
          </a:solidFill>
          <a:ln>
            <a:solidFill>
              <a:srgbClr val="F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 name="Oval 34"/>
          <p:cNvSpPr/>
          <p:nvPr/>
        </p:nvSpPr>
        <p:spPr>
          <a:xfrm>
            <a:off x="1813322" y="4628141"/>
            <a:ext cx="261545" cy="229743"/>
          </a:xfrm>
          <a:prstGeom prst="ellipse">
            <a:avLst/>
          </a:prstGeom>
          <a:solidFill>
            <a:srgbClr val="FFABAB"/>
          </a:solidFill>
          <a:ln>
            <a:solidFill>
              <a:srgbClr val="F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 name="Oval 35"/>
          <p:cNvSpPr/>
          <p:nvPr/>
        </p:nvSpPr>
        <p:spPr>
          <a:xfrm>
            <a:off x="1415522" y="4758640"/>
            <a:ext cx="261545" cy="229743"/>
          </a:xfrm>
          <a:prstGeom prst="ellipse">
            <a:avLst/>
          </a:prstGeom>
          <a:solidFill>
            <a:srgbClr val="FFABAB"/>
          </a:solidFill>
          <a:ln>
            <a:solidFill>
              <a:srgbClr val="F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 name="Oval 36"/>
          <p:cNvSpPr/>
          <p:nvPr/>
        </p:nvSpPr>
        <p:spPr>
          <a:xfrm>
            <a:off x="3890393" y="3080537"/>
            <a:ext cx="261545" cy="229743"/>
          </a:xfrm>
          <a:prstGeom prst="ellipse">
            <a:avLst/>
          </a:prstGeom>
          <a:solidFill>
            <a:srgbClr val="FFABAB"/>
          </a:solidFill>
          <a:ln>
            <a:solidFill>
              <a:srgbClr val="F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 name="Oval 37"/>
          <p:cNvSpPr/>
          <p:nvPr/>
        </p:nvSpPr>
        <p:spPr>
          <a:xfrm>
            <a:off x="3638030" y="3353911"/>
            <a:ext cx="261545" cy="229743"/>
          </a:xfrm>
          <a:prstGeom prst="ellipse">
            <a:avLst/>
          </a:prstGeom>
          <a:solidFill>
            <a:srgbClr val="FFABAB"/>
          </a:solidFill>
          <a:ln>
            <a:solidFill>
              <a:srgbClr val="F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 name="Oval 38"/>
          <p:cNvSpPr/>
          <p:nvPr/>
        </p:nvSpPr>
        <p:spPr>
          <a:xfrm>
            <a:off x="4201364" y="2963576"/>
            <a:ext cx="261545" cy="229743"/>
          </a:xfrm>
          <a:prstGeom prst="ellipse">
            <a:avLst/>
          </a:prstGeom>
          <a:solidFill>
            <a:srgbClr val="FFABAB"/>
          </a:solidFill>
          <a:ln>
            <a:solidFill>
              <a:srgbClr val="F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 name="Oval 39"/>
          <p:cNvSpPr/>
          <p:nvPr/>
        </p:nvSpPr>
        <p:spPr>
          <a:xfrm>
            <a:off x="2810433" y="3811861"/>
            <a:ext cx="274320" cy="274320"/>
          </a:xfrm>
          <a:prstGeom prst="ellipse">
            <a:avLst/>
          </a:prstGeom>
          <a:solidFill>
            <a:srgbClr val="FFABAB"/>
          </a:solidFill>
          <a:ln>
            <a:solidFill>
              <a:srgbClr val="F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5" name="Straight Connector 44"/>
          <p:cNvCxnSpPr/>
          <p:nvPr/>
        </p:nvCxnSpPr>
        <p:spPr>
          <a:xfrm>
            <a:off x="1385803" y="2324862"/>
            <a:ext cx="0" cy="282549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491985" y="5179129"/>
            <a:ext cx="607859" cy="300082"/>
          </a:xfrm>
          <a:prstGeom prst="rect">
            <a:avLst/>
          </a:prstGeom>
          <a:noFill/>
        </p:spPr>
        <p:txBody>
          <a:bodyPr wrap="none" rtlCol="0">
            <a:spAutoFit/>
          </a:bodyPr>
          <a:lstStyle/>
          <a:p>
            <a:r>
              <a:rPr lang="en-US" sz="1350" dirty="0">
                <a:latin typeface="Arial Black" panose="020B0A04020102020204" pitchFamily="34" charset="0"/>
              </a:rPr>
              <a:t>time</a:t>
            </a:r>
          </a:p>
        </p:txBody>
      </p:sp>
      <p:sp>
        <p:nvSpPr>
          <p:cNvPr id="47" name="TextBox 46"/>
          <p:cNvSpPr txBox="1"/>
          <p:nvPr/>
        </p:nvSpPr>
        <p:spPr>
          <a:xfrm rot="16200000">
            <a:off x="-268025" y="3587568"/>
            <a:ext cx="2825494" cy="300082"/>
          </a:xfrm>
          <a:prstGeom prst="rect">
            <a:avLst/>
          </a:prstGeom>
          <a:noFill/>
        </p:spPr>
        <p:txBody>
          <a:bodyPr wrap="square" rtlCol="0">
            <a:spAutoFit/>
          </a:bodyPr>
          <a:lstStyle/>
          <a:p>
            <a:r>
              <a:rPr lang="en-US" sz="1350" dirty="0">
                <a:latin typeface="Arial Black" panose="020B0A04020102020204" pitchFamily="34" charset="0"/>
              </a:rPr>
              <a:t>magnitude of cyber threats</a:t>
            </a:r>
          </a:p>
        </p:txBody>
      </p:sp>
      <p:cxnSp>
        <p:nvCxnSpPr>
          <p:cNvPr id="48" name="Straight Connector 47"/>
          <p:cNvCxnSpPr/>
          <p:nvPr/>
        </p:nvCxnSpPr>
        <p:spPr>
          <a:xfrm>
            <a:off x="1358154" y="5154145"/>
            <a:ext cx="276102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itle 1"/>
          <p:cNvSpPr txBox="1">
            <a:spLocks/>
          </p:cNvSpPr>
          <p:nvPr/>
        </p:nvSpPr>
        <p:spPr>
          <a:xfrm>
            <a:off x="457200" y="91440"/>
            <a:ext cx="8229600" cy="1828800"/>
          </a:xfrm>
          <a:prstGeom prst="rect">
            <a:avLst/>
          </a:prstGeom>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Arial Black" panose="020B0A04020102020204" pitchFamily="34" charset="0"/>
                <a:ea typeface="+mj-ea"/>
                <a:cs typeface="+mj-cs"/>
              </a:defRPr>
            </a:lvl1pPr>
          </a:lstStyle>
          <a:p>
            <a:r>
              <a:rPr lang="en-US" sz="4000" b="1" dirty="0">
                <a:solidFill>
                  <a:srgbClr val="39A2CF"/>
                </a:solidFill>
                <a:latin typeface="Roboto Slab" pitchFamily="2" charset="0"/>
                <a:ea typeface="Roboto Slab" pitchFamily="2" charset="0"/>
              </a:rPr>
              <a:t>Attacks are </a:t>
            </a:r>
            <a:r>
              <a:rPr lang="en-US" sz="4000" b="1" dirty="0" smtClean="0">
                <a:solidFill>
                  <a:srgbClr val="39A2CF"/>
                </a:solidFill>
                <a:latin typeface="Roboto Slab" pitchFamily="2" charset="0"/>
                <a:ea typeface="Roboto Slab" pitchFamily="2" charset="0"/>
              </a:rPr>
              <a:t>Targeting </a:t>
            </a:r>
            <a:r>
              <a:rPr lang="en-US" sz="4000" b="1" dirty="0">
                <a:solidFill>
                  <a:srgbClr val="39A2CF"/>
                </a:solidFill>
                <a:latin typeface="Roboto Slab" pitchFamily="2" charset="0"/>
                <a:ea typeface="Roboto Slab" pitchFamily="2" charset="0"/>
              </a:rPr>
              <a:t>MANY </a:t>
            </a:r>
            <a:r>
              <a:rPr lang="en-US" sz="4000" b="1" dirty="0" smtClean="0">
                <a:solidFill>
                  <a:srgbClr val="39A2CF"/>
                </a:solidFill>
                <a:latin typeface="Roboto Slab" pitchFamily="2" charset="0"/>
                <a:ea typeface="Roboto Slab" pitchFamily="2" charset="0"/>
              </a:rPr>
              <a:t>Vulnerabilities </a:t>
            </a:r>
            <a:r>
              <a:rPr lang="en-US" sz="4000" b="1" dirty="0">
                <a:solidFill>
                  <a:srgbClr val="39A2CF"/>
                </a:solidFill>
                <a:latin typeface="Roboto Slab" pitchFamily="2" charset="0"/>
                <a:ea typeface="Roboto Slab" pitchFamily="2" charset="0"/>
              </a:rPr>
              <a:t>in </a:t>
            </a:r>
            <a:r>
              <a:rPr lang="en-US" sz="4000" b="1" dirty="0" smtClean="0">
                <a:solidFill>
                  <a:srgbClr val="39A2CF"/>
                </a:solidFill>
                <a:latin typeface="Roboto Slab" pitchFamily="2" charset="0"/>
                <a:ea typeface="Roboto Slab" pitchFamily="2" charset="0"/>
              </a:rPr>
              <a:t>Your </a:t>
            </a:r>
            <a:r>
              <a:rPr lang="en-US" sz="4000" b="1" dirty="0" smtClean="0">
                <a:solidFill>
                  <a:srgbClr val="39A2CF"/>
                </a:solidFill>
                <a:latin typeface="Roboto Slab" pitchFamily="2" charset="0"/>
                <a:ea typeface="Roboto Slab" pitchFamily="2" charset="0"/>
              </a:rPr>
              <a:t>S</a:t>
            </a:r>
            <a:r>
              <a:rPr lang="en-US" sz="4000" b="1" dirty="0" smtClean="0">
                <a:solidFill>
                  <a:srgbClr val="39A2CF"/>
                </a:solidFill>
                <a:latin typeface="Roboto Slab" pitchFamily="2" charset="0"/>
                <a:ea typeface="Roboto Slab" pitchFamily="2" charset="0"/>
              </a:rPr>
              <a:t>ystems</a:t>
            </a:r>
            <a:endParaRPr lang="en-US" sz="4000" b="1" dirty="0">
              <a:solidFill>
                <a:srgbClr val="39A2CF"/>
              </a:solidFill>
              <a:latin typeface="Roboto Slab" pitchFamily="2" charset="0"/>
              <a:ea typeface="Roboto Slab" pitchFamily="2" charset="0"/>
            </a:endParaRPr>
          </a:p>
        </p:txBody>
      </p:sp>
      <p:cxnSp>
        <p:nvCxnSpPr>
          <p:cNvPr id="3" name="Straight Arrow Connector 2"/>
          <p:cNvCxnSpPr>
            <a:stCxn id="23" idx="1"/>
          </p:cNvCxnSpPr>
          <p:nvPr/>
        </p:nvCxnSpPr>
        <p:spPr>
          <a:xfrm flipH="1">
            <a:off x="4561780" y="2790645"/>
            <a:ext cx="1262766" cy="196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24" idx="1"/>
          </p:cNvCxnSpPr>
          <p:nvPr/>
        </p:nvCxnSpPr>
        <p:spPr>
          <a:xfrm flipH="1">
            <a:off x="3181155" y="3137109"/>
            <a:ext cx="2643390" cy="7521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5" idx="1"/>
          </p:cNvCxnSpPr>
          <p:nvPr/>
        </p:nvCxnSpPr>
        <p:spPr>
          <a:xfrm flipH="1">
            <a:off x="3181155" y="3483572"/>
            <a:ext cx="2643390" cy="4734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5" idx="1"/>
          </p:cNvCxnSpPr>
          <p:nvPr/>
        </p:nvCxnSpPr>
        <p:spPr>
          <a:xfrm flipH="1" flipV="1">
            <a:off x="4186191" y="3333532"/>
            <a:ext cx="1638354" cy="150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23" idx="1"/>
          </p:cNvCxnSpPr>
          <p:nvPr/>
        </p:nvCxnSpPr>
        <p:spPr>
          <a:xfrm flipH="1">
            <a:off x="2134138" y="2790645"/>
            <a:ext cx="3690408" cy="18374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26" idx="1"/>
          </p:cNvCxnSpPr>
          <p:nvPr/>
        </p:nvCxnSpPr>
        <p:spPr>
          <a:xfrm flipH="1">
            <a:off x="3181155" y="3830035"/>
            <a:ext cx="2643390" cy="196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27" idx="1"/>
          </p:cNvCxnSpPr>
          <p:nvPr/>
        </p:nvCxnSpPr>
        <p:spPr>
          <a:xfrm flipH="1" flipV="1">
            <a:off x="2491988" y="4150896"/>
            <a:ext cx="3332558" cy="25602"/>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28" idx="1"/>
          </p:cNvCxnSpPr>
          <p:nvPr/>
        </p:nvCxnSpPr>
        <p:spPr>
          <a:xfrm flipH="1">
            <a:off x="1783568" y="4522962"/>
            <a:ext cx="4040978" cy="3349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29" idx="1"/>
          </p:cNvCxnSpPr>
          <p:nvPr/>
        </p:nvCxnSpPr>
        <p:spPr>
          <a:xfrm flipH="1" flipV="1">
            <a:off x="3924646" y="3583654"/>
            <a:ext cx="1899900" cy="12857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23" idx="1"/>
          </p:cNvCxnSpPr>
          <p:nvPr/>
        </p:nvCxnSpPr>
        <p:spPr>
          <a:xfrm flipH="1">
            <a:off x="4254974" y="2790645"/>
            <a:ext cx="1569572" cy="608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74670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a:spLocks/>
          </p:cNvSpPr>
          <p:nvPr/>
        </p:nvSpPr>
        <p:spPr>
          <a:xfrm>
            <a:off x="457200" y="91440"/>
            <a:ext cx="8229600" cy="1828800"/>
          </a:xfrm>
          <a:prstGeom prst="rect">
            <a:avLst/>
          </a:prstGeom>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Arial Black" panose="020B0A04020102020204" pitchFamily="34" charset="0"/>
                <a:ea typeface="+mj-ea"/>
                <a:cs typeface="+mj-cs"/>
              </a:defRPr>
            </a:lvl1pPr>
          </a:lstStyle>
          <a:p>
            <a:r>
              <a:rPr lang="en-US" sz="4800" b="1" dirty="0">
                <a:solidFill>
                  <a:srgbClr val="39A2CF"/>
                </a:solidFill>
                <a:latin typeface="Roboto Slab" pitchFamily="2" charset="0"/>
                <a:ea typeface="Roboto Slab" pitchFamily="2" charset="0"/>
              </a:rPr>
              <a:t>One Little Flaw Leads </a:t>
            </a:r>
            <a:r>
              <a:rPr lang="en-US" sz="4800" b="1" dirty="0" smtClean="0">
                <a:solidFill>
                  <a:srgbClr val="39A2CF"/>
                </a:solidFill>
                <a:latin typeface="Roboto Slab" pitchFamily="2" charset="0"/>
                <a:ea typeface="Roboto Slab" pitchFamily="2" charset="0"/>
              </a:rPr>
              <a:t>to a BIG </a:t>
            </a:r>
            <a:r>
              <a:rPr lang="en-US" sz="4800" b="1" dirty="0">
                <a:solidFill>
                  <a:srgbClr val="39A2CF"/>
                </a:solidFill>
                <a:latin typeface="Roboto Slab" pitchFamily="2" charset="0"/>
                <a:ea typeface="Roboto Slab" pitchFamily="2" charset="0"/>
              </a:rPr>
              <a:t>Hack</a:t>
            </a:r>
          </a:p>
        </p:txBody>
      </p:sp>
      <p:sp>
        <p:nvSpPr>
          <p:cNvPr id="41" name="Rectangle 40"/>
          <p:cNvSpPr/>
          <p:nvPr/>
        </p:nvSpPr>
        <p:spPr>
          <a:xfrm>
            <a:off x="228598" y="2286000"/>
            <a:ext cx="1828800" cy="914400"/>
          </a:xfrm>
          <a:prstGeom prst="rect">
            <a:avLst/>
          </a:prstGeom>
          <a:solidFill>
            <a:srgbClr val="39A2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Vulnerability</a:t>
            </a:r>
          </a:p>
        </p:txBody>
      </p:sp>
      <p:sp>
        <p:nvSpPr>
          <p:cNvPr id="42" name="Rectangle 41"/>
          <p:cNvSpPr/>
          <p:nvPr/>
        </p:nvSpPr>
        <p:spPr>
          <a:xfrm>
            <a:off x="2499759" y="2286000"/>
            <a:ext cx="1828800" cy="914400"/>
          </a:xfrm>
          <a:prstGeom prst="rect">
            <a:avLst/>
          </a:prstGeom>
          <a:solidFill>
            <a:srgbClr val="39A2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Notification</a:t>
            </a:r>
          </a:p>
        </p:txBody>
      </p:sp>
      <p:sp>
        <p:nvSpPr>
          <p:cNvPr id="43" name="Rectangle 42"/>
          <p:cNvSpPr/>
          <p:nvPr/>
        </p:nvSpPr>
        <p:spPr>
          <a:xfrm>
            <a:off x="4809421" y="2286000"/>
            <a:ext cx="1828800" cy="914400"/>
          </a:xfrm>
          <a:prstGeom prst="rect">
            <a:avLst/>
          </a:prstGeom>
          <a:solidFill>
            <a:srgbClr val="39A2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Dark Web Chatter</a:t>
            </a:r>
          </a:p>
        </p:txBody>
      </p:sp>
      <p:sp>
        <p:nvSpPr>
          <p:cNvPr id="44" name="Rectangle 43"/>
          <p:cNvSpPr/>
          <p:nvPr/>
        </p:nvSpPr>
        <p:spPr>
          <a:xfrm>
            <a:off x="7086600" y="2286000"/>
            <a:ext cx="1828800" cy="914400"/>
          </a:xfrm>
          <a:prstGeom prst="rect">
            <a:avLst/>
          </a:prstGeom>
          <a:solidFill>
            <a:srgbClr val="39A2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Exploit Created</a:t>
            </a:r>
          </a:p>
        </p:txBody>
      </p:sp>
      <p:sp>
        <p:nvSpPr>
          <p:cNvPr id="51" name="Rectangle 50"/>
          <p:cNvSpPr/>
          <p:nvPr/>
        </p:nvSpPr>
        <p:spPr>
          <a:xfrm>
            <a:off x="1071615" y="3886200"/>
            <a:ext cx="1828800" cy="914400"/>
          </a:xfrm>
          <a:prstGeom prst="rect">
            <a:avLst/>
          </a:prstGeom>
          <a:solidFill>
            <a:srgbClr val="39A2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Recruitment</a:t>
            </a:r>
          </a:p>
        </p:txBody>
      </p:sp>
      <p:sp>
        <p:nvSpPr>
          <p:cNvPr id="53" name="Rectangle 52"/>
          <p:cNvSpPr/>
          <p:nvPr/>
        </p:nvSpPr>
        <p:spPr>
          <a:xfrm>
            <a:off x="3657600" y="3886200"/>
            <a:ext cx="1828800" cy="914400"/>
          </a:xfrm>
          <a:prstGeom prst="rect">
            <a:avLst/>
          </a:prstGeom>
          <a:solidFill>
            <a:srgbClr val="39A2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Campaign</a:t>
            </a:r>
          </a:p>
        </p:txBody>
      </p:sp>
      <p:sp>
        <p:nvSpPr>
          <p:cNvPr id="55" name="Rectangle 54"/>
          <p:cNvSpPr/>
          <p:nvPr/>
        </p:nvSpPr>
        <p:spPr>
          <a:xfrm>
            <a:off x="6243585" y="3886200"/>
            <a:ext cx="1828800" cy="914400"/>
          </a:xfrm>
          <a:prstGeom prst="rect">
            <a:avLst/>
          </a:prstGeom>
          <a:solidFill>
            <a:srgbClr val="39A2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Disaster</a:t>
            </a:r>
          </a:p>
        </p:txBody>
      </p:sp>
    </p:spTree>
    <p:extLst>
      <p:ext uri="{BB962C8B-B14F-4D97-AF65-F5344CB8AC3E}">
        <p14:creationId xmlns:p14="http://schemas.microsoft.com/office/powerpoint/2010/main" val="32017027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1440"/>
            <a:ext cx="8229600" cy="1828800"/>
          </a:xfrm>
        </p:spPr>
        <p:txBody>
          <a:bodyPr>
            <a:noAutofit/>
          </a:bodyPr>
          <a:lstStyle/>
          <a:p>
            <a:pPr algn="ctr"/>
            <a:r>
              <a:rPr lang="en-US" sz="5400" b="1" dirty="0">
                <a:solidFill>
                  <a:srgbClr val="39A2CF"/>
                </a:solidFill>
                <a:latin typeface="Roboto Slab" pitchFamily="2" charset="0"/>
                <a:ea typeface="Roboto Slab" pitchFamily="2" charset="0"/>
              </a:rPr>
              <a:t>One Recent Case: </a:t>
            </a:r>
            <a:r>
              <a:rPr lang="en-US" sz="5400" b="1" dirty="0" err="1">
                <a:solidFill>
                  <a:srgbClr val="39A2CF"/>
                </a:solidFill>
                <a:latin typeface="Roboto Slab" pitchFamily="2" charset="0"/>
                <a:ea typeface="Roboto Slab" pitchFamily="2" charset="0"/>
              </a:rPr>
              <a:t>SamSam</a:t>
            </a:r>
            <a:endParaRPr lang="en-US" sz="5400" b="1" dirty="0">
              <a:solidFill>
                <a:srgbClr val="39A2CF"/>
              </a:solidFill>
              <a:latin typeface="Roboto Slab" pitchFamily="2" charset="0"/>
              <a:ea typeface="Roboto Slab" pitchFamily="2" charset="0"/>
            </a:endParaRPr>
          </a:p>
        </p:txBody>
      </p:sp>
      <p:pic>
        <p:nvPicPr>
          <p:cNvPr id="5" name="Picture 2" descr="Related image"/>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4891837" y="2016504"/>
            <a:ext cx="3966413" cy="329565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28650" y="1648386"/>
            <a:ext cx="6388167" cy="4811574"/>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Day 1: Infection– 300 Users Down</a:t>
            </a:r>
          </a:p>
          <a:p>
            <a:pPr>
              <a:spcBef>
                <a:spcPts val="1400"/>
              </a:spcBef>
            </a:pPr>
            <a:r>
              <a:rPr lang="en-US" sz="2000" b="1" dirty="0">
                <a:latin typeface="Arial" panose="020B0604020202020204" pitchFamily="34" charset="0"/>
                <a:cs typeface="Arial" panose="020B0604020202020204" pitchFamily="34" charset="0"/>
              </a:rPr>
              <a:t>Day 2: Fiddle thumbs</a:t>
            </a:r>
          </a:p>
          <a:p>
            <a:pPr>
              <a:spcBef>
                <a:spcPts val="1400"/>
              </a:spcBef>
            </a:pPr>
            <a:r>
              <a:rPr lang="en-US" sz="2000" b="1" dirty="0">
                <a:latin typeface="Arial" panose="020B0604020202020204" pitchFamily="34" charset="0"/>
                <a:cs typeface="Arial" panose="020B0604020202020204" pitchFamily="34" charset="0"/>
              </a:rPr>
              <a:t>Day 3: Fiddle thumbs</a:t>
            </a:r>
          </a:p>
          <a:p>
            <a:pPr>
              <a:spcBef>
                <a:spcPts val="1400"/>
              </a:spcBef>
            </a:pPr>
            <a:r>
              <a:rPr lang="en-US" sz="2000" b="1" dirty="0">
                <a:latin typeface="Arial" panose="020B0604020202020204" pitchFamily="34" charset="0"/>
                <a:cs typeface="Arial" panose="020B0604020202020204" pitchFamily="34" charset="0"/>
              </a:rPr>
              <a:t>Day 4: Called for help</a:t>
            </a:r>
          </a:p>
          <a:p>
            <a:r>
              <a:rPr lang="en-US" sz="1600" b="1" dirty="0">
                <a:latin typeface="Arial" panose="020B0604020202020204" pitchFamily="34" charset="0"/>
                <a:cs typeface="Arial" panose="020B0604020202020204" pitchFamily="34" charset="0"/>
              </a:rPr>
              <a:t>.</a:t>
            </a:r>
          </a:p>
          <a:p>
            <a:r>
              <a:rPr lang="en-US" sz="1600" b="1" dirty="0">
                <a:latin typeface="Arial" panose="020B0604020202020204" pitchFamily="34" charset="0"/>
                <a:cs typeface="Arial" panose="020B0604020202020204" pitchFamily="34" charset="0"/>
              </a:rPr>
              <a:t>.</a:t>
            </a:r>
          </a:p>
          <a:p>
            <a:r>
              <a:rPr lang="en-US" sz="1600" b="1" dirty="0">
                <a:latin typeface="Arial" panose="020B0604020202020204" pitchFamily="34" charset="0"/>
                <a:cs typeface="Arial" panose="020B0604020202020204" pitchFamily="34" charset="0"/>
              </a:rPr>
              <a:t>.</a:t>
            </a:r>
          </a:p>
          <a:p>
            <a:r>
              <a:rPr lang="en-US" sz="2000" b="1" dirty="0">
                <a:latin typeface="Arial" panose="020B0604020202020204" pitchFamily="34" charset="0"/>
                <a:cs typeface="Arial" panose="020B0604020202020204" pitchFamily="34" charset="0"/>
              </a:rPr>
              <a:t>Day 6: Data Recovery </a:t>
            </a:r>
          </a:p>
          <a:p>
            <a:r>
              <a:rPr lang="en-US" sz="1600" b="1" dirty="0">
                <a:latin typeface="Arial" panose="020B0604020202020204" pitchFamily="34" charset="0"/>
                <a:cs typeface="Arial" panose="020B0604020202020204" pitchFamily="34" charset="0"/>
              </a:rPr>
              <a:t>.</a:t>
            </a:r>
          </a:p>
          <a:p>
            <a:r>
              <a:rPr lang="en-US" sz="1600" b="1" dirty="0">
                <a:latin typeface="Arial" panose="020B0604020202020204" pitchFamily="34" charset="0"/>
                <a:cs typeface="Arial" panose="020B0604020202020204" pitchFamily="34" charset="0"/>
              </a:rPr>
              <a:t>.</a:t>
            </a:r>
          </a:p>
          <a:p>
            <a:r>
              <a:rPr lang="en-US" sz="1600" b="1" dirty="0">
                <a:latin typeface="Arial" panose="020B0604020202020204" pitchFamily="34" charset="0"/>
                <a:cs typeface="Arial" panose="020B0604020202020204" pitchFamily="34" charset="0"/>
              </a:rPr>
              <a:t>.</a:t>
            </a:r>
          </a:p>
          <a:p>
            <a:pPr>
              <a:spcAft>
                <a:spcPts val="1400"/>
              </a:spcAft>
            </a:pPr>
            <a:r>
              <a:rPr lang="en-US" sz="2000" b="1" dirty="0">
                <a:latin typeface="Arial" panose="020B0604020202020204" pitchFamily="34" charset="0"/>
                <a:cs typeface="Arial" panose="020B0604020202020204" pitchFamily="34" charset="0"/>
              </a:rPr>
              <a:t>Day 15: Remediation Recovered</a:t>
            </a:r>
          </a:p>
          <a:p>
            <a:r>
              <a:rPr lang="en-US" sz="2000" b="1" dirty="0" smtClean="0">
                <a:solidFill>
                  <a:srgbClr val="FF0000"/>
                </a:solidFill>
                <a:latin typeface="Arial" panose="020B0604020202020204" pitchFamily="34" charset="0"/>
                <a:cs typeface="Arial" panose="020B0604020202020204" pitchFamily="34" charset="0"/>
              </a:rPr>
              <a:t>15 </a:t>
            </a:r>
            <a:r>
              <a:rPr lang="en-US" sz="2000" b="1" dirty="0">
                <a:solidFill>
                  <a:srgbClr val="FF0000"/>
                </a:solidFill>
                <a:latin typeface="Arial" panose="020B0604020202020204" pitchFamily="34" charset="0"/>
                <a:cs typeface="Arial" panose="020B0604020202020204" pitchFamily="34" charset="0"/>
              </a:rPr>
              <a:t>Days to get critical services back online</a:t>
            </a:r>
          </a:p>
          <a:p>
            <a:r>
              <a:rPr lang="en-US" sz="2400" b="1" dirty="0">
                <a:solidFill>
                  <a:srgbClr val="FF0000"/>
                </a:solidFill>
                <a:latin typeface="Arial" panose="020B0604020202020204" pitchFamily="34" charset="0"/>
                <a:cs typeface="Arial" panose="020B0604020202020204" pitchFamily="34" charset="0"/>
              </a:rPr>
              <a:t>(Medical Billing)</a:t>
            </a:r>
          </a:p>
        </p:txBody>
      </p:sp>
      <p:sp>
        <p:nvSpPr>
          <p:cNvPr id="3" name="Rectangle 2">
            <a:extLst>
              <a:ext uri="{FF2B5EF4-FFF2-40B4-BE49-F238E27FC236}">
                <a16:creationId xmlns:a16="http://schemas.microsoft.com/office/drawing/2014/main" id="{E78C029C-0C57-4814-AEDA-F39DF57E39FA}"/>
              </a:ext>
            </a:extLst>
          </p:cNvPr>
          <p:cNvSpPr/>
          <p:nvPr/>
        </p:nvSpPr>
        <p:spPr>
          <a:xfrm>
            <a:off x="5280406" y="6090628"/>
            <a:ext cx="3577844" cy="369332"/>
          </a:xfrm>
          <a:prstGeom prst="rect">
            <a:avLst/>
          </a:prstGeom>
        </p:spPr>
        <p:txBody>
          <a:bodyPr wrap="square">
            <a:spAutoFit/>
          </a:bodyPr>
          <a:lstStyle/>
          <a:p>
            <a:pPr algn="ctr"/>
            <a:r>
              <a:rPr lang="en-US" dirty="0">
                <a:latin typeface="Arial" panose="020B0604020202020204" pitchFamily="34" charset="0"/>
                <a:cs typeface="Arial" panose="020B0604020202020204" pitchFamily="34" charset="0"/>
              </a:rPr>
              <a:t>IT Director middle of EHR rollout.</a:t>
            </a:r>
          </a:p>
        </p:txBody>
      </p:sp>
    </p:spTree>
    <p:extLst>
      <p:ext uri="{BB962C8B-B14F-4D97-AF65-F5344CB8AC3E}">
        <p14:creationId xmlns:p14="http://schemas.microsoft.com/office/powerpoint/2010/main" val="7525776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FE4C89-3BE4-4D27-A81D-530FFB343E1D}"/>
              </a:ext>
            </a:extLst>
          </p:cNvPr>
          <p:cNvPicPr>
            <a:picLocks noChangeAspect="1"/>
          </p:cNvPicPr>
          <p:nvPr/>
        </p:nvPicPr>
        <p:blipFill rotWithShape="1">
          <a:blip r:embed="rId3"/>
          <a:srcRect r="1321" b="21732"/>
          <a:stretch/>
        </p:blipFill>
        <p:spPr>
          <a:xfrm>
            <a:off x="60390" y="1422739"/>
            <a:ext cx="9023220" cy="5169186"/>
          </a:xfrm>
          <a:prstGeom prst="rect">
            <a:avLst/>
          </a:prstGeom>
        </p:spPr>
      </p:pic>
      <p:sp>
        <p:nvSpPr>
          <p:cNvPr id="2" name="Title 1"/>
          <p:cNvSpPr>
            <a:spLocks noGrp="1"/>
          </p:cNvSpPr>
          <p:nvPr>
            <p:ph type="title"/>
          </p:nvPr>
        </p:nvSpPr>
        <p:spPr>
          <a:xfrm>
            <a:off x="60390" y="91440"/>
            <a:ext cx="9023220" cy="1828800"/>
          </a:xfrm>
        </p:spPr>
        <p:txBody>
          <a:bodyPr>
            <a:noAutofit/>
          </a:bodyPr>
          <a:lstStyle/>
          <a:p>
            <a:pPr algn="ctr"/>
            <a:r>
              <a:rPr lang="en-US" sz="5400" b="1" dirty="0">
                <a:solidFill>
                  <a:srgbClr val="39A2CF"/>
                </a:solidFill>
                <a:latin typeface="Roboto Slab" pitchFamily="2" charset="0"/>
                <a:ea typeface="Roboto Slab" pitchFamily="2" charset="0"/>
              </a:rPr>
              <a:t>BUT, I have Cyber Insurance!</a:t>
            </a:r>
          </a:p>
        </p:txBody>
      </p:sp>
      <p:pic>
        <p:nvPicPr>
          <p:cNvPr id="3076" name="Picture 4" descr="Image result for denied stamp">
            <a:extLst>
              <a:ext uri="{FF2B5EF4-FFF2-40B4-BE49-F238E27FC236}">
                <a16:creationId xmlns:a16="http://schemas.microsoft.com/office/drawing/2014/main" id="{A8A6A91A-46C5-4EA8-826B-D07ECFD1ECB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20700000">
            <a:off x="2765888" y="4409793"/>
            <a:ext cx="5584964" cy="1420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1623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5400" b="1" dirty="0">
                <a:solidFill>
                  <a:srgbClr val="39A2CF"/>
                </a:solidFill>
                <a:latin typeface="Roboto Slab" pitchFamily="2" charset="0"/>
                <a:ea typeface="Roboto Slab" pitchFamily="2" charset="0"/>
              </a:rPr>
              <a:t>How Ransomware Infects Healthcare</a:t>
            </a:r>
          </a:p>
        </p:txBody>
      </p:sp>
      <p:sp>
        <p:nvSpPr>
          <p:cNvPr id="8" name="TextBox 7"/>
          <p:cNvSpPr txBox="1"/>
          <p:nvPr/>
        </p:nvSpPr>
        <p:spPr>
          <a:xfrm>
            <a:off x="795045" y="1804651"/>
            <a:ext cx="5605753" cy="3734356"/>
          </a:xfrm>
          <a:prstGeom prst="rect">
            <a:avLst/>
          </a:prstGeom>
          <a:noFill/>
        </p:spPr>
        <p:txBody>
          <a:bodyPr wrap="square" rtlCol="0">
            <a:spAutoFit/>
          </a:bodyPr>
          <a:lstStyle/>
          <a:p>
            <a:pPr>
              <a:spcAft>
                <a:spcPts val="1400"/>
              </a:spcAft>
            </a:pPr>
            <a:r>
              <a:rPr lang="en-US" sz="4000" b="1" dirty="0">
                <a:solidFill>
                  <a:srgbClr val="223B63"/>
                </a:solidFill>
                <a:latin typeface="Work Sans Light" panose="00000400000000000000" pitchFamily="2" charset="0"/>
              </a:rPr>
              <a:t>Network-Wide Attacks</a:t>
            </a:r>
          </a:p>
          <a:p>
            <a:pPr lvl="1">
              <a:spcAft>
                <a:spcPts val="1000"/>
              </a:spcAft>
            </a:pPr>
            <a:r>
              <a:rPr lang="en-US" sz="4000" dirty="0" smtClean="0">
                <a:solidFill>
                  <a:srgbClr val="223B63"/>
                </a:solidFill>
                <a:latin typeface="Work Sans Light" panose="00000400000000000000" pitchFamily="2" charset="0"/>
              </a:rPr>
              <a:t>Patches</a:t>
            </a:r>
            <a:endParaRPr lang="en-US" sz="4000" dirty="0">
              <a:solidFill>
                <a:srgbClr val="223B63"/>
              </a:solidFill>
              <a:latin typeface="Work Sans Light" panose="00000400000000000000" pitchFamily="2" charset="0"/>
            </a:endParaRPr>
          </a:p>
          <a:p>
            <a:pPr lvl="1">
              <a:spcAft>
                <a:spcPts val="1000"/>
              </a:spcAft>
            </a:pPr>
            <a:r>
              <a:rPr lang="en-US" sz="4000" dirty="0">
                <a:solidFill>
                  <a:srgbClr val="223B63"/>
                </a:solidFill>
                <a:latin typeface="Work Sans Light" panose="00000400000000000000" pitchFamily="2" charset="0"/>
              </a:rPr>
              <a:t>Ports</a:t>
            </a:r>
          </a:p>
          <a:p>
            <a:pPr lvl="1">
              <a:spcAft>
                <a:spcPts val="1000"/>
              </a:spcAft>
            </a:pPr>
            <a:r>
              <a:rPr lang="en-US" sz="4000" dirty="0">
                <a:solidFill>
                  <a:srgbClr val="223B63"/>
                </a:solidFill>
                <a:latin typeface="Work Sans Light" panose="00000400000000000000" pitchFamily="2" charset="0"/>
              </a:rPr>
              <a:t>People</a:t>
            </a:r>
          </a:p>
          <a:p>
            <a:pPr lvl="1"/>
            <a:r>
              <a:rPr lang="en-US" sz="4000" dirty="0">
                <a:solidFill>
                  <a:srgbClr val="223B63"/>
                </a:solidFill>
                <a:latin typeface="Work Sans Light" panose="00000400000000000000" pitchFamily="2" charset="0"/>
              </a:rPr>
              <a:t>Perimeters</a:t>
            </a:r>
          </a:p>
        </p:txBody>
      </p:sp>
      <p:pic>
        <p:nvPicPr>
          <p:cNvPr id="7" name="Picture 6"/>
          <p:cNvPicPr>
            <a:picLocks noChangeAspect="1"/>
          </p:cNvPicPr>
          <p:nvPr/>
        </p:nvPicPr>
        <p:blipFill>
          <a:blip r:embed="rId3"/>
          <a:stretch>
            <a:fillRect/>
          </a:stretch>
        </p:blipFill>
        <p:spPr>
          <a:xfrm>
            <a:off x="4505797" y="2501247"/>
            <a:ext cx="4181003" cy="3037760"/>
          </a:xfrm>
          <a:prstGeom prst="rect">
            <a:avLst/>
          </a:prstGeom>
        </p:spPr>
      </p:pic>
    </p:spTree>
    <p:extLst>
      <p:ext uri="{BB962C8B-B14F-4D97-AF65-F5344CB8AC3E}">
        <p14:creationId xmlns:p14="http://schemas.microsoft.com/office/powerpoint/2010/main" val="19178955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5537"/>
            <a:ext cx="7772400" cy="1828800"/>
          </a:xfrm>
        </p:spPr>
        <p:txBody>
          <a:bodyPr>
            <a:noAutofit/>
          </a:bodyPr>
          <a:lstStyle/>
          <a:p>
            <a:pPr algn="ctr"/>
            <a:r>
              <a:rPr lang="en-US" sz="5400" b="1" dirty="0">
                <a:solidFill>
                  <a:srgbClr val="39A2CF"/>
                </a:solidFill>
                <a:latin typeface="Roboto Slab" pitchFamily="2" charset="0"/>
                <a:ea typeface="Roboto Slab" pitchFamily="2" charset="0"/>
              </a:rPr>
              <a:t>Security NOT </a:t>
            </a:r>
            <a:r>
              <a:rPr lang="en-US" sz="5400" b="1" dirty="0" smtClean="0">
                <a:solidFill>
                  <a:srgbClr val="39A2CF"/>
                </a:solidFill>
                <a:latin typeface="Roboto Slab" pitchFamily="2" charset="0"/>
                <a:ea typeface="Roboto Slab" pitchFamily="2" charset="0"/>
              </a:rPr>
              <a:t>a </a:t>
            </a:r>
            <a:r>
              <a:rPr lang="en-US" sz="5400" b="1" dirty="0">
                <a:solidFill>
                  <a:srgbClr val="39A2CF"/>
                </a:solidFill>
                <a:latin typeface="Roboto Slab" pitchFamily="2" charset="0"/>
                <a:ea typeface="Roboto Slab" pitchFamily="2" charset="0"/>
              </a:rPr>
              <a:t>Focus </a:t>
            </a:r>
            <a:r>
              <a:rPr lang="en-US" sz="5400" b="1" dirty="0" smtClean="0">
                <a:solidFill>
                  <a:srgbClr val="39A2CF"/>
                </a:solidFill>
                <a:latin typeface="Roboto Slab" pitchFamily="2" charset="0"/>
                <a:ea typeface="Roboto Slab" pitchFamily="2" charset="0"/>
              </a:rPr>
              <a:t>in </a:t>
            </a:r>
            <a:r>
              <a:rPr lang="en-US" sz="5400" b="1" dirty="0">
                <a:solidFill>
                  <a:srgbClr val="39A2CF"/>
                </a:solidFill>
                <a:latin typeface="Roboto Slab" pitchFamily="2" charset="0"/>
                <a:ea typeface="Roboto Slab" pitchFamily="2" charset="0"/>
              </a:rPr>
              <a:t>Most Hospitals</a:t>
            </a:r>
          </a:p>
        </p:txBody>
      </p:sp>
      <p:sp>
        <p:nvSpPr>
          <p:cNvPr id="8" name="TextBox 7"/>
          <p:cNvSpPr txBox="1"/>
          <p:nvPr/>
        </p:nvSpPr>
        <p:spPr>
          <a:xfrm>
            <a:off x="483507" y="2044337"/>
            <a:ext cx="4465253" cy="4257576"/>
          </a:xfrm>
          <a:prstGeom prst="rect">
            <a:avLst/>
          </a:prstGeom>
          <a:noFill/>
        </p:spPr>
        <p:txBody>
          <a:bodyPr wrap="square" rtlCol="0">
            <a:spAutoFit/>
          </a:bodyPr>
          <a:lstStyle/>
          <a:p>
            <a:pPr>
              <a:spcBef>
                <a:spcPts val="1400"/>
              </a:spcBef>
            </a:pPr>
            <a:r>
              <a:rPr lang="en-US" sz="2800" b="1" dirty="0">
                <a:latin typeface="Work Sans Light" panose="00000400000000000000" pitchFamily="2" charset="0"/>
              </a:rPr>
              <a:t>Physical PHI (Medical Billing, Medical Records)</a:t>
            </a:r>
          </a:p>
          <a:p>
            <a:pPr>
              <a:spcBef>
                <a:spcPts val="1400"/>
              </a:spcBef>
            </a:pPr>
            <a:r>
              <a:rPr lang="en-US" sz="2800" b="1" dirty="0" smtClean="0">
                <a:latin typeface="Work Sans Light" panose="00000400000000000000" pitchFamily="2" charset="0"/>
              </a:rPr>
              <a:t>Electronic </a:t>
            </a:r>
            <a:r>
              <a:rPr lang="en-US" sz="2800" b="1" dirty="0">
                <a:latin typeface="Work Sans Light" panose="00000400000000000000" pitchFamily="2" charset="0"/>
              </a:rPr>
              <a:t>PHI (unlocked computers, no encryption)</a:t>
            </a:r>
          </a:p>
          <a:p>
            <a:pPr>
              <a:spcBef>
                <a:spcPts val="1400"/>
              </a:spcBef>
            </a:pPr>
            <a:r>
              <a:rPr lang="en-US" sz="2800" b="1" dirty="0" smtClean="0">
                <a:latin typeface="Work Sans Light" panose="00000400000000000000" pitchFamily="2" charset="0"/>
              </a:rPr>
              <a:t>Failed </a:t>
            </a:r>
            <a:r>
              <a:rPr lang="en-US" sz="2800" b="1" dirty="0">
                <a:latin typeface="Work Sans Light" panose="00000400000000000000" pitchFamily="2" charset="0"/>
              </a:rPr>
              <a:t>Integrations</a:t>
            </a:r>
          </a:p>
          <a:p>
            <a:pPr>
              <a:spcBef>
                <a:spcPts val="1400"/>
              </a:spcBef>
            </a:pPr>
            <a:r>
              <a:rPr lang="en-US" sz="2800" b="1" dirty="0" smtClean="0">
                <a:latin typeface="Work Sans Light" panose="00000400000000000000" pitchFamily="2" charset="0"/>
              </a:rPr>
              <a:t>No </a:t>
            </a:r>
            <a:r>
              <a:rPr lang="en-US" sz="2800" b="1" dirty="0">
                <a:latin typeface="Work Sans Light" panose="00000400000000000000" pitchFamily="2" charset="0"/>
              </a:rPr>
              <a:t>Accountability</a:t>
            </a:r>
          </a:p>
          <a:p>
            <a:pPr>
              <a:spcBef>
                <a:spcPts val="1400"/>
              </a:spcBef>
            </a:pPr>
            <a:r>
              <a:rPr lang="en-US" sz="2800" b="1" dirty="0" smtClean="0">
                <a:latin typeface="Work Sans Light" panose="00000400000000000000" pitchFamily="2" charset="0"/>
              </a:rPr>
              <a:t>Issues </a:t>
            </a:r>
            <a:r>
              <a:rPr lang="en-US" sz="2800" b="1" dirty="0">
                <a:latin typeface="Work Sans Light" panose="00000400000000000000" pitchFamily="2" charset="0"/>
              </a:rPr>
              <a:t>with Interfaces</a:t>
            </a:r>
          </a:p>
        </p:txBody>
      </p:sp>
      <p:pic>
        <p:nvPicPr>
          <p:cNvPr id="9" name="Picture 2" descr="Image result for microscope"/>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4948760" y="2849667"/>
            <a:ext cx="3967574" cy="2646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0402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5400" b="1" dirty="0">
                <a:solidFill>
                  <a:srgbClr val="39A2CF"/>
                </a:solidFill>
                <a:latin typeface="Roboto Slab" pitchFamily="2" charset="0"/>
                <a:ea typeface="Roboto Slab" pitchFamily="2" charset="0"/>
              </a:rPr>
              <a:t>Door Openers </a:t>
            </a:r>
            <a:r>
              <a:rPr lang="en-US" sz="5400" b="1" dirty="0" smtClean="0">
                <a:solidFill>
                  <a:srgbClr val="39A2CF"/>
                </a:solidFill>
                <a:latin typeface="Roboto Slab" pitchFamily="2" charset="0"/>
                <a:ea typeface="Roboto Slab" pitchFamily="2" charset="0"/>
              </a:rPr>
              <a:t>for </a:t>
            </a:r>
            <a:r>
              <a:rPr lang="en-US" sz="5400" b="1" dirty="0">
                <a:solidFill>
                  <a:srgbClr val="39A2CF"/>
                </a:solidFill>
                <a:latin typeface="Roboto Slab" pitchFamily="2" charset="0"/>
                <a:ea typeface="Roboto Slab" pitchFamily="2" charset="0"/>
              </a:rPr>
              <a:t>Ransomware</a:t>
            </a:r>
          </a:p>
        </p:txBody>
      </p:sp>
      <p:pic>
        <p:nvPicPr>
          <p:cNvPr id="5" name="Picture 2" descr="Image result for door stop in door"/>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1666875" y="1920240"/>
            <a:ext cx="5810250" cy="435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16047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rmAutofit/>
          </a:bodyPr>
          <a:lstStyle/>
          <a:p>
            <a:pPr algn="ctr"/>
            <a:r>
              <a:rPr lang="en-US" sz="5400" b="1" dirty="0">
                <a:solidFill>
                  <a:srgbClr val="39A2CF"/>
                </a:solidFill>
                <a:latin typeface="Roboto Slab" pitchFamily="2" charset="0"/>
                <a:ea typeface="Roboto Slab" pitchFamily="2" charset="0"/>
              </a:rPr>
              <a:t>Hospitals – </a:t>
            </a:r>
            <a:r>
              <a:rPr lang="en-US" sz="5400" b="1" dirty="0" smtClean="0">
                <a:solidFill>
                  <a:srgbClr val="39A2CF"/>
                </a:solidFill>
                <a:latin typeface="Roboto Slab" pitchFamily="2" charset="0"/>
                <a:ea typeface="Roboto Slab" pitchFamily="2" charset="0"/>
              </a:rPr>
              <a:t>Here’s </a:t>
            </a:r>
            <a:r>
              <a:rPr lang="en-US" sz="5400" b="1" dirty="0">
                <a:solidFill>
                  <a:srgbClr val="39A2CF"/>
                </a:solidFill>
                <a:latin typeface="Roboto Slab" pitchFamily="2" charset="0"/>
                <a:ea typeface="Roboto Slab" pitchFamily="2" charset="0"/>
              </a:rPr>
              <a:t>the </a:t>
            </a:r>
            <a:r>
              <a:rPr lang="en-US" sz="5400" b="1" dirty="0">
                <a:solidFill>
                  <a:srgbClr val="39A2CF"/>
                </a:solidFill>
                <a:latin typeface="Roboto Slab" pitchFamily="2" charset="0"/>
                <a:ea typeface="Roboto Slab" pitchFamily="2" charset="0"/>
              </a:rPr>
              <a:t>S</a:t>
            </a:r>
            <a:r>
              <a:rPr lang="en-US" sz="5400" b="1" dirty="0" smtClean="0">
                <a:solidFill>
                  <a:srgbClr val="39A2CF"/>
                </a:solidFill>
                <a:latin typeface="Roboto Slab" pitchFamily="2" charset="0"/>
                <a:ea typeface="Roboto Slab" pitchFamily="2" charset="0"/>
              </a:rPr>
              <a:t>cary Part</a:t>
            </a:r>
            <a:r>
              <a:rPr lang="en-US" sz="5400" b="1" dirty="0">
                <a:solidFill>
                  <a:srgbClr val="39A2CF"/>
                </a:solidFill>
                <a:latin typeface="Roboto Slab" pitchFamily="2" charset="0"/>
                <a:ea typeface="Roboto Slab" pitchFamily="2" charset="0"/>
              </a:rPr>
              <a:t>…</a:t>
            </a:r>
          </a:p>
        </p:txBody>
      </p:sp>
      <p:sp>
        <p:nvSpPr>
          <p:cNvPr id="3" name="Content Placeholder 2"/>
          <p:cNvSpPr>
            <a:spLocks noGrp="1"/>
          </p:cNvSpPr>
          <p:nvPr>
            <p:ph idx="1"/>
          </p:nvPr>
        </p:nvSpPr>
        <p:spPr>
          <a:xfrm>
            <a:off x="914400" y="1920240"/>
            <a:ext cx="7315200" cy="4351338"/>
          </a:xfrm>
        </p:spPr>
        <p:txBody>
          <a:bodyPr>
            <a:normAutofit/>
          </a:bodyPr>
          <a:lstStyle/>
          <a:p>
            <a:pPr marL="0" indent="0">
              <a:lnSpc>
                <a:spcPct val="100000"/>
              </a:lnSpc>
              <a:buNone/>
            </a:pPr>
            <a:r>
              <a:rPr lang="en-US" sz="4000" b="1" dirty="0">
                <a:solidFill>
                  <a:srgbClr val="223B63"/>
                </a:solidFill>
                <a:latin typeface="Work Sans Light" panose="00000400000000000000" pitchFamily="2" charset="0"/>
              </a:rPr>
              <a:t>75% </a:t>
            </a:r>
            <a:r>
              <a:rPr lang="en-US" sz="4000" dirty="0">
                <a:solidFill>
                  <a:srgbClr val="223B63"/>
                </a:solidFill>
                <a:latin typeface="Work Sans Light" panose="00000400000000000000" pitchFamily="2" charset="0"/>
              </a:rPr>
              <a:t>of small businesses (under 250 employees) believe that they are safe from hackers!</a:t>
            </a:r>
          </a:p>
          <a:p>
            <a:pPr marL="0" indent="0">
              <a:lnSpc>
                <a:spcPct val="100000"/>
              </a:lnSpc>
              <a:buNone/>
            </a:pPr>
            <a:endParaRPr lang="en-US" sz="4000" dirty="0">
              <a:solidFill>
                <a:srgbClr val="223B63"/>
              </a:solidFill>
              <a:latin typeface="Work Sans Light" panose="000004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1536" y="4023360"/>
            <a:ext cx="3304696" cy="1850630"/>
          </a:xfrm>
          <a:prstGeom prst="rect">
            <a:avLst/>
          </a:prstGeom>
        </p:spPr>
      </p:pic>
    </p:spTree>
    <p:extLst>
      <p:ext uri="{BB962C8B-B14F-4D97-AF65-F5344CB8AC3E}">
        <p14:creationId xmlns:p14="http://schemas.microsoft.com/office/powerpoint/2010/main" val="14191989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4800" b="1" dirty="0">
                <a:solidFill>
                  <a:srgbClr val="39A2CF"/>
                </a:solidFill>
                <a:latin typeface="Roboto Slab" pitchFamily="2" charset="0"/>
                <a:ea typeface="Roboto Slab" pitchFamily="2" charset="0"/>
              </a:rPr>
              <a:t>Business Associates are Your Achilles </a:t>
            </a:r>
            <a:r>
              <a:rPr lang="en-US" sz="4800" b="1" dirty="0" smtClean="0">
                <a:solidFill>
                  <a:srgbClr val="39A2CF"/>
                </a:solidFill>
                <a:latin typeface="Roboto Slab" pitchFamily="2" charset="0"/>
                <a:ea typeface="Roboto Slab" pitchFamily="2" charset="0"/>
              </a:rPr>
              <a:t>Heel</a:t>
            </a:r>
            <a:r>
              <a:rPr lang="en-US" sz="4800" b="1" dirty="0">
                <a:solidFill>
                  <a:srgbClr val="39A2CF"/>
                </a:solidFill>
                <a:latin typeface="Roboto Slab" pitchFamily="2" charset="0"/>
                <a:ea typeface="Roboto Slab" pitchFamily="2"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0890" y="4024246"/>
            <a:ext cx="3304696" cy="1850630"/>
          </a:xfrm>
          <a:prstGeom prst="rect">
            <a:avLst/>
          </a:prstGeom>
        </p:spPr>
      </p:pic>
      <p:sp>
        <p:nvSpPr>
          <p:cNvPr id="7" name="TextBox 6">
            <a:extLst>
              <a:ext uri="{FF2B5EF4-FFF2-40B4-BE49-F238E27FC236}">
                <a16:creationId xmlns:a16="http://schemas.microsoft.com/office/drawing/2014/main" id="{5462A591-DDF1-4D77-A95B-29A3CBDD7264}"/>
              </a:ext>
            </a:extLst>
          </p:cNvPr>
          <p:cNvSpPr txBox="1"/>
          <p:nvPr/>
        </p:nvSpPr>
        <p:spPr>
          <a:xfrm>
            <a:off x="914400" y="6165033"/>
            <a:ext cx="2044149"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Controller / Bank</a:t>
            </a:r>
          </a:p>
        </p:txBody>
      </p:sp>
      <p:sp>
        <p:nvSpPr>
          <p:cNvPr id="9" name="Content Placeholder 2">
            <a:extLst>
              <a:ext uri="{FF2B5EF4-FFF2-40B4-BE49-F238E27FC236}">
                <a16:creationId xmlns:a16="http://schemas.microsoft.com/office/drawing/2014/main" id="{B1E3FC43-860E-4C66-B77E-4811C440EEDB}"/>
              </a:ext>
            </a:extLst>
          </p:cNvPr>
          <p:cNvSpPr>
            <a:spLocks noGrp="1"/>
          </p:cNvSpPr>
          <p:nvPr>
            <p:ph idx="1"/>
          </p:nvPr>
        </p:nvSpPr>
        <p:spPr>
          <a:xfrm>
            <a:off x="914400" y="1920239"/>
            <a:ext cx="7315200" cy="4244793"/>
          </a:xfrm>
        </p:spPr>
        <p:txBody>
          <a:bodyPr>
            <a:noAutofit/>
          </a:bodyPr>
          <a:lstStyle/>
          <a:p>
            <a:pPr marL="0" indent="0">
              <a:lnSpc>
                <a:spcPct val="100000"/>
              </a:lnSpc>
              <a:spcAft>
                <a:spcPts val="1000"/>
              </a:spcAft>
              <a:buNone/>
            </a:pPr>
            <a:r>
              <a:rPr lang="en-US" sz="4000" b="1" dirty="0">
                <a:solidFill>
                  <a:srgbClr val="223B63"/>
                </a:solidFill>
                <a:latin typeface="Work Sans Light" panose="00000400000000000000" pitchFamily="2" charset="0"/>
              </a:rPr>
              <a:t>75% </a:t>
            </a:r>
            <a:r>
              <a:rPr lang="en-US" sz="4000" dirty="0">
                <a:solidFill>
                  <a:srgbClr val="223B63"/>
                </a:solidFill>
                <a:latin typeface="Work Sans Light" panose="00000400000000000000" pitchFamily="2" charset="0"/>
              </a:rPr>
              <a:t>of small businesses (under 250 employees) believe that they are safe from hackers!</a:t>
            </a:r>
          </a:p>
          <a:p>
            <a:pPr marL="0" indent="0">
              <a:lnSpc>
                <a:spcPct val="100000"/>
              </a:lnSpc>
              <a:buNone/>
            </a:pPr>
            <a:r>
              <a:rPr lang="en-US" sz="3200" b="1" dirty="0" smtClean="0">
                <a:solidFill>
                  <a:srgbClr val="223B63"/>
                </a:solidFill>
                <a:latin typeface="Work Sans Light" panose="00000400000000000000" pitchFamily="2" charset="0"/>
              </a:rPr>
              <a:t>AND </a:t>
            </a:r>
            <a:r>
              <a:rPr lang="en-US" sz="3200" b="1" dirty="0">
                <a:solidFill>
                  <a:srgbClr val="223B63"/>
                </a:solidFill>
                <a:latin typeface="Work Sans Light" panose="00000400000000000000" pitchFamily="2" charset="0"/>
              </a:rPr>
              <a:t>MANY OF THEM</a:t>
            </a:r>
            <a:br>
              <a:rPr lang="en-US" sz="3200" b="1" dirty="0">
                <a:solidFill>
                  <a:srgbClr val="223B63"/>
                </a:solidFill>
                <a:latin typeface="Work Sans Light" panose="00000400000000000000" pitchFamily="2" charset="0"/>
              </a:rPr>
            </a:br>
            <a:r>
              <a:rPr lang="en-US" sz="3200" b="1" dirty="0">
                <a:solidFill>
                  <a:srgbClr val="223B63"/>
                </a:solidFill>
                <a:latin typeface="Work Sans Light" panose="00000400000000000000" pitchFamily="2" charset="0"/>
              </a:rPr>
              <a:t>HAVE ACCESS TO</a:t>
            </a:r>
            <a:br>
              <a:rPr lang="en-US" sz="3200" b="1" dirty="0">
                <a:solidFill>
                  <a:srgbClr val="223B63"/>
                </a:solidFill>
                <a:latin typeface="Work Sans Light" panose="00000400000000000000" pitchFamily="2" charset="0"/>
              </a:rPr>
            </a:br>
            <a:r>
              <a:rPr lang="en-US" sz="3200" b="1" dirty="0">
                <a:solidFill>
                  <a:srgbClr val="223B63"/>
                </a:solidFill>
                <a:latin typeface="Work Sans Light" panose="00000400000000000000" pitchFamily="2" charset="0"/>
              </a:rPr>
              <a:t>YOUR PHI!</a:t>
            </a:r>
          </a:p>
        </p:txBody>
      </p:sp>
    </p:spTree>
    <p:extLst>
      <p:ext uri="{BB962C8B-B14F-4D97-AF65-F5344CB8AC3E}">
        <p14:creationId xmlns:p14="http://schemas.microsoft.com/office/powerpoint/2010/main" val="338762989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732677" y="2348564"/>
            <a:ext cx="5411323" cy="4509436"/>
          </a:xfrm>
          <a:prstGeom prst="rect">
            <a:avLst/>
          </a:prstGeom>
        </p:spPr>
      </p:pic>
      <p:sp>
        <p:nvSpPr>
          <p:cNvPr id="2" name="Title 1"/>
          <p:cNvSpPr>
            <a:spLocks noGrp="1"/>
          </p:cNvSpPr>
          <p:nvPr>
            <p:ph type="title"/>
          </p:nvPr>
        </p:nvSpPr>
        <p:spPr>
          <a:xfrm>
            <a:off x="457200" y="91440"/>
            <a:ext cx="8229600" cy="1828800"/>
          </a:xfrm>
        </p:spPr>
        <p:txBody>
          <a:bodyPr>
            <a:normAutofit/>
          </a:bodyPr>
          <a:lstStyle/>
          <a:p>
            <a:pPr algn="ctr"/>
            <a:r>
              <a:rPr lang="en-US" sz="4400" b="1" dirty="0">
                <a:solidFill>
                  <a:srgbClr val="39A2CF"/>
                </a:solidFill>
                <a:latin typeface="Roboto Slab" pitchFamily="2" charset="0"/>
                <a:ea typeface="Roboto Slab" pitchFamily="2" charset="0"/>
              </a:rPr>
              <a:t>$400,000 because you don’t have your BAA up-to-date?</a:t>
            </a:r>
          </a:p>
        </p:txBody>
      </p:sp>
      <p:sp>
        <p:nvSpPr>
          <p:cNvPr id="3" name="Content Placeholder 2"/>
          <p:cNvSpPr>
            <a:spLocks noGrp="1"/>
          </p:cNvSpPr>
          <p:nvPr>
            <p:ph idx="1"/>
          </p:nvPr>
        </p:nvSpPr>
        <p:spPr>
          <a:xfrm>
            <a:off x="457200" y="1825625"/>
            <a:ext cx="7609115" cy="1642784"/>
          </a:xfrm>
        </p:spPr>
        <p:txBody>
          <a:bodyPr>
            <a:normAutofit/>
          </a:bodyPr>
          <a:lstStyle/>
          <a:p>
            <a:pPr marL="0" indent="0">
              <a:lnSpc>
                <a:spcPct val="100000"/>
              </a:lnSpc>
              <a:buNone/>
            </a:pPr>
            <a:r>
              <a:rPr lang="en-US" sz="2400" dirty="0">
                <a:hlinkClick r:id="rId3"/>
              </a:rPr>
              <a:t>http://</a:t>
            </a:r>
            <a:r>
              <a:rPr lang="en-US" sz="2400" dirty="0">
                <a:latin typeface="Arial" panose="020B0604020202020204" pitchFamily="34" charset="0"/>
                <a:cs typeface="Arial" panose="020B0604020202020204" pitchFamily="34" charset="0"/>
                <a:hlinkClick r:id="rId3"/>
              </a:rPr>
              <a:t>www.healthcareitnews.com/news/care-new-england-pays-400000-hipaa-fine-lost-phi-business-associate-breach</a:t>
            </a:r>
            <a:endParaRPr lang="en-US" sz="2400" dirty="0">
              <a:latin typeface="Arial" panose="020B0604020202020204" pitchFamily="34" charset="0"/>
              <a:cs typeface="Arial" panose="020B0604020202020204" pitchFamily="34" charset="0"/>
            </a:endParaRPr>
          </a:p>
          <a:p>
            <a:pPr>
              <a:lnSpc>
                <a:spcPct val="100000"/>
              </a:lnSpc>
            </a:pPr>
            <a:endParaRPr lang="en-US" sz="2400" dirty="0"/>
          </a:p>
        </p:txBody>
      </p:sp>
      <p:sp>
        <p:nvSpPr>
          <p:cNvPr id="6" name="Rectangle 5">
            <a:extLst>
              <a:ext uri="{FF2B5EF4-FFF2-40B4-BE49-F238E27FC236}">
                <a16:creationId xmlns:a16="http://schemas.microsoft.com/office/drawing/2014/main" id="{4D2B6834-9CE9-4D61-B524-8367FD1C493E}"/>
              </a:ext>
            </a:extLst>
          </p:cNvPr>
          <p:cNvSpPr/>
          <p:nvPr/>
        </p:nvSpPr>
        <p:spPr>
          <a:xfrm>
            <a:off x="457200" y="3654425"/>
            <a:ext cx="3941545" cy="1451679"/>
          </a:xfrm>
          <a:prstGeom prst="rect">
            <a:avLst/>
          </a:prstGeom>
        </p:spPr>
        <p:txBody>
          <a:bodyPr wrap="square">
            <a:spAutoFit/>
          </a:bodyPr>
          <a:lstStyle/>
          <a:p>
            <a:pPr>
              <a:spcAft>
                <a:spcPts val="1000"/>
              </a:spcAft>
            </a:pPr>
            <a:r>
              <a:rPr lang="en-US" sz="2000" dirty="0">
                <a:latin typeface="Arial" panose="020B0604020202020204" pitchFamily="34" charset="0"/>
                <a:cs typeface="Arial" panose="020B0604020202020204" pitchFamily="34" charset="0"/>
              </a:rPr>
              <a:t>My EHR is cloud based! </a:t>
            </a:r>
            <a:r>
              <a:rPr lang="en-US" sz="2000" dirty="0" smtClean="0">
                <a:latin typeface="Arial" panose="020B0604020202020204" pitchFamily="34" charset="0"/>
                <a:cs typeface="Arial" panose="020B0604020202020204" pitchFamily="34" charset="0"/>
              </a:rPr>
              <a:t>I’m </a:t>
            </a:r>
            <a:r>
              <a:rPr lang="en-US" sz="2000" dirty="0">
                <a:latin typeface="Arial" panose="020B0604020202020204" pitchFamily="34" charset="0"/>
                <a:cs typeface="Arial" panose="020B0604020202020204" pitchFamily="34" charset="0"/>
              </a:rPr>
              <a:t>safe, </a:t>
            </a:r>
            <a:r>
              <a:rPr lang="en-US" sz="2000" dirty="0" smtClean="0">
                <a:latin typeface="Arial" panose="020B0604020202020204" pitchFamily="34" charset="0"/>
                <a:cs typeface="Arial" panose="020B0604020202020204" pitchFamily="34" charset="0"/>
              </a:rPr>
              <a:t>right?</a:t>
            </a:r>
          </a:p>
          <a:p>
            <a:pPr>
              <a:spcAft>
                <a:spcPts val="1000"/>
              </a:spcAft>
            </a:pPr>
            <a:r>
              <a:rPr lang="en-US" sz="2000" dirty="0" smtClean="0">
                <a:latin typeface="Arial" panose="020B0604020202020204" pitchFamily="34" charset="0"/>
                <a:cs typeface="Arial" panose="020B0604020202020204" pitchFamily="34" charset="0"/>
              </a:rPr>
              <a:t>22</a:t>
            </a:r>
            <a:r>
              <a:rPr lang="en-US" sz="2000" dirty="0">
                <a:latin typeface="Arial" panose="020B0604020202020204" pitchFamily="34" charset="0"/>
                <a:cs typeface="Arial" panose="020B0604020202020204" pitchFamily="34" charset="0"/>
              </a:rPr>
              <a:t>% of ransomware is traceable to cloud vendors. </a:t>
            </a:r>
          </a:p>
        </p:txBody>
      </p:sp>
    </p:spTree>
    <p:extLst>
      <p:ext uri="{BB962C8B-B14F-4D97-AF65-F5344CB8AC3E}">
        <p14:creationId xmlns:p14="http://schemas.microsoft.com/office/powerpoint/2010/main" val="7135576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828800"/>
          </a:xfrm>
        </p:spPr>
        <p:txBody>
          <a:bodyPr>
            <a:noAutofit/>
          </a:bodyPr>
          <a:lstStyle/>
          <a:p>
            <a:pPr algn="ctr"/>
            <a:r>
              <a:rPr lang="en-US" sz="6600" b="1" dirty="0">
                <a:solidFill>
                  <a:srgbClr val="39A2CF"/>
                </a:solidFill>
                <a:latin typeface="Roboto Slab" pitchFamily="2" charset="0"/>
                <a:ea typeface="Roboto Slab" pitchFamily="2" charset="0"/>
              </a:rPr>
              <a:t>Ready </a:t>
            </a:r>
            <a:r>
              <a:rPr lang="en-US" sz="6600" b="1" dirty="0" smtClean="0">
                <a:solidFill>
                  <a:srgbClr val="39A2CF"/>
                </a:solidFill>
                <a:latin typeface="Roboto Slab" pitchFamily="2" charset="0"/>
                <a:ea typeface="Roboto Slab" pitchFamily="2" charset="0"/>
              </a:rPr>
              <a:t>to </a:t>
            </a:r>
            <a:r>
              <a:rPr lang="en-US" sz="6600" b="1" dirty="0">
                <a:solidFill>
                  <a:srgbClr val="39A2CF"/>
                </a:solidFill>
                <a:latin typeface="Roboto Slab" pitchFamily="2" charset="0"/>
                <a:ea typeface="Roboto Slab" pitchFamily="2" charset="0"/>
              </a:rPr>
              <a:t>Improve?</a:t>
            </a:r>
          </a:p>
        </p:txBody>
      </p:sp>
    </p:spTree>
    <p:extLst>
      <p:ext uri="{BB962C8B-B14F-4D97-AF65-F5344CB8AC3E}">
        <p14:creationId xmlns:p14="http://schemas.microsoft.com/office/powerpoint/2010/main" val="281980334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yes">
            <a:extLst>
              <a:ext uri="{FF2B5EF4-FFF2-40B4-BE49-F238E27FC236}">
                <a16:creationId xmlns:a16="http://schemas.microsoft.com/office/drawing/2014/main" id="{6B2ECE62-45B1-4C4A-9E9E-5449D92B800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7133" y="621506"/>
            <a:ext cx="7709733" cy="5614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68056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l="11737" t="11471" r="11091" b="11905"/>
          <a:stretch/>
        </p:blipFill>
        <p:spPr>
          <a:xfrm>
            <a:off x="311806" y="2103119"/>
            <a:ext cx="8832194" cy="4754881"/>
          </a:xfrm>
          <a:prstGeom prst="rect">
            <a:avLst/>
          </a:prstGeom>
        </p:spPr>
      </p:pic>
      <p:sp>
        <p:nvSpPr>
          <p:cNvPr id="8" name="TextBox 7"/>
          <p:cNvSpPr txBox="1"/>
          <p:nvPr/>
        </p:nvSpPr>
        <p:spPr>
          <a:xfrm>
            <a:off x="457200" y="1600200"/>
            <a:ext cx="6400800" cy="1697901"/>
          </a:xfrm>
          <a:prstGeom prst="rect">
            <a:avLst/>
          </a:prstGeom>
          <a:noFill/>
        </p:spPr>
        <p:txBody>
          <a:bodyPr wrap="square" rtlCol="0">
            <a:spAutoFit/>
          </a:bodyPr>
          <a:lstStyle/>
          <a:p>
            <a:pPr>
              <a:spcBef>
                <a:spcPts val="1000"/>
              </a:spcBef>
            </a:pPr>
            <a:r>
              <a:rPr lang="en-US" sz="3200" b="1" dirty="0">
                <a:solidFill>
                  <a:srgbClr val="223B63"/>
                </a:solidFill>
                <a:latin typeface="Work Sans Light" panose="00000400000000000000" pitchFamily="2" charset="0"/>
              </a:rPr>
              <a:t>Bring context to checklists and frameworks</a:t>
            </a:r>
          </a:p>
          <a:p>
            <a:pPr>
              <a:spcBef>
                <a:spcPts val="1000"/>
              </a:spcBef>
            </a:pPr>
            <a:r>
              <a:rPr lang="en-US" sz="3200" b="1" dirty="0" smtClean="0">
                <a:solidFill>
                  <a:srgbClr val="223B63"/>
                </a:solidFill>
                <a:latin typeface="Work Sans Light" panose="00000400000000000000" pitchFamily="2" charset="0"/>
              </a:rPr>
              <a:t>Change </a:t>
            </a:r>
            <a:r>
              <a:rPr lang="en-US" sz="3200" b="1" dirty="0">
                <a:solidFill>
                  <a:srgbClr val="223B63"/>
                </a:solidFill>
                <a:latin typeface="Work Sans Light" panose="00000400000000000000" pitchFamily="2" charset="0"/>
              </a:rPr>
              <a:t>Our Culture!</a:t>
            </a:r>
          </a:p>
        </p:txBody>
      </p:sp>
    </p:spTree>
    <p:extLst>
      <p:ext uri="{BB962C8B-B14F-4D97-AF65-F5344CB8AC3E}">
        <p14:creationId xmlns:p14="http://schemas.microsoft.com/office/powerpoint/2010/main" val="342642740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l="11737" t="11471" r="11091" b="11905"/>
          <a:stretch/>
        </p:blipFill>
        <p:spPr>
          <a:xfrm>
            <a:off x="311806" y="2103119"/>
            <a:ext cx="8832194" cy="4754881"/>
          </a:xfrm>
          <a:prstGeom prst="rect">
            <a:avLst/>
          </a:prstGeom>
        </p:spPr>
      </p:pic>
      <p:sp>
        <p:nvSpPr>
          <p:cNvPr id="8" name="TextBox 7"/>
          <p:cNvSpPr txBox="1"/>
          <p:nvPr/>
        </p:nvSpPr>
        <p:spPr>
          <a:xfrm>
            <a:off x="457200" y="1600200"/>
            <a:ext cx="5452712" cy="1826141"/>
          </a:xfrm>
          <a:prstGeom prst="rect">
            <a:avLst/>
          </a:prstGeom>
          <a:noFill/>
        </p:spPr>
        <p:txBody>
          <a:bodyPr wrap="square" rtlCol="0">
            <a:spAutoFit/>
          </a:bodyPr>
          <a:lstStyle/>
          <a:p>
            <a:pPr>
              <a:spcBef>
                <a:spcPts val="1000"/>
              </a:spcBef>
            </a:pPr>
            <a:r>
              <a:rPr lang="en-US" sz="4000" b="1" dirty="0">
                <a:solidFill>
                  <a:srgbClr val="223B63"/>
                </a:solidFill>
                <a:latin typeface="Work Sans Light" panose="00000400000000000000" pitchFamily="2" charset="0"/>
              </a:rPr>
              <a:t>EDUCATE</a:t>
            </a:r>
            <a:endParaRPr lang="en-US" sz="3200" b="1" dirty="0">
              <a:solidFill>
                <a:srgbClr val="223B63"/>
              </a:solidFill>
              <a:latin typeface="Work Sans Light" panose="00000400000000000000" pitchFamily="2" charset="0"/>
            </a:endParaRPr>
          </a:p>
          <a:p>
            <a:pPr>
              <a:spcBef>
                <a:spcPts val="1000"/>
              </a:spcBef>
            </a:pPr>
            <a:r>
              <a:rPr lang="en-US" sz="2800" b="1" dirty="0">
                <a:solidFill>
                  <a:srgbClr val="223B63"/>
                </a:solidFill>
                <a:latin typeface="Work Sans Light" panose="00000400000000000000" pitchFamily="2" charset="0"/>
              </a:rPr>
              <a:t>Get staff interested in security</a:t>
            </a:r>
          </a:p>
          <a:p>
            <a:pPr>
              <a:spcBef>
                <a:spcPts val="1000"/>
              </a:spcBef>
            </a:pPr>
            <a:r>
              <a:rPr lang="en-US" sz="2800" b="1" dirty="0">
                <a:solidFill>
                  <a:srgbClr val="223B63"/>
                </a:solidFill>
                <a:latin typeface="Work Sans Light" panose="00000400000000000000" pitchFamily="2" charset="0"/>
              </a:rPr>
              <a:t>Build alliances</a:t>
            </a:r>
            <a:endParaRPr lang="en-US" sz="2800" b="1" dirty="0">
              <a:solidFill>
                <a:srgbClr val="223B63"/>
              </a:solidFill>
              <a:latin typeface="Work Sans Light" panose="00000400000000000000" pitchFamily="2" charset="0"/>
            </a:endParaRPr>
          </a:p>
        </p:txBody>
      </p:sp>
      <p:sp>
        <p:nvSpPr>
          <p:cNvPr id="4" name="Title 1"/>
          <p:cNvSpPr>
            <a:spLocks noGrp="1"/>
          </p:cNvSpPr>
          <p:nvPr>
            <p:ph type="title"/>
          </p:nvPr>
        </p:nvSpPr>
        <p:spPr>
          <a:xfrm>
            <a:off x="457200" y="91440"/>
            <a:ext cx="8229600" cy="1828800"/>
          </a:xfrm>
        </p:spPr>
        <p:txBody>
          <a:bodyPr>
            <a:noAutofit/>
          </a:bodyPr>
          <a:lstStyle/>
          <a:p>
            <a:pPr algn="ctr"/>
            <a:r>
              <a:rPr lang="en-US" sz="6400" b="1" dirty="0">
                <a:solidFill>
                  <a:srgbClr val="39A2CF"/>
                </a:solidFill>
                <a:latin typeface="Roboto Slab" pitchFamily="2" charset="0"/>
                <a:ea typeface="Roboto Slab" pitchFamily="2" charset="0"/>
              </a:rPr>
              <a:t>CHANGE CULTURE?</a:t>
            </a:r>
          </a:p>
        </p:txBody>
      </p:sp>
    </p:spTree>
    <p:extLst>
      <p:ext uri="{BB962C8B-B14F-4D97-AF65-F5344CB8AC3E}">
        <p14:creationId xmlns:p14="http://schemas.microsoft.com/office/powerpoint/2010/main" val="286372022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l="11737" t="11471" r="11091" b="11905"/>
          <a:stretch/>
        </p:blipFill>
        <p:spPr>
          <a:xfrm>
            <a:off x="311806" y="2103119"/>
            <a:ext cx="8832194" cy="4754881"/>
          </a:xfrm>
          <a:prstGeom prst="rect">
            <a:avLst/>
          </a:prstGeom>
        </p:spPr>
      </p:pic>
      <p:sp>
        <p:nvSpPr>
          <p:cNvPr id="8" name="TextBox 7"/>
          <p:cNvSpPr txBox="1"/>
          <p:nvPr/>
        </p:nvSpPr>
        <p:spPr>
          <a:xfrm>
            <a:off x="457200" y="1600200"/>
            <a:ext cx="6136105" cy="2816156"/>
          </a:xfrm>
          <a:prstGeom prst="rect">
            <a:avLst/>
          </a:prstGeom>
          <a:noFill/>
        </p:spPr>
        <p:txBody>
          <a:bodyPr wrap="square" rtlCol="0">
            <a:spAutoFit/>
          </a:bodyPr>
          <a:lstStyle/>
          <a:p>
            <a:pPr>
              <a:spcBef>
                <a:spcPts val="1000"/>
              </a:spcBef>
            </a:pPr>
            <a:r>
              <a:rPr lang="en-US" sz="4000" b="1" dirty="0">
                <a:solidFill>
                  <a:srgbClr val="223B63"/>
                </a:solidFill>
                <a:latin typeface="Work Sans Light" panose="00000400000000000000" pitchFamily="2" charset="0"/>
              </a:rPr>
              <a:t>LEARN FROM MISTAKES</a:t>
            </a:r>
          </a:p>
          <a:p>
            <a:pPr>
              <a:spcBef>
                <a:spcPts val="1000"/>
              </a:spcBef>
            </a:pPr>
            <a:r>
              <a:rPr lang="en-US" sz="2800" b="1" dirty="0">
                <a:solidFill>
                  <a:srgbClr val="223B63"/>
                </a:solidFill>
                <a:latin typeface="Work Sans Light" panose="00000400000000000000" pitchFamily="2" charset="0"/>
              </a:rPr>
              <a:t>Share real life events.</a:t>
            </a:r>
          </a:p>
          <a:p>
            <a:pPr>
              <a:spcBef>
                <a:spcPts val="1000"/>
              </a:spcBef>
            </a:pPr>
            <a:r>
              <a:rPr lang="en-US" sz="2800" b="1" dirty="0">
                <a:solidFill>
                  <a:srgbClr val="223B63"/>
                </a:solidFill>
                <a:latin typeface="Work Sans Light" panose="00000400000000000000" pitchFamily="2" charset="0"/>
              </a:rPr>
              <a:t>What went wrong?</a:t>
            </a:r>
          </a:p>
          <a:p>
            <a:pPr>
              <a:spcBef>
                <a:spcPts val="1000"/>
              </a:spcBef>
            </a:pPr>
            <a:r>
              <a:rPr lang="en-US" sz="2800" b="1" dirty="0">
                <a:solidFill>
                  <a:srgbClr val="223B63"/>
                </a:solidFill>
                <a:latin typeface="Work Sans Light" panose="00000400000000000000" pitchFamily="2" charset="0"/>
              </a:rPr>
              <a:t>How do we </a:t>
            </a:r>
            <a:r>
              <a:rPr lang="en-US" sz="2800" b="1" dirty="0" smtClean="0">
                <a:solidFill>
                  <a:srgbClr val="223B63"/>
                </a:solidFill>
                <a:latin typeface="Work Sans Light" panose="00000400000000000000" pitchFamily="2" charset="0"/>
              </a:rPr>
              <a:t>prevent</a:t>
            </a:r>
            <a:br>
              <a:rPr lang="en-US" sz="2800" b="1" dirty="0" smtClean="0">
                <a:solidFill>
                  <a:srgbClr val="223B63"/>
                </a:solidFill>
                <a:latin typeface="Work Sans Light" panose="00000400000000000000" pitchFamily="2" charset="0"/>
              </a:rPr>
            </a:br>
            <a:r>
              <a:rPr lang="en-US" sz="2800" b="1" dirty="0" smtClean="0">
                <a:solidFill>
                  <a:srgbClr val="223B63"/>
                </a:solidFill>
                <a:latin typeface="Work Sans Light" panose="00000400000000000000" pitchFamily="2" charset="0"/>
              </a:rPr>
              <a:t>this </a:t>
            </a:r>
            <a:r>
              <a:rPr lang="en-US" sz="2800" b="1" dirty="0">
                <a:solidFill>
                  <a:srgbClr val="223B63"/>
                </a:solidFill>
                <a:latin typeface="Work Sans Light" panose="00000400000000000000" pitchFamily="2" charset="0"/>
              </a:rPr>
              <a:t>next time?</a:t>
            </a:r>
          </a:p>
        </p:txBody>
      </p:sp>
      <p:sp>
        <p:nvSpPr>
          <p:cNvPr id="4" name="Title 1"/>
          <p:cNvSpPr>
            <a:spLocks noGrp="1"/>
          </p:cNvSpPr>
          <p:nvPr>
            <p:ph type="title"/>
          </p:nvPr>
        </p:nvSpPr>
        <p:spPr>
          <a:xfrm>
            <a:off x="457200" y="91440"/>
            <a:ext cx="8229600" cy="1828800"/>
          </a:xfrm>
        </p:spPr>
        <p:txBody>
          <a:bodyPr>
            <a:noAutofit/>
          </a:bodyPr>
          <a:lstStyle/>
          <a:p>
            <a:pPr algn="ctr"/>
            <a:r>
              <a:rPr lang="en-US" sz="6400" b="1" dirty="0">
                <a:solidFill>
                  <a:srgbClr val="39A2CF"/>
                </a:solidFill>
                <a:latin typeface="Roboto Slab" pitchFamily="2" charset="0"/>
                <a:ea typeface="Roboto Slab" pitchFamily="2" charset="0"/>
              </a:rPr>
              <a:t>CHANGE CULTURE?</a:t>
            </a:r>
          </a:p>
        </p:txBody>
      </p:sp>
    </p:spTree>
    <p:extLst>
      <p:ext uri="{BB962C8B-B14F-4D97-AF65-F5344CB8AC3E}">
        <p14:creationId xmlns:p14="http://schemas.microsoft.com/office/powerpoint/2010/main" val="38013276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l="11737" t="11471" r="11091" b="11905"/>
          <a:stretch/>
        </p:blipFill>
        <p:spPr>
          <a:xfrm>
            <a:off x="311806" y="2103119"/>
            <a:ext cx="8832194" cy="4754881"/>
          </a:xfrm>
          <a:prstGeom prst="rect">
            <a:avLst/>
          </a:prstGeom>
        </p:spPr>
      </p:pic>
      <p:sp>
        <p:nvSpPr>
          <p:cNvPr id="8" name="TextBox 7"/>
          <p:cNvSpPr txBox="1"/>
          <p:nvPr/>
        </p:nvSpPr>
        <p:spPr>
          <a:xfrm>
            <a:off x="457200" y="1600200"/>
            <a:ext cx="5452712" cy="3431709"/>
          </a:xfrm>
          <a:prstGeom prst="rect">
            <a:avLst/>
          </a:prstGeom>
          <a:noFill/>
        </p:spPr>
        <p:txBody>
          <a:bodyPr wrap="square" rtlCol="0">
            <a:spAutoFit/>
          </a:bodyPr>
          <a:lstStyle/>
          <a:p>
            <a:pPr>
              <a:spcBef>
                <a:spcPts val="1000"/>
              </a:spcBef>
            </a:pPr>
            <a:r>
              <a:rPr lang="en-US" sz="3200" b="1" dirty="0" smtClean="0">
                <a:solidFill>
                  <a:srgbClr val="223B63"/>
                </a:solidFill>
                <a:latin typeface="Work Sans Light" panose="00000400000000000000" pitchFamily="2" charset="0"/>
              </a:rPr>
              <a:t>REWARD</a:t>
            </a:r>
            <a:endParaRPr lang="en-US" sz="3200" b="1" dirty="0">
              <a:solidFill>
                <a:srgbClr val="223B63"/>
              </a:solidFill>
              <a:latin typeface="Work Sans Light" panose="00000400000000000000" pitchFamily="2" charset="0"/>
            </a:endParaRPr>
          </a:p>
          <a:p>
            <a:pPr>
              <a:spcBef>
                <a:spcPts val="1000"/>
              </a:spcBef>
            </a:pPr>
            <a:r>
              <a:rPr lang="en-US" sz="3200" b="1" dirty="0" smtClean="0">
                <a:solidFill>
                  <a:srgbClr val="223B63"/>
                </a:solidFill>
                <a:latin typeface="Work Sans Light" panose="00000400000000000000" pitchFamily="2" charset="0"/>
              </a:rPr>
              <a:t>Engage your team with metrics.</a:t>
            </a:r>
          </a:p>
          <a:p>
            <a:pPr>
              <a:spcBef>
                <a:spcPts val="1000"/>
              </a:spcBef>
            </a:pPr>
            <a:r>
              <a:rPr lang="en-US" sz="3200" b="1" dirty="0" smtClean="0">
                <a:solidFill>
                  <a:srgbClr val="223B63"/>
                </a:solidFill>
                <a:latin typeface="Work Sans Light" panose="00000400000000000000" pitchFamily="2" charset="0"/>
              </a:rPr>
              <a:t>Set goals.</a:t>
            </a:r>
          </a:p>
          <a:p>
            <a:pPr>
              <a:spcBef>
                <a:spcPts val="1000"/>
              </a:spcBef>
            </a:pPr>
            <a:r>
              <a:rPr lang="en-US" sz="3200" b="1" dirty="0" smtClean="0">
                <a:solidFill>
                  <a:srgbClr val="223B63"/>
                </a:solidFill>
                <a:latin typeface="Work Sans Light" panose="00000400000000000000" pitchFamily="2" charset="0"/>
              </a:rPr>
              <a:t>Celebrate</a:t>
            </a:r>
            <a:br>
              <a:rPr lang="en-US" sz="3200" b="1" dirty="0" smtClean="0">
                <a:solidFill>
                  <a:srgbClr val="223B63"/>
                </a:solidFill>
                <a:latin typeface="Work Sans Light" panose="00000400000000000000" pitchFamily="2" charset="0"/>
              </a:rPr>
            </a:br>
            <a:r>
              <a:rPr lang="en-US" sz="3200" b="1" dirty="0" smtClean="0">
                <a:solidFill>
                  <a:srgbClr val="223B63"/>
                </a:solidFill>
                <a:latin typeface="Work Sans Light" panose="00000400000000000000" pitchFamily="2" charset="0"/>
              </a:rPr>
              <a:t>small wins.</a:t>
            </a:r>
            <a:endParaRPr lang="en-US" sz="3200" b="1" dirty="0">
              <a:solidFill>
                <a:srgbClr val="223B63"/>
              </a:solidFill>
              <a:latin typeface="Work Sans Light" panose="00000400000000000000" pitchFamily="2" charset="0"/>
            </a:endParaRPr>
          </a:p>
        </p:txBody>
      </p:sp>
      <p:sp>
        <p:nvSpPr>
          <p:cNvPr id="4" name="Title 1"/>
          <p:cNvSpPr>
            <a:spLocks noGrp="1"/>
          </p:cNvSpPr>
          <p:nvPr>
            <p:ph type="title"/>
          </p:nvPr>
        </p:nvSpPr>
        <p:spPr>
          <a:xfrm>
            <a:off x="457200" y="91440"/>
            <a:ext cx="8229600" cy="1828800"/>
          </a:xfrm>
        </p:spPr>
        <p:txBody>
          <a:bodyPr>
            <a:noAutofit/>
          </a:bodyPr>
          <a:lstStyle/>
          <a:p>
            <a:pPr algn="ctr"/>
            <a:r>
              <a:rPr lang="en-US" sz="6400" b="1" dirty="0">
                <a:solidFill>
                  <a:srgbClr val="39A2CF"/>
                </a:solidFill>
                <a:latin typeface="Roboto Slab" pitchFamily="2" charset="0"/>
                <a:ea typeface="Roboto Slab" pitchFamily="2" charset="0"/>
              </a:rPr>
              <a:t>CHANGE CULTURE?</a:t>
            </a:r>
          </a:p>
        </p:txBody>
      </p:sp>
    </p:spTree>
    <p:extLst>
      <p:ext uri="{BB962C8B-B14F-4D97-AF65-F5344CB8AC3E}">
        <p14:creationId xmlns:p14="http://schemas.microsoft.com/office/powerpoint/2010/main" val="204995436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Image result for hard or eas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71600" y="1106552"/>
            <a:ext cx="6400800" cy="4433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20023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6000" b="1" dirty="0">
                <a:solidFill>
                  <a:srgbClr val="39A2CF"/>
                </a:solidFill>
                <a:latin typeface="Roboto Slab" pitchFamily="2" charset="0"/>
                <a:ea typeface="Roboto Slab" pitchFamily="2" charset="0"/>
              </a:rPr>
              <a:t>Patch Management Tracking</a:t>
            </a:r>
          </a:p>
        </p:txBody>
      </p:sp>
      <p:sp>
        <p:nvSpPr>
          <p:cNvPr id="8" name="TextBox 7"/>
          <p:cNvSpPr txBox="1"/>
          <p:nvPr/>
        </p:nvSpPr>
        <p:spPr>
          <a:xfrm>
            <a:off x="457199" y="1920240"/>
            <a:ext cx="4938077" cy="4201150"/>
          </a:xfrm>
          <a:prstGeom prst="rect">
            <a:avLst/>
          </a:prstGeom>
          <a:noFill/>
        </p:spPr>
        <p:txBody>
          <a:bodyPr wrap="square" rtlCol="0">
            <a:spAutoFit/>
          </a:bodyPr>
          <a:lstStyle/>
          <a:p>
            <a:pPr>
              <a:spcBef>
                <a:spcPts val="1000"/>
              </a:spcBef>
            </a:pPr>
            <a:r>
              <a:rPr lang="en-US" sz="2200" b="1" dirty="0">
                <a:latin typeface="Work Sans Light" panose="00000400000000000000" pitchFamily="2" charset="0"/>
              </a:rPr>
              <a:t>Most ransomware caused by unpatched machines– including big attacks like Equifax!</a:t>
            </a:r>
          </a:p>
          <a:p>
            <a:pPr>
              <a:spcBef>
                <a:spcPts val="1000"/>
              </a:spcBef>
            </a:pPr>
            <a:r>
              <a:rPr lang="en-US" sz="2200" b="1" dirty="0" smtClean="0">
                <a:latin typeface="Work Sans Light" panose="00000400000000000000" pitchFamily="2" charset="0"/>
              </a:rPr>
              <a:t>“</a:t>
            </a:r>
            <a:r>
              <a:rPr lang="en-US" sz="2200" b="1" dirty="0">
                <a:latin typeface="Work Sans Light" panose="00000400000000000000" pitchFamily="2" charset="0"/>
              </a:rPr>
              <a:t>Too many damn patches!”</a:t>
            </a:r>
          </a:p>
          <a:p>
            <a:pPr>
              <a:spcBef>
                <a:spcPts val="1000"/>
              </a:spcBef>
            </a:pPr>
            <a:r>
              <a:rPr lang="en-US" sz="2200" b="1" dirty="0" smtClean="0">
                <a:latin typeface="Work Sans Light" panose="00000400000000000000" pitchFamily="2" charset="0"/>
              </a:rPr>
              <a:t>Legacy </a:t>
            </a:r>
            <a:r>
              <a:rPr lang="en-US" sz="2200" b="1" dirty="0">
                <a:latin typeface="Work Sans Light" panose="00000400000000000000" pitchFamily="2" charset="0"/>
              </a:rPr>
              <a:t>vulnerabilities remain unpatched</a:t>
            </a:r>
          </a:p>
          <a:p>
            <a:pPr>
              <a:spcBef>
                <a:spcPts val="1000"/>
              </a:spcBef>
            </a:pPr>
            <a:r>
              <a:rPr lang="en-US" sz="2200" b="1" dirty="0" smtClean="0">
                <a:latin typeface="Work Sans Light" panose="00000400000000000000" pitchFamily="2" charset="0"/>
              </a:rPr>
              <a:t>Most </a:t>
            </a:r>
            <a:r>
              <a:rPr lang="en-US" sz="2200" b="1" dirty="0">
                <a:latin typeface="Work Sans Light" panose="00000400000000000000" pitchFamily="2" charset="0"/>
              </a:rPr>
              <a:t>cyberattacks targeting unpatched systems lag at least a month after a security patch is released (plenty of time to apply it!).</a:t>
            </a:r>
          </a:p>
        </p:txBody>
      </p:sp>
      <p:pic>
        <p:nvPicPr>
          <p:cNvPr id="7" name="Picture 2" descr="Image result for band aid"/>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5395277" y="2375053"/>
            <a:ext cx="3291523" cy="3291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90574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6000" b="1" dirty="0">
                <a:solidFill>
                  <a:srgbClr val="39A2CF"/>
                </a:solidFill>
                <a:latin typeface="Roboto Slab" pitchFamily="2" charset="0"/>
                <a:ea typeface="Roboto Slab" pitchFamily="2" charset="0"/>
              </a:rPr>
              <a:t>Backing Up Data OFF Network</a:t>
            </a:r>
          </a:p>
        </p:txBody>
      </p:sp>
      <p:sp>
        <p:nvSpPr>
          <p:cNvPr id="8" name="TextBox 7"/>
          <p:cNvSpPr txBox="1"/>
          <p:nvPr/>
        </p:nvSpPr>
        <p:spPr>
          <a:xfrm>
            <a:off x="457200" y="1829971"/>
            <a:ext cx="4358304" cy="3924151"/>
          </a:xfrm>
          <a:prstGeom prst="rect">
            <a:avLst/>
          </a:prstGeom>
          <a:noFill/>
        </p:spPr>
        <p:txBody>
          <a:bodyPr wrap="square" rtlCol="0">
            <a:spAutoFit/>
          </a:bodyPr>
          <a:lstStyle/>
          <a:p>
            <a:pPr>
              <a:spcBef>
                <a:spcPts val="1000"/>
              </a:spcBef>
            </a:pPr>
            <a:r>
              <a:rPr lang="en-US" sz="3200" b="1" dirty="0">
                <a:latin typeface="Work Sans Light" panose="00000400000000000000" pitchFamily="2" charset="0"/>
              </a:rPr>
              <a:t>Onsite vs Offsite backups?</a:t>
            </a:r>
          </a:p>
          <a:p>
            <a:pPr>
              <a:spcBef>
                <a:spcPts val="1000"/>
              </a:spcBef>
            </a:pPr>
            <a:r>
              <a:rPr lang="en-US" sz="3200" b="1" dirty="0" smtClean="0">
                <a:latin typeface="Work Sans Light" panose="00000400000000000000" pitchFamily="2" charset="0"/>
              </a:rPr>
              <a:t>Scheduled </a:t>
            </a:r>
            <a:r>
              <a:rPr lang="en-US" sz="3200" b="1" dirty="0">
                <a:latin typeface="Work Sans Light" panose="00000400000000000000" pitchFamily="2" charset="0"/>
              </a:rPr>
              <a:t>backups?</a:t>
            </a:r>
          </a:p>
          <a:p>
            <a:pPr>
              <a:spcBef>
                <a:spcPts val="1000"/>
              </a:spcBef>
            </a:pPr>
            <a:r>
              <a:rPr lang="en-US" sz="3200" b="1" dirty="0" smtClean="0">
                <a:latin typeface="Work Sans Light" panose="00000400000000000000" pitchFamily="2" charset="0"/>
              </a:rPr>
              <a:t>Test </a:t>
            </a:r>
            <a:r>
              <a:rPr lang="en-US" sz="3200" b="1" dirty="0">
                <a:latin typeface="Work Sans Light" panose="00000400000000000000" pitchFamily="2" charset="0"/>
              </a:rPr>
              <a:t>the backup?</a:t>
            </a:r>
          </a:p>
          <a:p>
            <a:pPr>
              <a:spcBef>
                <a:spcPts val="1000"/>
              </a:spcBef>
            </a:pPr>
            <a:r>
              <a:rPr lang="en-US" sz="3200" b="1" dirty="0" smtClean="0">
                <a:latin typeface="Work Sans Light" panose="00000400000000000000" pitchFamily="2" charset="0"/>
              </a:rPr>
              <a:t>Disaster </a:t>
            </a:r>
            <a:r>
              <a:rPr lang="en-US" sz="3200" b="1" dirty="0">
                <a:latin typeface="Work Sans Light" panose="00000400000000000000" pitchFamily="2" charset="0"/>
              </a:rPr>
              <a:t>recovery (what if your laptop is stolen)?</a:t>
            </a:r>
          </a:p>
        </p:txBody>
      </p:sp>
      <p:pic>
        <p:nvPicPr>
          <p:cNvPr id="3" name="Picture 2"/>
          <p:cNvPicPr>
            <a:picLocks noChangeAspect="1"/>
          </p:cNvPicPr>
          <p:nvPr/>
        </p:nvPicPr>
        <p:blipFill>
          <a:blip r:embed="rId3"/>
          <a:stretch>
            <a:fillRect/>
          </a:stretch>
        </p:blipFill>
        <p:spPr>
          <a:xfrm>
            <a:off x="4815504" y="1920240"/>
            <a:ext cx="3871296" cy="4102964"/>
          </a:xfrm>
          <a:prstGeom prst="rect">
            <a:avLst/>
          </a:prstGeom>
        </p:spPr>
      </p:pic>
    </p:spTree>
    <p:extLst>
      <p:ext uri="{BB962C8B-B14F-4D97-AF65-F5344CB8AC3E}">
        <p14:creationId xmlns:p14="http://schemas.microsoft.com/office/powerpoint/2010/main" val="389176526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png2.kisspng.com/sh/5330bb05eaa778ccc3465ed7ce0e4e14/L0KzQYm3UsE3N5J9j5H0aYP2gLBuTfxieKV0iJ9Ac3X1PbT2jgB2fJZ3RdV1aYCwccP7TfVlcaUyjeVucj3mfLr3ggJ1e146eaoCNEjnQ7a7WfIyOV89SqcBN0izSYK8Ucg5OWY5TKUEM0a3PsH1h5==/kisspng-laptop-user-computer-clip-art-edit-user-cliparts-5a8748d3e49b11.8256780915188154439364.png">
            <a:extLst>
              <a:ext uri="{FF2B5EF4-FFF2-40B4-BE49-F238E27FC236}">
                <a16:creationId xmlns:a16="http://schemas.microsoft.com/office/drawing/2014/main" id="{60A461B9-E5E1-4596-934D-3FF0B1AD9A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6198"/>
            <a:ext cx="7315200" cy="6405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91781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6600" b="1" dirty="0">
                <a:solidFill>
                  <a:srgbClr val="39A2CF"/>
                </a:solidFill>
                <a:latin typeface="Roboto Slab" pitchFamily="2" charset="0"/>
                <a:ea typeface="Roboto Slab" pitchFamily="2" charset="0"/>
              </a:rPr>
              <a:t>Understandable Policies</a:t>
            </a:r>
          </a:p>
        </p:txBody>
      </p:sp>
      <p:sp>
        <p:nvSpPr>
          <p:cNvPr id="8" name="TextBox 7"/>
          <p:cNvSpPr txBox="1"/>
          <p:nvPr/>
        </p:nvSpPr>
        <p:spPr>
          <a:xfrm>
            <a:off x="457199" y="1920240"/>
            <a:ext cx="4778943" cy="3924151"/>
          </a:xfrm>
          <a:prstGeom prst="rect">
            <a:avLst/>
          </a:prstGeom>
          <a:noFill/>
        </p:spPr>
        <p:txBody>
          <a:bodyPr wrap="square" rtlCol="0">
            <a:spAutoFit/>
          </a:bodyPr>
          <a:lstStyle/>
          <a:p>
            <a:pPr>
              <a:spcBef>
                <a:spcPts val="1000"/>
              </a:spcBef>
            </a:pPr>
            <a:r>
              <a:rPr lang="en-US" sz="3200" b="1" dirty="0">
                <a:solidFill>
                  <a:srgbClr val="223B63"/>
                </a:solidFill>
                <a:latin typeface="Work Sans Light" panose="00000400000000000000" pitchFamily="2" charset="0"/>
              </a:rPr>
              <a:t>Making policies easy to follow and remember</a:t>
            </a:r>
          </a:p>
          <a:p>
            <a:pPr>
              <a:spcBef>
                <a:spcPts val="1000"/>
              </a:spcBef>
            </a:pPr>
            <a:r>
              <a:rPr lang="en-US" sz="3200" b="1" dirty="0" smtClean="0">
                <a:solidFill>
                  <a:srgbClr val="223B63"/>
                </a:solidFill>
                <a:latin typeface="Work Sans Light" panose="00000400000000000000" pitchFamily="2" charset="0"/>
              </a:rPr>
              <a:t>Dealing </a:t>
            </a:r>
            <a:r>
              <a:rPr lang="en-US" sz="3200" b="1" dirty="0">
                <a:solidFill>
                  <a:srgbClr val="223B63"/>
                </a:solidFill>
                <a:latin typeface="Work Sans Light" panose="00000400000000000000" pitchFamily="2" charset="0"/>
              </a:rPr>
              <a:t>with BYOD</a:t>
            </a:r>
          </a:p>
          <a:p>
            <a:pPr>
              <a:spcBef>
                <a:spcPts val="1000"/>
              </a:spcBef>
            </a:pPr>
            <a:r>
              <a:rPr lang="en-US" sz="3200" b="1" dirty="0" smtClean="0">
                <a:solidFill>
                  <a:srgbClr val="223B63"/>
                </a:solidFill>
                <a:latin typeface="Work Sans Light" panose="00000400000000000000" pitchFamily="2" charset="0"/>
              </a:rPr>
              <a:t>Keeping </a:t>
            </a:r>
            <a:r>
              <a:rPr lang="en-US" sz="3200" b="1" dirty="0">
                <a:solidFill>
                  <a:srgbClr val="223B63"/>
                </a:solidFill>
                <a:latin typeface="Work Sans Light" panose="00000400000000000000" pitchFamily="2" charset="0"/>
              </a:rPr>
              <a:t>sensitive data encrypted</a:t>
            </a:r>
          </a:p>
          <a:p>
            <a:pPr>
              <a:spcBef>
                <a:spcPts val="1000"/>
              </a:spcBef>
            </a:pPr>
            <a:r>
              <a:rPr lang="en-US" sz="3200" b="1" dirty="0" smtClean="0">
                <a:solidFill>
                  <a:srgbClr val="223B63"/>
                </a:solidFill>
                <a:latin typeface="Work Sans Light" panose="00000400000000000000" pitchFamily="2" charset="0"/>
              </a:rPr>
              <a:t>Eliminating </a:t>
            </a:r>
            <a:r>
              <a:rPr lang="en-US" sz="3200" b="1" dirty="0">
                <a:solidFill>
                  <a:srgbClr val="223B63"/>
                </a:solidFill>
                <a:latin typeface="Work Sans Light" panose="00000400000000000000" pitchFamily="2" charset="0"/>
              </a:rPr>
              <a:t>or limiting </a:t>
            </a:r>
            <a:r>
              <a:rPr lang="en-US" sz="3200" b="1" dirty="0" smtClean="0">
                <a:solidFill>
                  <a:srgbClr val="223B63"/>
                </a:solidFill>
                <a:latin typeface="Work Sans Light" panose="00000400000000000000" pitchFamily="2" charset="0"/>
              </a:rPr>
              <a:t>risks</a:t>
            </a:r>
            <a:endParaRPr lang="en-US" sz="3200" b="1" dirty="0">
              <a:solidFill>
                <a:srgbClr val="223B63"/>
              </a:solidFill>
              <a:latin typeface="Work Sans Light" panose="00000400000000000000" pitchFamily="2" charset="0"/>
            </a:endParaRPr>
          </a:p>
        </p:txBody>
      </p:sp>
      <p:pic>
        <p:nvPicPr>
          <p:cNvPr id="9" name="Picture 2" descr="Image result for listening to headphones phone at work"/>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070963" y="2653251"/>
            <a:ext cx="3615837" cy="2400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24741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5"/>
          <p:cNvSpPr txBox="1">
            <a:spLocks noChangeArrowheads="1"/>
          </p:cNvSpPr>
          <p:nvPr/>
        </p:nvSpPr>
        <p:spPr bwMode="auto">
          <a:xfrm>
            <a:off x="457200" y="451842"/>
            <a:ext cx="8229600" cy="1107996"/>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anchor="ctr">
            <a:spAutoFit/>
          </a:bodyPr>
          <a:lstStyle/>
          <a:p>
            <a:pPr algn="ctr">
              <a:defRPr/>
            </a:pPr>
            <a:r>
              <a:rPr lang="en-US" sz="6600" b="1" dirty="0">
                <a:solidFill>
                  <a:srgbClr val="39A2CF"/>
                </a:solidFill>
                <a:latin typeface="Roboto Slab" pitchFamily="2" charset="0"/>
                <a:ea typeface="Roboto Slab" pitchFamily="2" charset="0"/>
                <a:cs typeface="+mj-cs"/>
              </a:rPr>
              <a:t>Hacked Passwords</a:t>
            </a:r>
          </a:p>
        </p:txBody>
      </p:sp>
      <p:pic>
        <p:nvPicPr>
          <p:cNvPr id="7" name="Picture 2" descr="Image result for rainbow table">
            <a:extLst>
              <a:ext uri="{FF2B5EF4-FFF2-40B4-BE49-F238E27FC236}">
                <a16:creationId xmlns:a16="http://schemas.microsoft.com/office/drawing/2014/main" id="{F1DBA6BF-4B03-4275-A3F5-7BD0A4E748F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14450" y="3595838"/>
            <a:ext cx="6515100" cy="27623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57200" y="1798137"/>
            <a:ext cx="8229600" cy="1697901"/>
          </a:xfrm>
          <a:prstGeom prst="rect">
            <a:avLst/>
          </a:prstGeom>
          <a:noFill/>
        </p:spPr>
        <p:txBody>
          <a:bodyPr wrap="square" rtlCol="0">
            <a:spAutoFit/>
          </a:bodyPr>
          <a:lstStyle/>
          <a:p>
            <a:pPr algn="ctr">
              <a:spcBef>
                <a:spcPts val="1000"/>
              </a:spcBef>
            </a:pPr>
            <a:r>
              <a:rPr lang="en-US" sz="3200" b="1" dirty="0">
                <a:solidFill>
                  <a:srgbClr val="223B63"/>
                </a:solidFill>
                <a:latin typeface="Work Sans Light" panose="00000400000000000000" pitchFamily="2" charset="0"/>
              </a:rPr>
              <a:t>Hackers have lists of hacked </a:t>
            </a:r>
            <a:r>
              <a:rPr lang="en-US" sz="3200" b="1" dirty="0" smtClean="0">
                <a:solidFill>
                  <a:srgbClr val="223B63"/>
                </a:solidFill>
                <a:latin typeface="Work Sans Light" panose="00000400000000000000" pitchFamily="2" charset="0"/>
              </a:rPr>
              <a:t>password</a:t>
            </a:r>
          </a:p>
          <a:p>
            <a:pPr algn="ctr">
              <a:spcBef>
                <a:spcPts val="1000"/>
              </a:spcBef>
            </a:pPr>
            <a:r>
              <a:rPr lang="en-US" sz="3200" b="1" dirty="0">
                <a:solidFill>
                  <a:srgbClr val="223B63"/>
                </a:solidFill>
                <a:latin typeface="Work Sans Light" panose="00000400000000000000" pitchFamily="2" charset="0"/>
              </a:rPr>
              <a:t>(Your password may be more commonly used than you’d think</a:t>
            </a:r>
            <a:r>
              <a:rPr lang="en-US" sz="3200" b="1" dirty="0" smtClean="0">
                <a:solidFill>
                  <a:srgbClr val="223B63"/>
                </a:solidFill>
                <a:latin typeface="Work Sans Light" panose="00000400000000000000" pitchFamily="2" charset="0"/>
              </a:rPr>
              <a:t>.)</a:t>
            </a:r>
            <a:endParaRPr lang="en-US" sz="3200" b="1" dirty="0">
              <a:solidFill>
                <a:srgbClr val="223B63"/>
              </a:solidFill>
              <a:latin typeface="Work Sans Light" panose="00000400000000000000" pitchFamily="2" charset="0"/>
            </a:endParaRPr>
          </a:p>
        </p:txBody>
      </p:sp>
    </p:spTree>
    <p:extLst>
      <p:ext uri="{BB962C8B-B14F-4D97-AF65-F5344CB8AC3E}">
        <p14:creationId xmlns:p14="http://schemas.microsoft.com/office/powerpoint/2010/main" val="173875988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6600" b="1" dirty="0">
                <a:solidFill>
                  <a:srgbClr val="39A2CF"/>
                </a:solidFill>
                <a:latin typeface="Roboto Slab" pitchFamily="2" charset="0"/>
                <a:ea typeface="Roboto Slab" pitchFamily="2" charset="0"/>
              </a:rPr>
              <a:t>Smart Firewalls</a:t>
            </a:r>
          </a:p>
        </p:txBody>
      </p:sp>
      <p:sp>
        <p:nvSpPr>
          <p:cNvPr id="8" name="TextBox 7"/>
          <p:cNvSpPr txBox="1"/>
          <p:nvPr/>
        </p:nvSpPr>
        <p:spPr>
          <a:xfrm>
            <a:off x="457199" y="1920240"/>
            <a:ext cx="4307305" cy="3929281"/>
          </a:xfrm>
          <a:prstGeom prst="rect">
            <a:avLst/>
          </a:prstGeom>
          <a:noFill/>
        </p:spPr>
        <p:txBody>
          <a:bodyPr wrap="square" rtlCol="0">
            <a:spAutoFit/>
          </a:bodyPr>
          <a:lstStyle/>
          <a:p>
            <a:pPr>
              <a:spcBef>
                <a:spcPts val="1000"/>
              </a:spcBef>
            </a:pPr>
            <a:r>
              <a:rPr lang="en-US" sz="2400" b="1" dirty="0">
                <a:solidFill>
                  <a:srgbClr val="223B63"/>
                </a:solidFill>
                <a:latin typeface="Work Sans Light" panose="00000400000000000000" pitchFamily="2" charset="0"/>
              </a:rPr>
              <a:t>Heuristic-trained firewalls</a:t>
            </a:r>
          </a:p>
          <a:p>
            <a:pPr>
              <a:spcBef>
                <a:spcPts val="1000"/>
              </a:spcBef>
            </a:pPr>
            <a:r>
              <a:rPr lang="en-US" sz="2400" b="1" dirty="0" smtClean="0">
                <a:solidFill>
                  <a:srgbClr val="223B63"/>
                </a:solidFill>
                <a:latin typeface="Work Sans Light" panose="00000400000000000000" pitchFamily="2" charset="0"/>
              </a:rPr>
              <a:t>Encapsulate </a:t>
            </a:r>
            <a:r>
              <a:rPr lang="en-US" sz="2400" b="1" dirty="0">
                <a:solidFill>
                  <a:srgbClr val="223B63"/>
                </a:solidFill>
                <a:latin typeface="Work Sans Light" panose="00000400000000000000" pitchFamily="2" charset="0"/>
              </a:rPr>
              <a:t>ALL sensitive data</a:t>
            </a:r>
          </a:p>
          <a:p>
            <a:pPr>
              <a:spcBef>
                <a:spcPts val="1000"/>
              </a:spcBef>
            </a:pPr>
            <a:r>
              <a:rPr lang="en-US" sz="2400" b="1" dirty="0" smtClean="0">
                <a:solidFill>
                  <a:srgbClr val="223B63"/>
                </a:solidFill>
                <a:latin typeface="Work Sans Light" panose="00000400000000000000" pitchFamily="2" charset="0"/>
              </a:rPr>
              <a:t>Channels </a:t>
            </a:r>
            <a:r>
              <a:rPr lang="en-US" sz="2400" b="1" dirty="0">
                <a:solidFill>
                  <a:srgbClr val="223B63"/>
                </a:solidFill>
                <a:latin typeface="Work Sans Light" panose="00000400000000000000" pitchFamily="2" charset="0"/>
              </a:rPr>
              <a:t>through firewall for vendors</a:t>
            </a:r>
          </a:p>
          <a:p>
            <a:pPr>
              <a:spcBef>
                <a:spcPts val="1000"/>
              </a:spcBef>
            </a:pPr>
            <a:r>
              <a:rPr lang="en-US" sz="2400" b="1" dirty="0" smtClean="0">
                <a:solidFill>
                  <a:srgbClr val="223B63"/>
                </a:solidFill>
                <a:latin typeface="Work Sans Light" panose="00000400000000000000" pitchFamily="2" charset="0"/>
              </a:rPr>
              <a:t>Monitor </a:t>
            </a:r>
            <a:r>
              <a:rPr lang="en-US" sz="2400" b="1" dirty="0">
                <a:solidFill>
                  <a:srgbClr val="223B63"/>
                </a:solidFill>
                <a:latin typeface="Work Sans Light" panose="00000400000000000000" pitchFamily="2" charset="0"/>
              </a:rPr>
              <a:t>network and capable detecting suspicious activity</a:t>
            </a:r>
          </a:p>
          <a:p>
            <a:pPr>
              <a:spcBef>
                <a:spcPts val="1000"/>
              </a:spcBef>
            </a:pPr>
            <a:r>
              <a:rPr lang="en-US" sz="2400" b="1" dirty="0" smtClean="0">
                <a:solidFill>
                  <a:srgbClr val="223B63"/>
                </a:solidFill>
                <a:latin typeface="Work Sans Light" panose="00000400000000000000" pitchFamily="2" charset="0"/>
              </a:rPr>
              <a:t>Right </a:t>
            </a:r>
            <a:r>
              <a:rPr lang="en-US" sz="2400" b="1" dirty="0">
                <a:solidFill>
                  <a:srgbClr val="223B63"/>
                </a:solidFill>
                <a:latin typeface="Work Sans Light" panose="00000400000000000000" pitchFamily="2" charset="0"/>
              </a:rPr>
              <a:t>configuration is key!</a:t>
            </a:r>
          </a:p>
        </p:txBody>
      </p:sp>
      <p:pic>
        <p:nvPicPr>
          <p:cNvPr id="7" name="Picture 4" descr="Image result for hack firewall in 20 seconds"/>
          <p:cNvPicPr>
            <a:picLocks noGrp="1" noChangeAspect="1" noChangeArrowheads="1"/>
          </p:cNvPicPr>
          <p:nvPr>
            <p:ph idx="1"/>
          </p:nvPr>
        </p:nvPicPr>
        <p:blipFill rotWithShape="1">
          <a:blip r:embed="rId3" cstate="email">
            <a:extLst>
              <a:ext uri="{28A0092B-C50C-407E-A947-70E740481C1C}">
                <a14:useLocalDpi xmlns:a14="http://schemas.microsoft.com/office/drawing/2010/main" val="0"/>
              </a:ext>
            </a:extLst>
          </a:blip>
          <a:srcRect l="18797" t="5477" r="18114" b="23264"/>
          <a:stretch/>
        </p:blipFill>
        <p:spPr bwMode="auto">
          <a:xfrm>
            <a:off x="4764504" y="1920240"/>
            <a:ext cx="4119612" cy="3493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924298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67175" y="1920240"/>
            <a:ext cx="4050030" cy="4050030"/>
          </a:xfrm>
          <a:prstGeom prst="rect">
            <a:avLst/>
          </a:prstGeom>
        </p:spPr>
      </p:pic>
      <p:sp>
        <p:nvSpPr>
          <p:cNvPr id="2" name="Title 1"/>
          <p:cNvSpPr>
            <a:spLocks noGrp="1"/>
          </p:cNvSpPr>
          <p:nvPr>
            <p:ph type="title"/>
          </p:nvPr>
        </p:nvSpPr>
        <p:spPr>
          <a:xfrm>
            <a:off x="457200" y="91440"/>
            <a:ext cx="8229600" cy="1828800"/>
          </a:xfrm>
        </p:spPr>
        <p:txBody>
          <a:bodyPr>
            <a:noAutofit/>
          </a:bodyPr>
          <a:lstStyle/>
          <a:p>
            <a:pPr algn="ctr"/>
            <a:r>
              <a:rPr lang="en-US" sz="4400" b="1" dirty="0">
                <a:solidFill>
                  <a:srgbClr val="39A2CF"/>
                </a:solidFill>
                <a:latin typeface="Roboto Slab" pitchFamily="2" charset="0"/>
                <a:ea typeface="Roboto Slab" pitchFamily="2" charset="0"/>
              </a:rPr>
              <a:t>Educate Your Team: </a:t>
            </a:r>
            <a:br>
              <a:rPr lang="en-US" sz="4400" b="1" dirty="0">
                <a:solidFill>
                  <a:srgbClr val="39A2CF"/>
                </a:solidFill>
                <a:latin typeface="Roboto Slab" pitchFamily="2" charset="0"/>
                <a:ea typeface="Roboto Slab" pitchFamily="2" charset="0"/>
              </a:rPr>
            </a:br>
            <a:r>
              <a:rPr lang="en-US" sz="4400" b="1" dirty="0">
                <a:solidFill>
                  <a:srgbClr val="39A2CF"/>
                </a:solidFill>
                <a:latin typeface="Roboto Slab" pitchFamily="2" charset="0"/>
                <a:ea typeface="Roboto Slab" pitchFamily="2" charset="0"/>
              </a:rPr>
              <a:t>Know How To Recognize A Scam</a:t>
            </a:r>
          </a:p>
        </p:txBody>
      </p:sp>
      <p:sp>
        <p:nvSpPr>
          <p:cNvPr id="3" name="Content Placeholder 2"/>
          <p:cNvSpPr>
            <a:spLocks noGrp="1"/>
          </p:cNvSpPr>
          <p:nvPr>
            <p:ph idx="1"/>
          </p:nvPr>
        </p:nvSpPr>
        <p:spPr>
          <a:xfrm>
            <a:off x="457200" y="2695690"/>
            <a:ext cx="4165600" cy="2499129"/>
          </a:xfrm>
        </p:spPr>
        <p:txBody>
          <a:bodyPr>
            <a:normAutofit/>
          </a:bodyPr>
          <a:lstStyle/>
          <a:p>
            <a:pPr marL="0" indent="0">
              <a:buNone/>
            </a:pPr>
            <a:r>
              <a:rPr lang="en-US" sz="2800" dirty="0">
                <a:latin typeface="Arial" panose="020B0604020202020204" pitchFamily="34" charset="0"/>
                <a:cs typeface="Arial" panose="020B0604020202020204" pitchFamily="34" charset="0"/>
                <a:hlinkClick r:id="rId3"/>
              </a:rPr>
              <a:t>http://www.dynedge.com/email-phishing-scams-are-getting-more-sophisticated-is-your-team-prepared/</a:t>
            </a:r>
            <a:endParaRPr lang="en-US" sz="28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534248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09349" y="276525"/>
            <a:ext cx="8918335" cy="5652634"/>
          </a:xfrm>
          <a:prstGeom prst="rect">
            <a:avLst/>
          </a:prstGeom>
        </p:spPr>
      </p:pic>
    </p:spTree>
    <p:extLst>
      <p:ext uri="{BB962C8B-B14F-4D97-AF65-F5344CB8AC3E}">
        <p14:creationId xmlns:p14="http://schemas.microsoft.com/office/powerpoint/2010/main" val="28932909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6000" b="1" dirty="0">
                <a:solidFill>
                  <a:srgbClr val="39A2CF"/>
                </a:solidFill>
                <a:latin typeface="Roboto Slab" pitchFamily="2" charset="0"/>
                <a:ea typeface="Roboto Slab" pitchFamily="2" charset="0"/>
              </a:rPr>
              <a:t>Protecting EHR Data</a:t>
            </a:r>
          </a:p>
        </p:txBody>
      </p:sp>
      <p:sp>
        <p:nvSpPr>
          <p:cNvPr id="8" name="TextBox 7"/>
          <p:cNvSpPr txBox="1"/>
          <p:nvPr/>
        </p:nvSpPr>
        <p:spPr>
          <a:xfrm>
            <a:off x="457200" y="1920240"/>
            <a:ext cx="4586438" cy="3862596"/>
          </a:xfrm>
          <a:prstGeom prst="rect">
            <a:avLst/>
          </a:prstGeom>
          <a:noFill/>
        </p:spPr>
        <p:txBody>
          <a:bodyPr wrap="square" rtlCol="0">
            <a:spAutoFit/>
          </a:bodyPr>
          <a:lstStyle/>
          <a:p>
            <a:pPr>
              <a:spcBef>
                <a:spcPts val="1000"/>
              </a:spcBef>
            </a:pPr>
            <a:r>
              <a:rPr lang="en-US" sz="2000" b="1" dirty="0">
                <a:solidFill>
                  <a:srgbClr val="223B63"/>
                </a:solidFill>
                <a:latin typeface="Work Sans Light" panose="00000400000000000000" pitchFamily="2" charset="0"/>
              </a:rPr>
              <a:t>EHR vendors don’t necessarily keep data secure</a:t>
            </a:r>
          </a:p>
          <a:p>
            <a:pPr>
              <a:spcBef>
                <a:spcPts val="1000"/>
              </a:spcBef>
            </a:pPr>
            <a:r>
              <a:rPr lang="en-US" sz="2000" b="1" dirty="0" smtClean="0">
                <a:solidFill>
                  <a:srgbClr val="223B63"/>
                </a:solidFill>
                <a:latin typeface="Work Sans Light" panose="00000400000000000000" pitchFamily="2" charset="0"/>
              </a:rPr>
              <a:t>BUT </a:t>
            </a:r>
            <a:r>
              <a:rPr lang="en-US" sz="2000" b="1" dirty="0">
                <a:solidFill>
                  <a:srgbClr val="223B63"/>
                </a:solidFill>
                <a:latin typeface="Work Sans Light" panose="00000400000000000000" pitchFamily="2" charset="0"/>
              </a:rPr>
              <a:t>many expect you to have your security in order (written explicitly in their contracts)</a:t>
            </a:r>
          </a:p>
          <a:p>
            <a:pPr>
              <a:spcBef>
                <a:spcPts val="1000"/>
              </a:spcBef>
            </a:pPr>
            <a:r>
              <a:rPr lang="en-US" sz="2000" b="1" dirty="0" smtClean="0">
                <a:solidFill>
                  <a:srgbClr val="223B63"/>
                </a:solidFill>
                <a:latin typeface="Work Sans Light" panose="00000400000000000000" pitchFamily="2" charset="0"/>
              </a:rPr>
              <a:t>EHR systems are </a:t>
            </a:r>
            <a:r>
              <a:rPr lang="en-US" sz="2000" b="1" dirty="0">
                <a:solidFill>
                  <a:srgbClr val="223B63"/>
                </a:solidFill>
                <a:latin typeface="Work Sans Light" panose="00000400000000000000" pitchFamily="2" charset="0"/>
              </a:rPr>
              <a:t>inherently buggy (some hospital staff may have unsafe workarounds!)</a:t>
            </a:r>
          </a:p>
          <a:p>
            <a:pPr>
              <a:spcBef>
                <a:spcPts val="1000"/>
              </a:spcBef>
            </a:pPr>
            <a:r>
              <a:rPr lang="en-US" sz="2000" b="1" dirty="0" smtClean="0">
                <a:solidFill>
                  <a:srgbClr val="223B63"/>
                </a:solidFill>
                <a:latin typeface="Work Sans Light" panose="00000400000000000000" pitchFamily="2" charset="0"/>
              </a:rPr>
              <a:t>How </a:t>
            </a:r>
            <a:r>
              <a:rPr lang="en-US" sz="2000" b="1" dirty="0">
                <a:solidFill>
                  <a:srgbClr val="223B63"/>
                </a:solidFill>
                <a:latin typeface="Work Sans Light" panose="00000400000000000000" pitchFamily="2" charset="0"/>
              </a:rPr>
              <a:t>do you make sure your PHI is protected </a:t>
            </a:r>
            <a:r>
              <a:rPr lang="en-US" sz="2000" b="1" dirty="0" smtClean="0">
                <a:solidFill>
                  <a:srgbClr val="223B63"/>
                </a:solidFill>
                <a:latin typeface="Work Sans Light" panose="00000400000000000000" pitchFamily="2" charset="0"/>
              </a:rPr>
              <a:t>inside </a:t>
            </a:r>
            <a:r>
              <a:rPr lang="en-US" sz="2000" b="1" dirty="0">
                <a:solidFill>
                  <a:srgbClr val="223B63"/>
                </a:solidFill>
                <a:latin typeface="Work Sans Light" panose="00000400000000000000" pitchFamily="2" charset="0"/>
              </a:rPr>
              <a:t>in your </a:t>
            </a:r>
            <a:r>
              <a:rPr lang="en-US" sz="2000" b="1" dirty="0" smtClean="0">
                <a:solidFill>
                  <a:srgbClr val="223B63"/>
                </a:solidFill>
                <a:latin typeface="Work Sans Light" panose="00000400000000000000" pitchFamily="2" charset="0"/>
              </a:rPr>
              <a:t>EHR system?</a:t>
            </a:r>
            <a:endParaRPr lang="en-US" sz="2000" b="1" dirty="0">
              <a:solidFill>
                <a:srgbClr val="223B63"/>
              </a:solidFill>
              <a:latin typeface="Work Sans Light" panose="00000400000000000000" pitchFamily="2" charset="0"/>
            </a:endParaRPr>
          </a:p>
        </p:txBody>
      </p:sp>
      <p:pic>
        <p:nvPicPr>
          <p:cNvPr id="9" name="Picture 2" descr="Image result for ehr syste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3638" y="2660913"/>
            <a:ext cx="39052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119519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6000" b="1" dirty="0">
                <a:solidFill>
                  <a:srgbClr val="39A2CF"/>
                </a:solidFill>
                <a:latin typeface="Roboto Slab" pitchFamily="2" charset="0"/>
                <a:ea typeface="Roboto Slab" pitchFamily="2" charset="0"/>
              </a:rPr>
              <a:t>Don’t Just </a:t>
            </a:r>
            <a:r>
              <a:rPr lang="en-US" sz="6000" b="1" dirty="0" smtClean="0">
                <a:solidFill>
                  <a:srgbClr val="39A2CF"/>
                </a:solidFill>
                <a:latin typeface="Roboto Slab" pitchFamily="2" charset="0"/>
                <a:ea typeface="Roboto Slab" pitchFamily="2" charset="0"/>
              </a:rPr>
              <a:t>“Check a Box”</a:t>
            </a:r>
            <a:endParaRPr lang="en-US" sz="6000" b="1" dirty="0">
              <a:solidFill>
                <a:srgbClr val="39A2CF"/>
              </a:solidFill>
              <a:latin typeface="Roboto Slab" pitchFamily="2" charset="0"/>
              <a:ea typeface="Roboto Slab" pitchFamily="2" charset="0"/>
            </a:endParaRPr>
          </a:p>
        </p:txBody>
      </p:sp>
      <p:sp>
        <p:nvSpPr>
          <p:cNvPr id="8" name="TextBox 7"/>
          <p:cNvSpPr txBox="1"/>
          <p:nvPr/>
        </p:nvSpPr>
        <p:spPr>
          <a:xfrm>
            <a:off x="429259" y="1920240"/>
            <a:ext cx="5216452" cy="4667945"/>
          </a:xfrm>
          <a:prstGeom prst="rect">
            <a:avLst/>
          </a:prstGeom>
          <a:noFill/>
        </p:spPr>
        <p:txBody>
          <a:bodyPr wrap="square" rtlCol="0">
            <a:spAutoFit/>
          </a:bodyPr>
          <a:lstStyle/>
          <a:p>
            <a:pPr>
              <a:spcBef>
                <a:spcPts val="1000"/>
              </a:spcBef>
            </a:pPr>
            <a:r>
              <a:rPr lang="en-US" sz="2400" b="1" dirty="0">
                <a:latin typeface="Work Sans Light" panose="00000400000000000000" pitchFamily="2" charset="0"/>
              </a:rPr>
              <a:t>No Golden Checklist for Cybersecurity.</a:t>
            </a:r>
          </a:p>
          <a:p>
            <a:pPr>
              <a:spcBef>
                <a:spcPts val="1000"/>
              </a:spcBef>
            </a:pPr>
            <a:r>
              <a:rPr lang="en-US" sz="2400" b="1" dirty="0">
                <a:latin typeface="Work Sans Light" panose="00000400000000000000" pitchFamily="2" charset="0"/>
              </a:rPr>
              <a:t>Know the Context for Your Security.</a:t>
            </a:r>
          </a:p>
          <a:p>
            <a:pPr>
              <a:spcBef>
                <a:spcPts val="1000"/>
              </a:spcBef>
            </a:pPr>
            <a:r>
              <a:rPr lang="en-US" sz="2400" b="1" dirty="0">
                <a:latin typeface="Work Sans Light" panose="00000400000000000000" pitchFamily="2" charset="0"/>
              </a:rPr>
              <a:t>Revise Your Security Checklists As-You-Go </a:t>
            </a:r>
            <a:r>
              <a:rPr lang="en-US" sz="2400" b="1" i="1" dirty="0">
                <a:latin typeface="Work Sans Light" panose="00000400000000000000" pitchFamily="2" charset="0"/>
              </a:rPr>
              <a:t>(no checklist is complete or even comprehensive)</a:t>
            </a:r>
            <a:r>
              <a:rPr lang="en-US" sz="2400" b="1" dirty="0">
                <a:latin typeface="Work Sans Light" panose="00000400000000000000" pitchFamily="2" charset="0"/>
              </a:rPr>
              <a:t>.</a:t>
            </a:r>
          </a:p>
          <a:p>
            <a:pPr>
              <a:spcBef>
                <a:spcPts val="1000"/>
              </a:spcBef>
            </a:pPr>
            <a:r>
              <a:rPr lang="en-US" sz="2400" b="1" dirty="0">
                <a:latin typeface="Work Sans Light" panose="00000400000000000000" pitchFamily="2" charset="0"/>
              </a:rPr>
              <a:t>Experts Rely on Checklists as Reminders, </a:t>
            </a:r>
            <a:r>
              <a:rPr lang="en-US" sz="2400" b="1" i="1" dirty="0">
                <a:latin typeface="Work Sans Light" panose="00000400000000000000" pitchFamily="2" charset="0"/>
              </a:rPr>
              <a:t>NOT</a:t>
            </a:r>
            <a:r>
              <a:rPr lang="en-US" sz="2400" b="1" dirty="0">
                <a:latin typeface="Work Sans Light" panose="00000400000000000000" pitchFamily="2" charset="0"/>
              </a:rPr>
              <a:t> an End-All for Resolving Security Weaknesses</a:t>
            </a:r>
            <a:r>
              <a:rPr lang="en-US" sz="2400" b="1" dirty="0" smtClean="0">
                <a:latin typeface="Work Sans Light" panose="00000400000000000000" pitchFamily="2" charset="0"/>
              </a:rPr>
              <a:t>.</a:t>
            </a:r>
            <a:endParaRPr lang="en-US" sz="2400" b="1" dirty="0">
              <a:latin typeface="Work Sans Light" panose="00000400000000000000" pitchFamily="2" charset="0"/>
            </a:endParaRPr>
          </a:p>
          <a:p>
            <a:pPr>
              <a:spcBef>
                <a:spcPts val="1000"/>
              </a:spcBef>
            </a:pPr>
            <a:endParaRPr lang="en-US" sz="2400" b="1" dirty="0">
              <a:latin typeface="Work Sans Light" panose="00000400000000000000" pitchFamily="2" charset="0"/>
            </a:endParaRPr>
          </a:p>
        </p:txBody>
      </p:sp>
      <p:pic>
        <p:nvPicPr>
          <p:cNvPr id="7" name="Picture 2" descr="Image result for x in a box"/>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5645711" y="2448773"/>
            <a:ext cx="3041089" cy="2975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27737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
            <a:ext cx="8229600" cy="1828800"/>
          </a:xfrm>
        </p:spPr>
        <p:txBody>
          <a:bodyPr>
            <a:noAutofit/>
          </a:bodyPr>
          <a:lstStyle/>
          <a:p>
            <a:pPr algn="ctr"/>
            <a:r>
              <a:rPr lang="en-US" sz="6000" b="1" dirty="0">
                <a:solidFill>
                  <a:srgbClr val="39A2CF"/>
                </a:solidFill>
                <a:latin typeface="Roboto Slab" pitchFamily="2" charset="0"/>
                <a:ea typeface="Roboto Slab" pitchFamily="2" charset="0"/>
              </a:rPr>
              <a:t>Identify and Prioritize Your Vulnerabilities</a:t>
            </a:r>
          </a:p>
        </p:txBody>
      </p:sp>
      <p:pic>
        <p:nvPicPr>
          <p:cNvPr id="9" name="Picture 4" descr="Image result for business network vulnerabilities"/>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914400" y="2042692"/>
            <a:ext cx="7315200" cy="4367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32440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mage result for second opinion"/>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914400" y="631697"/>
            <a:ext cx="7315200" cy="5594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35201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B9385B-453B-4DB0-B579-2EB4AB674C12}"/>
              </a:ext>
            </a:extLst>
          </p:cNvPr>
          <p:cNvPicPr>
            <a:picLocks noChangeAspect="1"/>
          </p:cNvPicPr>
          <p:nvPr/>
        </p:nvPicPr>
        <p:blipFill>
          <a:blip r:embed="rId2"/>
          <a:stretch>
            <a:fillRect/>
          </a:stretch>
        </p:blipFill>
        <p:spPr>
          <a:xfrm>
            <a:off x="6994638" y="4644256"/>
            <a:ext cx="2149362" cy="2213744"/>
          </a:xfrm>
          <a:prstGeom prst="rect">
            <a:avLst/>
          </a:prstGeom>
        </p:spPr>
      </p:pic>
      <p:sp>
        <p:nvSpPr>
          <p:cNvPr id="3" name="Content Placeholder 2">
            <a:extLst>
              <a:ext uri="{FF2B5EF4-FFF2-40B4-BE49-F238E27FC236}">
                <a16:creationId xmlns:a16="http://schemas.microsoft.com/office/drawing/2014/main" id="{9ECF3599-5264-4633-AB56-9F6D50F9288D}"/>
              </a:ext>
            </a:extLst>
          </p:cNvPr>
          <p:cNvSpPr>
            <a:spLocks noGrp="1"/>
          </p:cNvSpPr>
          <p:nvPr>
            <p:ph idx="1"/>
          </p:nvPr>
        </p:nvSpPr>
        <p:spPr>
          <a:xfrm>
            <a:off x="457200" y="457200"/>
            <a:ext cx="8229600" cy="5629584"/>
          </a:xfrm>
        </p:spPr>
        <p:txBody>
          <a:bodyPr>
            <a:normAutofit fontScale="92500" lnSpcReduction="10000"/>
          </a:bodyPr>
          <a:lstStyle/>
          <a:p>
            <a:pPr marL="0" indent="0">
              <a:lnSpc>
                <a:spcPct val="110000"/>
              </a:lnSpc>
              <a:buNone/>
            </a:pPr>
            <a:r>
              <a:rPr lang="en-US" dirty="0">
                <a:solidFill>
                  <a:srgbClr val="223B63"/>
                </a:solidFill>
                <a:latin typeface="Arial" panose="020B0604020202020204" pitchFamily="34" charset="0"/>
                <a:cs typeface="Arial" panose="020B0604020202020204" pitchFamily="34" charset="0"/>
              </a:rPr>
              <a:t>Due to the recent ransomware attacks on healthcare and breaches in our community, we decided we should do an assessment with Bruce and his team after seeing Bruce’s ransomware presentation at a local IT managers meeting. I wanted a </a:t>
            </a:r>
            <a:r>
              <a:rPr lang="en-US" b="1" dirty="0">
                <a:solidFill>
                  <a:srgbClr val="223B63"/>
                </a:solidFill>
                <a:latin typeface="Arial" panose="020B0604020202020204" pitchFamily="34" charset="0"/>
                <a:cs typeface="Arial" panose="020B0604020202020204" pitchFamily="34" charset="0"/>
              </a:rPr>
              <a:t>better idea of how secure our hospital was from ransomware.</a:t>
            </a:r>
          </a:p>
          <a:p>
            <a:pPr marL="0" indent="0">
              <a:lnSpc>
                <a:spcPct val="110000"/>
              </a:lnSpc>
              <a:buNone/>
            </a:pPr>
            <a:r>
              <a:rPr lang="en-US" dirty="0">
                <a:solidFill>
                  <a:srgbClr val="223B63"/>
                </a:solidFill>
                <a:latin typeface="Arial" panose="020B0604020202020204" pitchFamily="34" charset="0"/>
                <a:cs typeface="Arial" panose="020B0604020202020204" pitchFamily="34" charset="0"/>
              </a:rPr>
              <a:t>Bruce’s team provided a detailed report and, most importantly, spent time to explain it. I am happy I decided to invite our CFO to the meeting. It was good for him to have someone else explain our risks other than me in </a:t>
            </a:r>
            <a:r>
              <a:rPr lang="en-US" b="1" dirty="0">
                <a:solidFill>
                  <a:srgbClr val="223B63"/>
                </a:solidFill>
                <a:latin typeface="Arial" panose="020B0604020202020204" pitchFamily="34" charset="0"/>
                <a:cs typeface="Arial" panose="020B0604020202020204" pitchFamily="34" charset="0"/>
              </a:rPr>
              <a:t>terms that he understood.</a:t>
            </a:r>
          </a:p>
          <a:p>
            <a:pPr marL="0" indent="0">
              <a:lnSpc>
                <a:spcPct val="110000"/>
              </a:lnSpc>
              <a:buNone/>
            </a:pPr>
            <a:r>
              <a:rPr lang="en-US" dirty="0">
                <a:solidFill>
                  <a:srgbClr val="223B63"/>
                </a:solidFill>
                <a:latin typeface="Arial" panose="020B0604020202020204" pitchFamily="34" charset="0"/>
                <a:cs typeface="Arial" panose="020B0604020202020204" pitchFamily="34" charset="0"/>
              </a:rPr>
              <a:t>Bruce’s team explained everything at an executive level for our CFO, then turned around and broke down the details for my entire technical team. Bruce’s team brought to light security concerns </a:t>
            </a:r>
            <a:r>
              <a:rPr lang="en-US" b="1" dirty="0">
                <a:solidFill>
                  <a:srgbClr val="223B63"/>
                </a:solidFill>
                <a:latin typeface="Arial" panose="020B0604020202020204" pitchFamily="34" charset="0"/>
                <a:cs typeface="Arial" panose="020B0604020202020204" pitchFamily="34" charset="0"/>
              </a:rPr>
              <a:t>my technical team or I were not aware of.</a:t>
            </a:r>
            <a:r>
              <a:rPr lang="en-US" dirty="0">
                <a:solidFill>
                  <a:srgbClr val="223B63"/>
                </a:solidFill>
                <a:latin typeface="Arial" panose="020B0604020202020204" pitchFamily="34" charset="0"/>
                <a:cs typeface="Arial" panose="020B0604020202020204" pitchFamily="34" charset="0"/>
              </a:rPr>
              <a:t> Even if you have had a recent HIPAA risk assessment, I’d suggest you have the </a:t>
            </a:r>
            <a:r>
              <a:rPr lang="en-US" dirty="0" err="1">
                <a:solidFill>
                  <a:srgbClr val="223B63"/>
                </a:solidFill>
                <a:latin typeface="Arial" panose="020B0604020202020204" pitchFamily="34" charset="0"/>
                <a:cs typeface="Arial" panose="020B0604020202020204" pitchFamily="34" charset="0"/>
              </a:rPr>
              <a:t>Healthcurity</a:t>
            </a:r>
            <a:r>
              <a:rPr lang="en-US" dirty="0">
                <a:solidFill>
                  <a:srgbClr val="223B63"/>
                </a:solidFill>
                <a:latin typeface="Arial" panose="020B0604020202020204" pitchFamily="34" charset="0"/>
                <a:cs typeface="Arial" panose="020B0604020202020204" pitchFamily="34" charset="0"/>
              </a:rPr>
              <a:t> team out for a ransomware assessment. Certainly worth the investment.</a:t>
            </a:r>
          </a:p>
          <a:p>
            <a:pPr marL="0" indent="0">
              <a:lnSpc>
                <a:spcPct val="110000"/>
              </a:lnSpc>
              <a:spcBef>
                <a:spcPts val="1200"/>
              </a:spcBef>
              <a:buNone/>
            </a:pPr>
            <a:r>
              <a:rPr lang="en-US" b="1" dirty="0">
                <a:solidFill>
                  <a:srgbClr val="223B63"/>
                </a:solidFill>
                <a:latin typeface="Arial" panose="020B0604020202020204" pitchFamily="34" charset="0"/>
                <a:cs typeface="Arial" panose="020B0604020202020204" pitchFamily="34" charset="0"/>
              </a:rPr>
              <a:t>Brian Howell</a:t>
            </a:r>
          </a:p>
          <a:p>
            <a:pPr marL="0" indent="0">
              <a:lnSpc>
                <a:spcPct val="110000"/>
              </a:lnSpc>
              <a:spcBef>
                <a:spcPts val="0"/>
              </a:spcBef>
              <a:buNone/>
            </a:pPr>
            <a:r>
              <a:rPr lang="en-US" dirty="0">
                <a:solidFill>
                  <a:srgbClr val="223B63"/>
                </a:solidFill>
                <a:latin typeface="Arial" panose="020B0604020202020204" pitchFamily="34" charset="0"/>
                <a:cs typeface="Arial" panose="020B0604020202020204" pitchFamily="34" charset="0"/>
              </a:rPr>
              <a:t>IT Director, War Memorial Hospital</a:t>
            </a:r>
          </a:p>
        </p:txBody>
      </p:sp>
    </p:spTree>
    <p:extLst>
      <p:ext uri="{BB962C8B-B14F-4D97-AF65-F5344CB8AC3E}">
        <p14:creationId xmlns:p14="http://schemas.microsoft.com/office/powerpoint/2010/main" val="284213436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mage result for stepping stones">
            <a:extLst>
              <a:ext uri="{FF2B5EF4-FFF2-40B4-BE49-F238E27FC236}">
                <a16:creationId xmlns:a16="http://schemas.microsoft.com/office/drawing/2014/main" id="{8C4769B0-8B7F-4B69-88D6-E0C95EB2E7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636" t="4289" r="19789" b="5512"/>
          <a:stretch/>
        </p:blipFill>
        <p:spPr bwMode="auto">
          <a:xfrm flipH="1">
            <a:off x="5986914" y="1595403"/>
            <a:ext cx="3157086" cy="4025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4300" y="0"/>
            <a:ext cx="8915400" cy="2040556"/>
          </a:xfrm>
        </p:spPr>
        <p:txBody>
          <a:bodyPr>
            <a:noAutofit/>
          </a:bodyPr>
          <a:lstStyle/>
          <a:p>
            <a:pPr defTabSz="461963">
              <a:lnSpc>
                <a:spcPct val="100000"/>
              </a:lnSpc>
              <a:tabLst>
                <a:tab pos="231775" algn="l"/>
              </a:tabLst>
            </a:pPr>
            <a:r>
              <a:rPr lang="en-US" sz="4000" b="1" dirty="0">
                <a:solidFill>
                  <a:srgbClr val="39A2CF"/>
                </a:solidFill>
                <a:latin typeface="Roboto Slab" pitchFamily="2" charset="0"/>
                <a:ea typeface="Roboto Slab" pitchFamily="2" charset="0"/>
              </a:rPr>
              <a:t>Next Step…</a:t>
            </a:r>
            <a:r>
              <a:rPr lang="en-US" sz="4400" b="1" dirty="0">
                <a:solidFill>
                  <a:srgbClr val="39A2CF"/>
                </a:solidFill>
                <a:latin typeface="Roboto Slab" pitchFamily="2" charset="0"/>
                <a:ea typeface="Roboto Slab" pitchFamily="2" charset="0"/>
              </a:rPr>
              <a:t/>
            </a:r>
            <a:br>
              <a:rPr lang="en-US" sz="4400" b="1" dirty="0">
                <a:solidFill>
                  <a:srgbClr val="39A2CF"/>
                </a:solidFill>
                <a:latin typeface="Roboto Slab" pitchFamily="2" charset="0"/>
                <a:ea typeface="Roboto Slab" pitchFamily="2" charset="0"/>
              </a:rPr>
            </a:br>
            <a:r>
              <a:rPr lang="en-US" sz="4400" b="1" dirty="0" smtClean="0">
                <a:solidFill>
                  <a:srgbClr val="39A2CF"/>
                </a:solidFill>
                <a:latin typeface="Roboto Slab" pitchFamily="2" charset="0"/>
                <a:ea typeface="Roboto Slab" pitchFamily="2" charset="0"/>
              </a:rPr>
              <a:t>	</a:t>
            </a:r>
            <a:r>
              <a:rPr lang="en-US" sz="5400" b="1" dirty="0" smtClean="0">
                <a:solidFill>
                  <a:srgbClr val="39A2CF"/>
                </a:solidFill>
                <a:latin typeface="Roboto Slab" pitchFamily="2" charset="0"/>
                <a:ea typeface="Roboto Slab" pitchFamily="2" charset="0"/>
              </a:rPr>
              <a:t>Learn </a:t>
            </a:r>
            <a:r>
              <a:rPr lang="en-US" sz="5400" b="1" dirty="0">
                <a:solidFill>
                  <a:srgbClr val="39A2CF"/>
                </a:solidFill>
                <a:latin typeface="Roboto Slab" pitchFamily="2" charset="0"/>
                <a:ea typeface="Roboto Slab" pitchFamily="2" charset="0"/>
              </a:rPr>
              <a:t>How You Are Doing</a:t>
            </a:r>
            <a:endParaRPr lang="en-US" sz="4400" b="1" dirty="0">
              <a:solidFill>
                <a:srgbClr val="39A2CF"/>
              </a:solidFill>
              <a:latin typeface="Roboto Slab" pitchFamily="2" charset="0"/>
              <a:ea typeface="Roboto Slab" pitchFamily="2" charset="0"/>
            </a:endParaRPr>
          </a:p>
        </p:txBody>
      </p:sp>
      <p:sp>
        <p:nvSpPr>
          <p:cNvPr id="3" name="Content Placeholder 2"/>
          <p:cNvSpPr>
            <a:spLocks noGrp="1"/>
          </p:cNvSpPr>
          <p:nvPr>
            <p:ph idx="1"/>
          </p:nvPr>
        </p:nvSpPr>
        <p:spPr>
          <a:xfrm>
            <a:off x="114300" y="2910519"/>
            <a:ext cx="6373127" cy="1450879"/>
          </a:xfrm>
        </p:spPr>
        <p:txBody>
          <a:bodyPr anchor="ctr">
            <a:noAutofit/>
          </a:bodyPr>
          <a:lstStyle/>
          <a:p>
            <a:pPr marL="0" indent="0" algn="ctr">
              <a:buNone/>
            </a:pPr>
            <a:r>
              <a:rPr lang="en-US" sz="3200" b="1" dirty="0">
                <a:solidFill>
                  <a:srgbClr val="223B63"/>
                </a:solidFill>
                <a:latin typeface="Work Sans Light" panose="00000400000000000000" pitchFamily="2" charset="0"/>
                <a:cs typeface="Arial" panose="020B0604020202020204" pitchFamily="34" charset="0"/>
              </a:rPr>
              <a:t>Performing 3 FREE Network Assessments</a:t>
            </a:r>
          </a:p>
        </p:txBody>
      </p:sp>
      <p:pic>
        <p:nvPicPr>
          <p:cNvPr id="8" name="Picture 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 y="5192396"/>
            <a:ext cx="6487426" cy="1665603"/>
          </a:xfrm>
          <a:prstGeom prst="rect">
            <a:avLst/>
          </a:prstGeom>
        </p:spPr>
      </p:pic>
    </p:spTree>
    <p:extLst>
      <p:ext uri="{BB962C8B-B14F-4D97-AF65-F5344CB8AC3E}">
        <p14:creationId xmlns:p14="http://schemas.microsoft.com/office/powerpoint/2010/main" val="422839001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1560"/>
            <a:ext cx="8229600" cy="3200400"/>
          </a:xfrm>
        </p:spPr>
        <p:txBody>
          <a:bodyPr>
            <a:noAutofit/>
          </a:bodyPr>
          <a:lstStyle/>
          <a:p>
            <a:pPr algn="ctr">
              <a:lnSpc>
                <a:spcPct val="100000"/>
              </a:lnSpc>
            </a:pPr>
            <a:r>
              <a:rPr lang="en-US" sz="16600" b="1" dirty="0">
                <a:solidFill>
                  <a:srgbClr val="39A2CF"/>
                </a:solidFill>
                <a:latin typeface="Roboto Slab" pitchFamily="2" charset="0"/>
                <a:ea typeface="Roboto Slab" pitchFamily="2" charset="0"/>
              </a:rPr>
              <a:t>RECAP</a:t>
            </a:r>
          </a:p>
        </p:txBody>
      </p:sp>
    </p:spTree>
    <p:extLst>
      <p:ext uri="{BB962C8B-B14F-4D97-AF65-F5344CB8AC3E}">
        <p14:creationId xmlns:p14="http://schemas.microsoft.com/office/powerpoint/2010/main" val="360453934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85800" y="5956241"/>
            <a:ext cx="3416320" cy="400110"/>
          </a:xfrm>
          <a:prstGeom prst="rect">
            <a:avLst/>
          </a:prstGeom>
          <a:noFill/>
        </p:spPr>
        <p:txBody>
          <a:bodyPr wrap="none" rtlCol="0">
            <a:spAutoFit/>
          </a:bodyPr>
          <a:lstStyle/>
          <a:p>
            <a:r>
              <a:rPr lang="en-US" sz="2000" b="1" dirty="0">
                <a:solidFill>
                  <a:srgbClr val="223B63"/>
                </a:solidFill>
                <a:latin typeface="Work Sans Light" panose="00000400000000000000" pitchFamily="2" charset="0"/>
              </a:rPr>
              <a:t>Allianz Security Study 2015</a:t>
            </a:r>
          </a:p>
        </p:txBody>
      </p:sp>
      <p:graphicFrame>
        <p:nvGraphicFramePr>
          <p:cNvPr id="6" name="Chart 5"/>
          <p:cNvGraphicFramePr/>
          <p:nvPr>
            <p:extLst>
              <p:ext uri="{D42A27DB-BD31-4B8C-83A1-F6EECF244321}">
                <p14:modId xmlns:p14="http://schemas.microsoft.com/office/powerpoint/2010/main" val="3052579775"/>
              </p:ext>
            </p:extLst>
          </p:nvPr>
        </p:nvGraphicFramePr>
        <p:xfrm>
          <a:off x="685800" y="1828800"/>
          <a:ext cx="7772400" cy="4018843"/>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1"/>
          <p:cNvSpPr txBox="1">
            <a:spLocks/>
          </p:cNvSpPr>
          <p:nvPr/>
        </p:nvSpPr>
        <p:spPr>
          <a:xfrm>
            <a:off x="228600" y="91440"/>
            <a:ext cx="8686800" cy="1828800"/>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6000" kern="1200">
                <a:solidFill>
                  <a:schemeClr val="tx1"/>
                </a:solidFill>
                <a:latin typeface="Arial Black" panose="020B0A04020102020204" pitchFamily="34" charset="0"/>
                <a:ea typeface="+mj-ea"/>
                <a:cs typeface="+mj-cs"/>
              </a:defRPr>
            </a:lvl1pPr>
          </a:lstStyle>
          <a:p>
            <a:r>
              <a:rPr lang="en-US" sz="4500" b="1" dirty="0">
                <a:solidFill>
                  <a:srgbClr val="39A2CF"/>
                </a:solidFill>
                <a:latin typeface="Roboto Slab" pitchFamily="2" charset="0"/>
                <a:ea typeface="Roboto Slab" pitchFamily="2" charset="0"/>
              </a:rPr>
              <a:t>What are the </a:t>
            </a:r>
            <a:r>
              <a:rPr lang="en-US" sz="4500" b="1" dirty="0" smtClean="0">
                <a:solidFill>
                  <a:srgbClr val="39A2CF"/>
                </a:solidFill>
                <a:latin typeface="Roboto Slab" pitchFamily="2" charset="0"/>
                <a:ea typeface="Roboto Slab" pitchFamily="2" charset="0"/>
              </a:rPr>
              <a:t>Main </a:t>
            </a:r>
            <a:r>
              <a:rPr lang="en-US" sz="4500" b="1" dirty="0">
                <a:solidFill>
                  <a:srgbClr val="39A2CF"/>
                </a:solidFill>
                <a:latin typeface="Roboto Slab" pitchFamily="2" charset="0"/>
                <a:ea typeface="Roboto Slab" pitchFamily="2" charset="0"/>
              </a:rPr>
              <a:t>C</a:t>
            </a:r>
            <a:r>
              <a:rPr lang="en-US" sz="4500" b="1" dirty="0" smtClean="0">
                <a:solidFill>
                  <a:srgbClr val="39A2CF"/>
                </a:solidFill>
                <a:latin typeface="Roboto Slab" pitchFamily="2" charset="0"/>
                <a:ea typeface="Roboto Slab" pitchFamily="2" charset="0"/>
              </a:rPr>
              <a:t>auses </a:t>
            </a:r>
            <a:r>
              <a:rPr lang="en-US" sz="4500" b="1" dirty="0">
                <a:solidFill>
                  <a:srgbClr val="39A2CF"/>
                </a:solidFill>
                <a:latin typeface="Roboto Slab" pitchFamily="2" charset="0"/>
                <a:ea typeface="Roboto Slab" pitchFamily="2" charset="0"/>
              </a:rPr>
              <a:t>of </a:t>
            </a:r>
            <a:r>
              <a:rPr lang="en-US" sz="4500" b="1" dirty="0" smtClean="0">
                <a:solidFill>
                  <a:srgbClr val="39A2CF"/>
                </a:solidFill>
                <a:latin typeface="Roboto Slab" pitchFamily="2" charset="0"/>
                <a:ea typeface="Roboto Slab" pitchFamily="2" charset="0"/>
              </a:rPr>
              <a:t>Economic </a:t>
            </a:r>
            <a:r>
              <a:rPr lang="en-US" sz="4500" b="1" dirty="0">
                <a:solidFill>
                  <a:srgbClr val="39A2CF"/>
                </a:solidFill>
                <a:latin typeface="Roboto Slab" pitchFamily="2" charset="0"/>
                <a:ea typeface="Roboto Slab" pitchFamily="2" charset="0"/>
              </a:rPr>
              <a:t>L</a:t>
            </a:r>
            <a:r>
              <a:rPr lang="en-US" sz="4500" b="1" dirty="0" smtClean="0">
                <a:solidFill>
                  <a:srgbClr val="39A2CF"/>
                </a:solidFill>
                <a:latin typeface="Roboto Slab" pitchFamily="2" charset="0"/>
                <a:ea typeface="Roboto Slab" pitchFamily="2" charset="0"/>
              </a:rPr>
              <a:t>oss</a:t>
            </a:r>
            <a:r>
              <a:rPr lang="en-US" sz="4500" b="1" dirty="0">
                <a:solidFill>
                  <a:srgbClr val="39A2CF"/>
                </a:solidFill>
                <a:latin typeface="Roboto Slab" pitchFamily="2" charset="0"/>
                <a:ea typeface="Roboto Slab" pitchFamily="2" charset="0"/>
              </a:rPr>
              <a:t>?</a:t>
            </a:r>
          </a:p>
        </p:txBody>
      </p:sp>
    </p:spTree>
    <p:extLst>
      <p:ext uri="{BB962C8B-B14F-4D97-AF65-F5344CB8AC3E}">
        <p14:creationId xmlns:p14="http://schemas.microsoft.com/office/powerpoint/2010/main" val="308961161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5956241"/>
            <a:ext cx="3416320" cy="400110"/>
          </a:xfrm>
          <a:prstGeom prst="rect">
            <a:avLst/>
          </a:prstGeom>
          <a:noFill/>
        </p:spPr>
        <p:txBody>
          <a:bodyPr wrap="none" rtlCol="0">
            <a:spAutoFit/>
          </a:bodyPr>
          <a:lstStyle/>
          <a:p>
            <a:r>
              <a:rPr lang="en-US" sz="2000" b="1" dirty="0">
                <a:solidFill>
                  <a:srgbClr val="223B63"/>
                </a:solidFill>
                <a:latin typeface="Work Sans Light" panose="00000400000000000000" pitchFamily="2" charset="0"/>
              </a:rPr>
              <a:t>Allianz Security Study 2015</a:t>
            </a:r>
          </a:p>
        </p:txBody>
      </p:sp>
      <p:graphicFrame>
        <p:nvGraphicFramePr>
          <p:cNvPr id="5" name="Chart 4"/>
          <p:cNvGraphicFramePr/>
          <p:nvPr>
            <p:extLst>
              <p:ext uri="{D42A27DB-BD31-4B8C-83A1-F6EECF244321}">
                <p14:modId xmlns:p14="http://schemas.microsoft.com/office/powerpoint/2010/main" val="1077140176"/>
              </p:ext>
            </p:extLst>
          </p:nvPr>
        </p:nvGraphicFramePr>
        <p:xfrm>
          <a:off x="685800" y="1920240"/>
          <a:ext cx="7772400" cy="4023360"/>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txBox="1">
            <a:spLocks/>
          </p:cNvSpPr>
          <p:nvPr/>
        </p:nvSpPr>
        <p:spPr>
          <a:xfrm>
            <a:off x="228600" y="91440"/>
            <a:ext cx="8686800" cy="1828800"/>
          </a:xfrm>
          <a:prstGeom prst="rect">
            <a:avLst/>
          </a:prstGeom>
        </p:spPr>
        <p:txBody>
          <a:bodyPr vert="horz" lIns="68580" tIns="34290" rIns="68580" bIns="3429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Arial Black" panose="020B0A04020102020204" pitchFamily="34" charset="0"/>
                <a:ea typeface="+mj-ea"/>
                <a:cs typeface="+mj-cs"/>
              </a:defRPr>
            </a:lvl1pPr>
          </a:lstStyle>
          <a:p>
            <a:r>
              <a:rPr lang="en-US" sz="4500" b="1" dirty="0">
                <a:solidFill>
                  <a:srgbClr val="39A2CF"/>
                </a:solidFill>
                <a:latin typeface="Roboto Slab" pitchFamily="2" charset="0"/>
                <a:ea typeface="Roboto Slab" pitchFamily="2" charset="0"/>
              </a:rPr>
              <a:t>What is </a:t>
            </a:r>
            <a:r>
              <a:rPr lang="en-US" sz="4500" b="1" dirty="0" smtClean="0">
                <a:solidFill>
                  <a:srgbClr val="39A2CF"/>
                </a:solidFill>
                <a:latin typeface="Roboto Slab" pitchFamily="2" charset="0"/>
                <a:ea typeface="Roboto Slab" pitchFamily="2" charset="0"/>
              </a:rPr>
              <a:t>Preventing Organizations from Being </a:t>
            </a:r>
            <a:r>
              <a:rPr lang="en-US" sz="4500" b="1" dirty="0">
                <a:solidFill>
                  <a:srgbClr val="39A2CF"/>
                </a:solidFill>
                <a:latin typeface="Roboto Slab" pitchFamily="2" charset="0"/>
                <a:ea typeface="Roboto Slab" pitchFamily="2" charset="0"/>
              </a:rPr>
              <a:t>B</a:t>
            </a:r>
            <a:r>
              <a:rPr lang="en-US" sz="4500" b="1" dirty="0" smtClean="0">
                <a:solidFill>
                  <a:srgbClr val="39A2CF"/>
                </a:solidFill>
                <a:latin typeface="Roboto Slab" pitchFamily="2" charset="0"/>
                <a:ea typeface="Roboto Slab" pitchFamily="2" charset="0"/>
              </a:rPr>
              <a:t>etter Prepared </a:t>
            </a:r>
            <a:r>
              <a:rPr lang="en-US" sz="4500" b="1" dirty="0">
                <a:solidFill>
                  <a:srgbClr val="39A2CF"/>
                </a:solidFill>
                <a:latin typeface="Roboto Slab" pitchFamily="2" charset="0"/>
                <a:ea typeface="Roboto Slab" pitchFamily="2" charset="0"/>
              </a:rPr>
              <a:t>against </a:t>
            </a:r>
            <a:r>
              <a:rPr lang="en-US" sz="4500" b="1" dirty="0" smtClean="0">
                <a:solidFill>
                  <a:srgbClr val="39A2CF"/>
                </a:solidFill>
                <a:latin typeface="Roboto Slab" pitchFamily="2" charset="0"/>
                <a:ea typeface="Roboto Slab" pitchFamily="2" charset="0"/>
              </a:rPr>
              <a:t>Cyber </a:t>
            </a:r>
            <a:r>
              <a:rPr lang="en-US" sz="4500" b="1" dirty="0">
                <a:solidFill>
                  <a:srgbClr val="39A2CF"/>
                </a:solidFill>
                <a:latin typeface="Roboto Slab" pitchFamily="2" charset="0"/>
                <a:ea typeface="Roboto Slab" pitchFamily="2" charset="0"/>
              </a:rPr>
              <a:t>R</a:t>
            </a:r>
            <a:r>
              <a:rPr lang="en-US" sz="4500" b="1" dirty="0" smtClean="0">
                <a:solidFill>
                  <a:srgbClr val="39A2CF"/>
                </a:solidFill>
                <a:latin typeface="Roboto Slab" pitchFamily="2" charset="0"/>
                <a:ea typeface="Roboto Slab" pitchFamily="2" charset="0"/>
              </a:rPr>
              <a:t>isks</a:t>
            </a:r>
            <a:r>
              <a:rPr lang="en-US" sz="4500" b="1" dirty="0">
                <a:solidFill>
                  <a:srgbClr val="39A2CF"/>
                </a:solidFill>
                <a:latin typeface="Roboto Slab" pitchFamily="2" charset="0"/>
                <a:ea typeface="Roboto Slab" pitchFamily="2" charset="0"/>
              </a:rPr>
              <a:t>?</a:t>
            </a:r>
          </a:p>
        </p:txBody>
      </p:sp>
    </p:spTree>
    <p:extLst>
      <p:ext uri="{BB962C8B-B14F-4D97-AF65-F5344CB8AC3E}">
        <p14:creationId xmlns:p14="http://schemas.microsoft.com/office/powerpoint/2010/main" val="380743155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732677" y="2348564"/>
            <a:ext cx="5411323" cy="4509436"/>
          </a:xfrm>
          <a:prstGeom prst="rect">
            <a:avLst/>
          </a:prstGeom>
        </p:spPr>
      </p:pic>
      <p:sp>
        <p:nvSpPr>
          <p:cNvPr id="2" name="Title 1"/>
          <p:cNvSpPr>
            <a:spLocks noGrp="1"/>
          </p:cNvSpPr>
          <p:nvPr>
            <p:ph type="title"/>
          </p:nvPr>
        </p:nvSpPr>
        <p:spPr>
          <a:xfrm>
            <a:off x="457200" y="91440"/>
            <a:ext cx="8229600" cy="1828800"/>
          </a:xfrm>
        </p:spPr>
        <p:txBody>
          <a:bodyPr>
            <a:normAutofit/>
          </a:bodyPr>
          <a:lstStyle/>
          <a:p>
            <a:pPr algn="ctr"/>
            <a:r>
              <a:rPr lang="en-US" sz="4400" b="1" dirty="0">
                <a:solidFill>
                  <a:srgbClr val="39A2CF"/>
                </a:solidFill>
                <a:latin typeface="Roboto Slab" pitchFamily="2" charset="0"/>
                <a:ea typeface="Roboto Slab" pitchFamily="2" charset="0"/>
              </a:rPr>
              <a:t>$400,000 because you don’t have your BAA up-to-date?</a:t>
            </a:r>
          </a:p>
        </p:txBody>
      </p:sp>
      <p:sp>
        <p:nvSpPr>
          <p:cNvPr id="3" name="Content Placeholder 2"/>
          <p:cNvSpPr>
            <a:spLocks noGrp="1"/>
          </p:cNvSpPr>
          <p:nvPr>
            <p:ph idx="1"/>
          </p:nvPr>
        </p:nvSpPr>
        <p:spPr>
          <a:xfrm>
            <a:off x="457200" y="1825625"/>
            <a:ext cx="7609115" cy="1642784"/>
          </a:xfrm>
        </p:spPr>
        <p:txBody>
          <a:bodyPr>
            <a:normAutofit/>
          </a:bodyPr>
          <a:lstStyle/>
          <a:p>
            <a:pPr marL="0" indent="0">
              <a:lnSpc>
                <a:spcPct val="100000"/>
              </a:lnSpc>
              <a:buNone/>
            </a:pPr>
            <a:r>
              <a:rPr lang="en-US" sz="2400" dirty="0">
                <a:hlinkClick r:id="rId3"/>
              </a:rPr>
              <a:t>http://</a:t>
            </a:r>
            <a:r>
              <a:rPr lang="en-US" sz="2400" dirty="0">
                <a:latin typeface="Arial" panose="020B0604020202020204" pitchFamily="34" charset="0"/>
                <a:cs typeface="Arial" panose="020B0604020202020204" pitchFamily="34" charset="0"/>
                <a:hlinkClick r:id="rId3"/>
              </a:rPr>
              <a:t>www.healthcareitnews.com/news/care-new-england-pays-400000-hipaa-fine-lost-phi-business-associate-breach</a:t>
            </a:r>
            <a:endParaRPr lang="en-US" sz="2400" dirty="0">
              <a:latin typeface="Arial" panose="020B0604020202020204" pitchFamily="34" charset="0"/>
              <a:cs typeface="Arial" panose="020B0604020202020204" pitchFamily="34" charset="0"/>
            </a:endParaRPr>
          </a:p>
          <a:p>
            <a:pPr>
              <a:lnSpc>
                <a:spcPct val="100000"/>
              </a:lnSpc>
            </a:pPr>
            <a:endParaRPr lang="en-US" sz="2400" dirty="0"/>
          </a:p>
        </p:txBody>
      </p:sp>
      <p:sp>
        <p:nvSpPr>
          <p:cNvPr id="7" name="TextBox 6"/>
          <p:cNvSpPr txBox="1"/>
          <p:nvPr/>
        </p:nvSpPr>
        <p:spPr>
          <a:xfrm>
            <a:off x="461283" y="3310731"/>
            <a:ext cx="5429250" cy="954107"/>
          </a:xfrm>
          <a:prstGeom prst="rect">
            <a:avLst/>
          </a:prstGeom>
          <a:noFill/>
        </p:spPr>
        <p:txBody>
          <a:bodyPr wrap="square" rtlCol="0">
            <a:spAutoFit/>
          </a:bodyPr>
          <a:lstStyle/>
          <a:p>
            <a:r>
              <a:rPr lang="en-US" sz="2800" b="1" dirty="0">
                <a:solidFill>
                  <a:srgbClr val="223B63"/>
                </a:solidFill>
                <a:latin typeface="Work Sans Light" panose="00000400000000000000" pitchFamily="2" charset="0"/>
              </a:rPr>
              <a:t>Are you auditing your Business Associates? </a:t>
            </a:r>
          </a:p>
        </p:txBody>
      </p:sp>
    </p:spTree>
    <p:extLst>
      <p:ext uri="{BB962C8B-B14F-4D97-AF65-F5344CB8AC3E}">
        <p14:creationId xmlns:p14="http://schemas.microsoft.com/office/powerpoint/2010/main" val="137743831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mage result for stepping stones">
            <a:extLst>
              <a:ext uri="{FF2B5EF4-FFF2-40B4-BE49-F238E27FC236}">
                <a16:creationId xmlns:a16="http://schemas.microsoft.com/office/drawing/2014/main" id="{8C4769B0-8B7F-4B69-88D6-E0C95EB2E7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636" t="4289" r="19789" b="5512"/>
          <a:stretch/>
        </p:blipFill>
        <p:spPr bwMode="auto">
          <a:xfrm flipH="1">
            <a:off x="5986914" y="1595403"/>
            <a:ext cx="3157086" cy="4025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4300" y="0"/>
            <a:ext cx="8915400" cy="2040556"/>
          </a:xfrm>
        </p:spPr>
        <p:txBody>
          <a:bodyPr>
            <a:noAutofit/>
          </a:bodyPr>
          <a:lstStyle/>
          <a:p>
            <a:pPr defTabSz="461963">
              <a:lnSpc>
                <a:spcPct val="100000"/>
              </a:lnSpc>
              <a:tabLst>
                <a:tab pos="231775" algn="l"/>
              </a:tabLst>
            </a:pPr>
            <a:r>
              <a:rPr lang="en-US" sz="4000" b="1" dirty="0">
                <a:solidFill>
                  <a:srgbClr val="39A2CF"/>
                </a:solidFill>
                <a:latin typeface="Roboto Slab" pitchFamily="2" charset="0"/>
                <a:ea typeface="Roboto Slab" pitchFamily="2" charset="0"/>
              </a:rPr>
              <a:t>Next Step…</a:t>
            </a:r>
            <a:r>
              <a:rPr lang="en-US" sz="4400" b="1" dirty="0">
                <a:solidFill>
                  <a:srgbClr val="39A2CF"/>
                </a:solidFill>
                <a:latin typeface="Roboto Slab" pitchFamily="2" charset="0"/>
                <a:ea typeface="Roboto Slab" pitchFamily="2" charset="0"/>
              </a:rPr>
              <a:t/>
            </a:r>
            <a:br>
              <a:rPr lang="en-US" sz="4400" b="1" dirty="0">
                <a:solidFill>
                  <a:srgbClr val="39A2CF"/>
                </a:solidFill>
                <a:latin typeface="Roboto Slab" pitchFamily="2" charset="0"/>
                <a:ea typeface="Roboto Slab" pitchFamily="2" charset="0"/>
              </a:rPr>
            </a:br>
            <a:r>
              <a:rPr lang="en-US" sz="4400" b="1" dirty="0" smtClean="0">
                <a:solidFill>
                  <a:srgbClr val="39A2CF"/>
                </a:solidFill>
                <a:latin typeface="Roboto Slab" pitchFamily="2" charset="0"/>
                <a:ea typeface="Roboto Slab" pitchFamily="2" charset="0"/>
              </a:rPr>
              <a:t>	</a:t>
            </a:r>
            <a:r>
              <a:rPr lang="en-US" sz="5400" b="1" dirty="0" smtClean="0">
                <a:solidFill>
                  <a:srgbClr val="39A2CF"/>
                </a:solidFill>
                <a:latin typeface="Roboto Slab" pitchFamily="2" charset="0"/>
                <a:ea typeface="Roboto Slab" pitchFamily="2" charset="0"/>
              </a:rPr>
              <a:t>Learn </a:t>
            </a:r>
            <a:r>
              <a:rPr lang="en-US" sz="5400" b="1" dirty="0">
                <a:solidFill>
                  <a:srgbClr val="39A2CF"/>
                </a:solidFill>
                <a:latin typeface="Roboto Slab" pitchFamily="2" charset="0"/>
                <a:ea typeface="Roboto Slab" pitchFamily="2" charset="0"/>
              </a:rPr>
              <a:t>How You Are Doing</a:t>
            </a:r>
            <a:endParaRPr lang="en-US" sz="4400" b="1" dirty="0">
              <a:solidFill>
                <a:srgbClr val="39A2CF"/>
              </a:solidFill>
              <a:latin typeface="Roboto Slab" pitchFamily="2" charset="0"/>
              <a:ea typeface="Roboto Slab" pitchFamily="2" charset="0"/>
            </a:endParaRPr>
          </a:p>
        </p:txBody>
      </p:sp>
      <p:sp>
        <p:nvSpPr>
          <p:cNvPr id="3" name="Content Placeholder 2"/>
          <p:cNvSpPr>
            <a:spLocks noGrp="1"/>
          </p:cNvSpPr>
          <p:nvPr>
            <p:ph idx="1"/>
          </p:nvPr>
        </p:nvSpPr>
        <p:spPr>
          <a:xfrm>
            <a:off x="114300" y="2910519"/>
            <a:ext cx="6373127" cy="1450879"/>
          </a:xfrm>
        </p:spPr>
        <p:txBody>
          <a:bodyPr anchor="ctr">
            <a:noAutofit/>
          </a:bodyPr>
          <a:lstStyle/>
          <a:p>
            <a:pPr marL="0" indent="0" algn="ctr">
              <a:buNone/>
            </a:pPr>
            <a:r>
              <a:rPr lang="en-US" sz="3200" b="1" dirty="0">
                <a:solidFill>
                  <a:srgbClr val="223B63"/>
                </a:solidFill>
                <a:latin typeface="Work Sans Light" panose="00000400000000000000" pitchFamily="2" charset="0"/>
                <a:cs typeface="Arial" panose="020B0604020202020204" pitchFamily="34" charset="0"/>
              </a:rPr>
              <a:t>Performing 3 FREE Network Assessments</a:t>
            </a:r>
          </a:p>
        </p:txBody>
      </p:sp>
      <p:pic>
        <p:nvPicPr>
          <p:cNvPr id="8" name="Picture 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 y="5192396"/>
            <a:ext cx="6487426" cy="1665603"/>
          </a:xfrm>
          <a:prstGeom prst="rect">
            <a:avLst/>
          </a:prstGeom>
        </p:spPr>
      </p:pic>
    </p:spTree>
    <p:extLst>
      <p:ext uri="{BB962C8B-B14F-4D97-AF65-F5344CB8AC3E}">
        <p14:creationId xmlns:p14="http://schemas.microsoft.com/office/powerpoint/2010/main" val="2778895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11556</TotalTime>
  <Words>2067</Words>
  <Application>Microsoft Office PowerPoint</Application>
  <PresentationFormat>On-screen Show (4:3)</PresentationFormat>
  <Paragraphs>321</Paragraphs>
  <Slides>83</Slides>
  <Notes>30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83</vt:i4>
      </vt:variant>
    </vt:vector>
  </HeadingPairs>
  <TitlesOfParts>
    <vt:vector size="92" baseType="lpstr">
      <vt:lpstr>Calibri</vt:lpstr>
      <vt:lpstr>Roboto Slab</vt:lpstr>
      <vt:lpstr>Wingdings</vt:lpstr>
      <vt:lpstr>Work Sans Light</vt:lpstr>
      <vt:lpstr>Open Sans Light</vt:lpstr>
      <vt:lpstr>Arial Black</vt:lpstr>
      <vt:lpstr>Arial</vt:lpstr>
      <vt:lpstr>OCR A Extended</vt:lpstr>
      <vt:lpstr>Office Theme</vt:lpstr>
      <vt:lpstr>HIPAA Compliance  Does NOT Work</vt:lpstr>
      <vt:lpstr>PowerPoint Presentation</vt:lpstr>
      <vt:lpstr>PowerPoint Presentation</vt:lpstr>
      <vt:lpstr>PowerPoint Presentation</vt:lpstr>
      <vt:lpstr>PowerPoint Presentation</vt:lpstr>
      <vt:lpstr>72,602 words</vt:lpstr>
      <vt:lpstr>HIPAA Turned 19!  (that’s like turning 90 in tech years)</vt:lpstr>
      <vt:lpstr>WHY?</vt:lpstr>
      <vt:lpstr>Enforcement</vt:lpstr>
      <vt:lpstr>Guidelines</vt:lpstr>
      <vt:lpstr>Prevention</vt:lpstr>
      <vt:lpstr>Quick and Dirty HIPAA Compliance</vt:lpstr>
      <vt:lpstr>PowerPoint Presentation</vt:lpstr>
      <vt:lpstr>Fines.</vt:lpstr>
      <vt:lpstr>PowerPoint Presentation</vt:lpstr>
      <vt:lpstr>Most Important?</vt:lpstr>
      <vt:lpstr>Patient Safety.</vt:lpstr>
      <vt:lpstr>Patient Trust.</vt:lpstr>
      <vt:lpstr>Employee Trust.</vt:lpstr>
      <vt:lpstr>“But We’re Small... Nobody Would Bother To Hack Us, Right?” Wrong!</vt:lpstr>
      <vt:lpstr>These are all large organizations – they don’t want my data – Right?</vt:lpstr>
      <vt:lpstr>PowerPoint Presentation</vt:lpstr>
      <vt:lpstr>The Problem with HIPAA Assessments?</vt:lpstr>
      <vt:lpstr>The OTHER Problem with HIPAA Risk Assessments?</vt:lpstr>
      <vt:lpstr>Hospitals are Passing HIPAA Assessments with Flying Colors YET Still Get Ransomware Infections!</vt:lpstr>
      <vt:lpstr>PowerPoint Presentation</vt:lpstr>
      <vt:lpstr>“My IT Guy Says I’m Safe”</vt:lpstr>
      <vt:lpstr>“My IT Guy Always Figures It Out”</vt:lpstr>
      <vt:lpstr>“I Have Backups”</vt:lpstr>
      <vt:lpstr>“I’m In The Cloud”</vt:lpstr>
      <vt:lpstr>PowerPoint Presentation</vt:lpstr>
      <vt:lpstr>What Are We Protecting?</vt:lpstr>
      <vt:lpstr>Eye Spy PHI</vt:lpstr>
      <vt:lpstr>Bottom Line</vt:lpstr>
      <vt:lpstr>Who Depends on Medical Records?</vt:lpstr>
      <vt:lpstr>Who Depends on Medical Records?</vt:lpstr>
      <vt:lpstr>PowerPoint Presentation</vt:lpstr>
      <vt:lpstr>PowerPoint Presentation</vt:lpstr>
      <vt:lpstr>Cash Flow is Critical for Keeping the Lights ON!</vt:lpstr>
      <vt:lpstr>PowerPoint Presentation</vt:lpstr>
      <vt:lpstr>Why Healthcare is Behind on Cybersecurity?</vt:lpstr>
      <vt:lpstr>Eyes On The Prize: Healthcare</vt:lpstr>
      <vt:lpstr>PowerPoint Presentation</vt:lpstr>
      <vt:lpstr>PowerPoint Presentation</vt:lpstr>
      <vt:lpstr>The Digital Underground’s Thriving Black Market</vt:lpstr>
      <vt:lpstr>PowerPoint Presentation</vt:lpstr>
      <vt:lpstr>Growing Hacks From Unloved Networks</vt:lpstr>
      <vt:lpstr>PowerPoint Presentation</vt:lpstr>
      <vt:lpstr>PowerPoint Presentation</vt:lpstr>
      <vt:lpstr>One Recent Case: SamSam</vt:lpstr>
      <vt:lpstr>BUT, I have Cyber Insurance!</vt:lpstr>
      <vt:lpstr>How Ransomware Infects Healthcare</vt:lpstr>
      <vt:lpstr>Security NOT a Focus in Most Hospitals</vt:lpstr>
      <vt:lpstr>Door Openers for Ransomware</vt:lpstr>
      <vt:lpstr>Hospitals – Here’s the Scary Part…</vt:lpstr>
      <vt:lpstr>Business Associates are Your Achilles Heel…</vt:lpstr>
      <vt:lpstr>$400,000 because you don’t have your BAA up-to-date?</vt:lpstr>
      <vt:lpstr>Ready to Improve?</vt:lpstr>
      <vt:lpstr>PowerPoint Presentation</vt:lpstr>
      <vt:lpstr>PowerPoint Presentation</vt:lpstr>
      <vt:lpstr>CHANGE CULTURE?</vt:lpstr>
      <vt:lpstr>CHANGE CULTURE?</vt:lpstr>
      <vt:lpstr>CHANGE CULTURE?</vt:lpstr>
      <vt:lpstr>PowerPoint Presentation</vt:lpstr>
      <vt:lpstr>Patch Management Tracking</vt:lpstr>
      <vt:lpstr>Backing Up Data OFF Network</vt:lpstr>
      <vt:lpstr>PowerPoint Presentation</vt:lpstr>
      <vt:lpstr>Understandable Policies</vt:lpstr>
      <vt:lpstr>PowerPoint Presentation</vt:lpstr>
      <vt:lpstr>Smart Firewalls</vt:lpstr>
      <vt:lpstr>Educate Your Team:  Know How To Recognize A Scam</vt:lpstr>
      <vt:lpstr>PowerPoint Presentation</vt:lpstr>
      <vt:lpstr>Protecting EHR Data</vt:lpstr>
      <vt:lpstr>Don’t Just “Check a Box”</vt:lpstr>
      <vt:lpstr>Identify and Prioritize Your Vulnerabilities</vt:lpstr>
      <vt:lpstr>PowerPoint Presentation</vt:lpstr>
      <vt:lpstr>PowerPoint Presentation</vt:lpstr>
      <vt:lpstr>Next Step…  Learn How You Are Doing</vt:lpstr>
      <vt:lpstr>RECAP</vt:lpstr>
      <vt:lpstr>PowerPoint Presentation</vt:lpstr>
      <vt:lpstr>PowerPoint Presentation</vt:lpstr>
      <vt:lpstr>$400,000 because you don’t have your BAA up-to-date?</vt:lpstr>
      <vt:lpstr>Next Step…  Learn How You Are Doing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Reality of the Hack: How Vulnerable Are You?</dc:title>
  <dc:creator>Bruce McCully</dc:creator>
  <cp:lastModifiedBy>Decker Chaney</cp:lastModifiedBy>
  <cp:revision>183</cp:revision>
  <dcterms:created xsi:type="dcterms:W3CDTF">2016-06-27T00:09:55Z</dcterms:created>
  <dcterms:modified xsi:type="dcterms:W3CDTF">2019-04-19T16:30:46Z</dcterms:modified>
</cp:coreProperties>
</file>