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8" r:id="rId1"/>
  </p:sldMasterIdLst>
  <p:notesMasterIdLst>
    <p:notesMasterId r:id="rId46"/>
  </p:notesMasterIdLst>
  <p:sldIdLst>
    <p:sldId id="392" r:id="rId2"/>
    <p:sldId id="540" r:id="rId3"/>
    <p:sldId id="373" r:id="rId4"/>
    <p:sldId id="430" r:id="rId5"/>
    <p:sldId id="484" r:id="rId6"/>
    <p:sldId id="485" r:id="rId7"/>
    <p:sldId id="266" r:id="rId8"/>
    <p:sldId id="395" r:id="rId9"/>
    <p:sldId id="401" r:id="rId10"/>
    <p:sldId id="328" r:id="rId11"/>
    <p:sldId id="492" r:id="rId12"/>
    <p:sldId id="493" r:id="rId13"/>
    <p:sldId id="494" r:id="rId14"/>
    <p:sldId id="495" r:id="rId15"/>
    <p:sldId id="496" r:id="rId16"/>
    <p:sldId id="497" r:id="rId17"/>
    <p:sldId id="498" r:id="rId18"/>
    <p:sldId id="500" r:id="rId19"/>
    <p:sldId id="537" r:id="rId20"/>
    <p:sldId id="538" r:id="rId21"/>
    <p:sldId id="512" r:id="rId22"/>
    <p:sldId id="480" r:id="rId23"/>
    <p:sldId id="526" r:id="rId24"/>
    <p:sldId id="532" r:id="rId25"/>
    <p:sldId id="534" r:id="rId26"/>
    <p:sldId id="536" r:id="rId27"/>
    <p:sldId id="456" r:id="rId28"/>
    <p:sldId id="457" r:id="rId29"/>
    <p:sldId id="459" r:id="rId30"/>
    <p:sldId id="458" r:id="rId31"/>
    <p:sldId id="461" r:id="rId32"/>
    <p:sldId id="460" r:id="rId33"/>
    <p:sldId id="504" r:id="rId34"/>
    <p:sldId id="502" r:id="rId35"/>
    <p:sldId id="419" r:id="rId36"/>
    <p:sldId id="431" r:id="rId37"/>
    <p:sldId id="525" r:id="rId38"/>
    <p:sldId id="513" r:id="rId39"/>
    <p:sldId id="515" r:id="rId40"/>
    <p:sldId id="516" r:id="rId41"/>
    <p:sldId id="520" r:id="rId42"/>
    <p:sldId id="432" r:id="rId43"/>
    <p:sldId id="377" r:id="rId44"/>
    <p:sldId id="394" r:id="rId4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umma, Janice" initials="MJ" lastIdx="15" clrIdx="0"/>
  <p:cmAuthor id="1" name="Robinson, Kim" initials="RK" lastIdx="1" clrIdx="1"/>
  <p:cmAuthor id="2" name="Portzline, Stephanie" initials="PS" lastIdx="66" clrIdx="2"/>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0949" autoAdjust="0"/>
  </p:normalViewPr>
  <p:slideViewPr>
    <p:cSldViewPr>
      <p:cViewPr>
        <p:scale>
          <a:sx n="60" d="100"/>
          <a:sy n="60" d="100"/>
        </p:scale>
        <p:origin x="-2250" y="-492"/>
      </p:cViewPr>
      <p:guideLst>
        <p:guide orient="horz" pos="2160"/>
        <p:guide pos="2880"/>
      </p:guideLst>
    </p:cSldViewPr>
  </p:slideViewPr>
  <p:notesTextViewPr>
    <p:cViewPr>
      <p:scale>
        <a:sx n="1" d="1"/>
        <a:sy n="1" d="1"/>
      </p:scale>
      <p:origin x="0" y="0"/>
    </p:cViewPr>
  </p:notesTextViewPr>
  <p:sorterViewPr>
    <p:cViewPr>
      <p:scale>
        <a:sx n="130" d="100"/>
        <a:sy n="130" d="100"/>
      </p:scale>
      <p:origin x="0" y="18570"/>
    </p:cViewPr>
  </p:sorterViewPr>
  <p:notesViewPr>
    <p:cSldViewPr>
      <p:cViewPr varScale="1">
        <p:scale>
          <a:sx n="59" d="100"/>
          <a:sy n="59" d="100"/>
        </p:scale>
        <p:origin x="-2556"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6287F3F4-7ADC-4E64-8196-222D4F1C08A9}" type="datetimeFigureOut">
              <a:rPr lang="en-US" smtClean="0"/>
              <a:t>4/29/2019</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93CA301E-99C0-4B58-9BB9-532FBDBA646B}" type="slidenum">
              <a:rPr lang="en-US" smtClean="0"/>
              <a:t>‹#›</a:t>
            </a:fld>
            <a:endParaRPr lang="en-US" dirty="0"/>
          </a:p>
        </p:txBody>
      </p:sp>
    </p:spTree>
    <p:extLst>
      <p:ext uri="{BB962C8B-B14F-4D97-AF65-F5344CB8AC3E}">
        <p14:creationId xmlns:p14="http://schemas.microsoft.com/office/powerpoint/2010/main" val="33454972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lnSpc>
                <a:spcPct val="135000"/>
              </a:lnSpc>
              <a:spcBef>
                <a:spcPct val="0"/>
              </a:spcBef>
            </a:pPr>
            <a:endParaRPr lang="en-US" dirty="0"/>
          </a:p>
        </p:txBody>
      </p:sp>
      <p:sp>
        <p:nvSpPr>
          <p:cNvPr id="5325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4D4172B-2398-46BB-8F4E-A5E0020FB9E6}" type="slidenum">
              <a:rPr lang="en-US" smtClean="0"/>
              <a:pPr fontAlgn="base">
                <a:spcBef>
                  <a:spcPct val="0"/>
                </a:spcBef>
                <a:spcAft>
                  <a:spcPct val="0"/>
                </a:spcAft>
                <a:defRPr/>
              </a:pPr>
              <a:t>1</a:t>
            </a:fld>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p:spPr>
      </p:sp>
      <p:sp>
        <p:nvSpPr>
          <p:cNvPr id="6041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
        <p:nvSpPr>
          <p:cNvPr id="5837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47FB033-EB1B-47D6-AC7E-AF27F2750004}" type="slidenum">
              <a:rPr lang="en-US" smtClean="0"/>
              <a:pPr fontAlgn="base">
                <a:spcBef>
                  <a:spcPct val="0"/>
                </a:spcBef>
                <a:spcAft>
                  <a:spcPct val="0"/>
                </a:spcAft>
                <a:defRPr/>
              </a:pPr>
              <a:t>2</a:t>
            </a:fld>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CA301E-99C0-4B58-9BB9-532FBDBA646B}" type="slidenum">
              <a:rPr lang="en-US" smtClean="0"/>
              <a:t>3</a:t>
            </a:fld>
            <a:endParaRPr lang="en-US" dirty="0"/>
          </a:p>
        </p:txBody>
      </p:sp>
    </p:spTree>
    <p:extLst>
      <p:ext uri="{BB962C8B-B14F-4D97-AF65-F5344CB8AC3E}">
        <p14:creationId xmlns:p14="http://schemas.microsoft.com/office/powerpoint/2010/main" val="42471704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p:spPr>
      </p:sp>
      <p:sp>
        <p:nvSpPr>
          <p:cNvPr id="645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a:p>
        </p:txBody>
      </p:sp>
      <p:sp>
        <p:nvSpPr>
          <p:cNvPr id="4" name="Slide Number Placeholder 3"/>
          <p:cNvSpPr>
            <a:spLocks noGrp="1"/>
          </p:cNvSpPr>
          <p:nvPr>
            <p:ph type="sldNum" sz="quarter" idx="5"/>
          </p:nvPr>
        </p:nvSpPr>
        <p:spPr/>
        <p:txBody>
          <a:bodyPr/>
          <a:lstStyle/>
          <a:p>
            <a:pPr>
              <a:defRPr/>
            </a:pPr>
            <a:fld id="{5436C67C-3FD5-43DF-906C-0E978D35A63F}" type="slidenum">
              <a:rPr lang="en-US" smtClean="0"/>
              <a:pPr>
                <a:defRPr/>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2001ECC-FC1D-4168-B9BC-7ECDE2D6EB58}" type="slidenum">
              <a:rPr lang="en-US" smtClean="0"/>
              <a:pPr>
                <a:defRPr/>
              </a:pPr>
              <a:t>5</a:t>
            </a:fld>
            <a:endParaRPr lang="en-US" dirty="0"/>
          </a:p>
        </p:txBody>
      </p:sp>
    </p:spTree>
    <p:extLst>
      <p:ext uri="{BB962C8B-B14F-4D97-AF65-F5344CB8AC3E}">
        <p14:creationId xmlns:p14="http://schemas.microsoft.com/office/powerpoint/2010/main" val="14536855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2001ECC-FC1D-4168-B9BC-7ECDE2D6EB58}" type="slidenum">
              <a:rPr lang="en-US" smtClean="0"/>
              <a:pPr>
                <a:defRPr/>
              </a:pPr>
              <a:t>6</a:t>
            </a:fld>
            <a:endParaRPr lang="en-US" dirty="0"/>
          </a:p>
        </p:txBody>
      </p:sp>
    </p:spTree>
    <p:extLst>
      <p:ext uri="{BB962C8B-B14F-4D97-AF65-F5344CB8AC3E}">
        <p14:creationId xmlns:p14="http://schemas.microsoft.com/office/powerpoint/2010/main" val="14536855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2001ECC-FC1D-4168-B9BC-7ECDE2D6EB58}" type="slidenum">
              <a:rPr lang="en-US" smtClean="0"/>
              <a:pPr>
                <a:defRPr/>
              </a:pPr>
              <a:t>7</a:t>
            </a:fld>
            <a:endParaRPr lang="en-US" dirty="0"/>
          </a:p>
        </p:txBody>
      </p:sp>
    </p:spTree>
    <p:extLst>
      <p:ext uri="{BB962C8B-B14F-4D97-AF65-F5344CB8AC3E}">
        <p14:creationId xmlns:p14="http://schemas.microsoft.com/office/powerpoint/2010/main" val="14536855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CA301E-99C0-4B58-9BB9-532FBDBA646B}" type="slidenum">
              <a:rPr lang="en-US" smtClean="0"/>
              <a:t>9</a:t>
            </a:fld>
            <a:endParaRPr lang="en-US" dirty="0"/>
          </a:p>
        </p:txBody>
      </p:sp>
    </p:spTree>
    <p:extLst>
      <p:ext uri="{BB962C8B-B14F-4D97-AF65-F5344CB8AC3E}">
        <p14:creationId xmlns:p14="http://schemas.microsoft.com/office/powerpoint/2010/main" val="37555127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CA301E-99C0-4B58-9BB9-532FBDBA646B}" type="slidenum">
              <a:rPr lang="en-US" smtClean="0"/>
              <a:t>10</a:t>
            </a:fld>
            <a:endParaRPr lang="en-US" dirty="0"/>
          </a:p>
        </p:txBody>
      </p:sp>
    </p:spTree>
    <p:extLst>
      <p:ext uri="{BB962C8B-B14F-4D97-AF65-F5344CB8AC3E}">
        <p14:creationId xmlns:p14="http://schemas.microsoft.com/office/powerpoint/2010/main" val="25924079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CA301E-99C0-4B58-9BB9-532FBDBA646B}" type="slidenum">
              <a:rPr lang="en-US" smtClean="0"/>
              <a:t>11</a:t>
            </a:fld>
            <a:endParaRPr lang="en-US" dirty="0"/>
          </a:p>
        </p:txBody>
      </p:sp>
    </p:spTree>
    <p:extLst>
      <p:ext uri="{BB962C8B-B14F-4D97-AF65-F5344CB8AC3E}">
        <p14:creationId xmlns:p14="http://schemas.microsoft.com/office/powerpoint/2010/main" val="25924079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CA301E-99C0-4B58-9BB9-532FBDBA646B}" type="slidenum">
              <a:rPr lang="en-US" smtClean="0"/>
              <a:t>12</a:t>
            </a:fld>
            <a:endParaRPr lang="en-US" dirty="0"/>
          </a:p>
        </p:txBody>
      </p:sp>
    </p:spTree>
    <p:extLst>
      <p:ext uri="{BB962C8B-B14F-4D97-AF65-F5344CB8AC3E}">
        <p14:creationId xmlns:p14="http://schemas.microsoft.com/office/powerpoint/2010/main" val="3177061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CA301E-99C0-4B58-9BB9-532FBDBA646B}" type="slidenum">
              <a:rPr lang="en-US" smtClean="0"/>
              <a:t>13</a:t>
            </a:fld>
            <a:endParaRPr lang="en-US" dirty="0"/>
          </a:p>
        </p:txBody>
      </p:sp>
    </p:spTree>
    <p:extLst>
      <p:ext uri="{BB962C8B-B14F-4D97-AF65-F5344CB8AC3E}">
        <p14:creationId xmlns:p14="http://schemas.microsoft.com/office/powerpoint/2010/main" val="3177061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CA301E-99C0-4B58-9BB9-532FBDBA646B}" type="slidenum">
              <a:rPr lang="en-US" smtClean="0"/>
              <a:t>14</a:t>
            </a:fld>
            <a:endParaRPr lang="en-US" dirty="0"/>
          </a:p>
        </p:txBody>
      </p:sp>
    </p:spTree>
    <p:extLst>
      <p:ext uri="{BB962C8B-B14F-4D97-AF65-F5344CB8AC3E}">
        <p14:creationId xmlns:p14="http://schemas.microsoft.com/office/powerpoint/2010/main" val="3177061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CA301E-99C0-4B58-9BB9-532FBDBA646B}" type="slidenum">
              <a:rPr lang="en-US" smtClean="0"/>
              <a:t>15</a:t>
            </a:fld>
            <a:endParaRPr lang="en-US" dirty="0"/>
          </a:p>
        </p:txBody>
      </p:sp>
    </p:spTree>
    <p:extLst>
      <p:ext uri="{BB962C8B-B14F-4D97-AF65-F5344CB8AC3E}">
        <p14:creationId xmlns:p14="http://schemas.microsoft.com/office/powerpoint/2010/main" val="3177061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CA301E-99C0-4B58-9BB9-532FBDBA646B}" type="slidenum">
              <a:rPr lang="en-US" smtClean="0"/>
              <a:t>16</a:t>
            </a:fld>
            <a:endParaRPr lang="en-US" dirty="0"/>
          </a:p>
        </p:txBody>
      </p:sp>
    </p:spTree>
    <p:extLst>
      <p:ext uri="{BB962C8B-B14F-4D97-AF65-F5344CB8AC3E}">
        <p14:creationId xmlns:p14="http://schemas.microsoft.com/office/powerpoint/2010/main" val="3177061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CA301E-99C0-4B58-9BB9-532FBDBA646B}" type="slidenum">
              <a:rPr lang="en-US" smtClean="0"/>
              <a:t>17</a:t>
            </a:fld>
            <a:endParaRPr lang="en-US" dirty="0"/>
          </a:p>
        </p:txBody>
      </p:sp>
    </p:spTree>
    <p:extLst>
      <p:ext uri="{BB962C8B-B14F-4D97-AF65-F5344CB8AC3E}">
        <p14:creationId xmlns:p14="http://schemas.microsoft.com/office/powerpoint/2010/main" val="3177061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CA301E-99C0-4B58-9BB9-532FBDBA646B}" type="slidenum">
              <a:rPr lang="en-US" smtClean="0"/>
              <a:t>18</a:t>
            </a:fld>
            <a:endParaRPr lang="en-US" dirty="0"/>
          </a:p>
        </p:txBody>
      </p:sp>
    </p:spTree>
    <p:extLst>
      <p:ext uri="{BB962C8B-B14F-4D97-AF65-F5344CB8AC3E}">
        <p14:creationId xmlns:p14="http://schemas.microsoft.com/office/powerpoint/2010/main" val="3177061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CA301E-99C0-4B58-9BB9-532FBDBA646B}" type="slidenum">
              <a:rPr lang="en-US" smtClean="0"/>
              <a:t>19</a:t>
            </a:fld>
            <a:endParaRPr lang="en-US" dirty="0"/>
          </a:p>
        </p:txBody>
      </p:sp>
    </p:spTree>
    <p:extLst>
      <p:ext uri="{BB962C8B-B14F-4D97-AF65-F5344CB8AC3E}">
        <p14:creationId xmlns:p14="http://schemas.microsoft.com/office/powerpoint/2010/main" val="37555127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CA301E-99C0-4B58-9BB9-532FBDBA646B}" type="slidenum">
              <a:rPr lang="en-US" smtClean="0"/>
              <a:t>20</a:t>
            </a:fld>
            <a:endParaRPr lang="en-US" dirty="0"/>
          </a:p>
        </p:txBody>
      </p:sp>
    </p:spTree>
    <p:extLst>
      <p:ext uri="{BB962C8B-B14F-4D97-AF65-F5344CB8AC3E}">
        <p14:creationId xmlns:p14="http://schemas.microsoft.com/office/powerpoint/2010/main" val="25924079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CA301E-99C0-4B58-9BB9-532FBDBA646B}" type="slidenum">
              <a:rPr lang="en-US" smtClean="0"/>
              <a:t>21</a:t>
            </a:fld>
            <a:endParaRPr lang="en-US" dirty="0"/>
          </a:p>
        </p:txBody>
      </p:sp>
    </p:spTree>
    <p:extLst>
      <p:ext uri="{BB962C8B-B14F-4D97-AF65-F5344CB8AC3E}">
        <p14:creationId xmlns:p14="http://schemas.microsoft.com/office/powerpoint/2010/main" val="25924079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CA301E-99C0-4B58-9BB9-532FBDBA646B}" type="slidenum">
              <a:rPr lang="en-US" smtClean="0"/>
              <a:t>22</a:t>
            </a:fld>
            <a:endParaRPr lang="en-US" dirty="0"/>
          </a:p>
        </p:txBody>
      </p:sp>
    </p:spTree>
    <p:extLst>
      <p:ext uri="{BB962C8B-B14F-4D97-AF65-F5344CB8AC3E}">
        <p14:creationId xmlns:p14="http://schemas.microsoft.com/office/powerpoint/2010/main" val="37555127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361971-8FE6-4320-8DAF-1166C19B2023}" type="slidenum">
              <a:rPr lang="en-US" smtClean="0"/>
              <a:t>23</a:t>
            </a:fld>
            <a:endParaRPr lang="en-US" dirty="0"/>
          </a:p>
        </p:txBody>
      </p:sp>
    </p:spTree>
    <p:extLst>
      <p:ext uri="{BB962C8B-B14F-4D97-AF65-F5344CB8AC3E}">
        <p14:creationId xmlns:p14="http://schemas.microsoft.com/office/powerpoint/2010/main" val="36117876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1031"/>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pitchFamily="1" charset="0"/>
              </a:defRPr>
            </a:lvl1pPr>
            <a:lvl2pPr marL="747483" indent="-287251">
              <a:spcBef>
                <a:spcPct val="30000"/>
              </a:spcBef>
              <a:defRPr sz="1200">
                <a:solidFill>
                  <a:schemeClr val="tx1"/>
                </a:solidFill>
                <a:latin typeface="Times" pitchFamily="1" charset="0"/>
              </a:defRPr>
            </a:lvl2pPr>
            <a:lvl3pPr marL="1148997" indent="-228531">
              <a:spcBef>
                <a:spcPct val="30000"/>
              </a:spcBef>
              <a:defRPr sz="1200">
                <a:solidFill>
                  <a:schemeClr val="tx1"/>
                </a:solidFill>
                <a:latin typeface="Times" pitchFamily="1" charset="0"/>
              </a:defRPr>
            </a:lvl3pPr>
            <a:lvl4pPr marL="1609231" indent="-228531">
              <a:spcBef>
                <a:spcPct val="30000"/>
              </a:spcBef>
              <a:defRPr sz="1200">
                <a:solidFill>
                  <a:schemeClr val="tx1"/>
                </a:solidFill>
                <a:latin typeface="Times" pitchFamily="1" charset="0"/>
              </a:defRPr>
            </a:lvl4pPr>
            <a:lvl5pPr marL="2069465" indent="-228531">
              <a:spcBef>
                <a:spcPct val="30000"/>
              </a:spcBef>
              <a:defRPr sz="1200">
                <a:solidFill>
                  <a:schemeClr val="tx1"/>
                </a:solidFill>
                <a:latin typeface="Times" pitchFamily="1" charset="0"/>
              </a:defRPr>
            </a:lvl5pPr>
            <a:lvl6pPr marL="2526524" indent="-228531" eaLnBrk="0" fontAlgn="base" hangingPunct="0">
              <a:spcBef>
                <a:spcPct val="30000"/>
              </a:spcBef>
              <a:spcAft>
                <a:spcPct val="0"/>
              </a:spcAft>
              <a:defRPr sz="1200">
                <a:solidFill>
                  <a:schemeClr val="tx1"/>
                </a:solidFill>
                <a:latin typeface="Times" pitchFamily="1" charset="0"/>
              </a:defRPr>
            </a:lvl6pPr>
            <a:lvl7pPr marL="2983584" indent="-228531" eaLnBrk="0" fontAlgn="base" hangingPunct="0">
              <a:spcBef>
                <a:spcPct val="30000"/>
              </a:spcBef>
              <a:spcAft>
                <a:spcPct val="0"/>
              </a:spcAft>
              <a:defRPr sz="1200">
                <a:solidFill>
                  <a:schemeClr val="tx1"/>
                </a:solidFill>
                <a:latin typeface="Times" pitchFamily="1" charset="0"/>
              </a:defRPr>
            </a:lvl7pPr>
            <a:lvl8pPr marL="3440643" indent="-228531" eaLnBrk="0" fontAlgn="base" hangingPunct="0">
              <a:spcBef>
                <a:spcPct val="30000"/>
              </a:spcBef>
              <a:spcAft>
                <a:spcPct val="0"/>
              </a:spcAft>
              <a:defRPr sz="1200">
                <a:solidFill>
                  <a:schemeClr val="tx1"/>
                </a:solidFill>
                <a:latin typeface="Times" pitchFamily="1" charset="0"/>
              </a:defRPr>
            </a:lvl8pPr>
            <a:lvl9pPr marL="3897702" indent="-228531" eaLnBrk="0" fontAlgn="base" hangingPunct="0">
              <a:spcBef>
                <a:spcPct val="30000"/>
              </a:spcBef>
              <a:spcAft>
                <a:spcPct val="0"/>
              </a:spcAft>
              <a:defRPr sz="1200">
                <a:solidFill>
                  <a:schemeClr val="tx1"/>
                </a:solidFill>
                <a:latin typeface="Times" pitchFamily="1" charset="0"/>
              </a:defRPr>
            </a:lvl9pPr>
          </a:lstStyle>
          <a:p>
            <a:pPr>
              <a:spcBef>
                <a:spcPct val="0"/>
              </a:spcBef>
            </a:pPr>
            <a:fld id="{47E78FF5-0273-4DA4-BBE9-55723B911212}" type="slidenum">
              <a:rPr lang="en-US" altLang="en-US" smtClean="0">
                <a:solidFill>
                  <a:srgbClr val="000000"/>
                </a:solidFill>
              </a:rPr>
              <a:pPr>
                <a:spcBef>
                  <a:spcPct val="0"/>
                </a:spcBef>
              </a:pPr>
              <a:t>24</a:t>
            </a:fld>
            <a:endParaRPr lang="en-US" altLang="en-US" dirty="0" smtClean="0">
              <a:solidFill>
                <a:srgbClr val="000000"/>
              </a:solidFill>
            </a:endParaRPr>
          </a:p>
        </p:txBody>
      </p:sp>
      <p:sp>
        <p:nvSpPr>
          <p:cNvPr id="27651" name="Rectangle 3"/>
          <p:cNvSpPr>
            <a:spLocks noGrp="1" noChangeArrowheads="1"/>
          </p:cNvSpPr>
          <p:nvPr>
            <p:ph type="body" idx="1"/>
          </p:nvPr>
        </p:nvSpPr>
        <p:spPr>
          <a:xfrm>
            <a:off x="158463" y="3581400"/>
            <a:ext cx="6541350" cy="50530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1848" indent="-221848"/>
            <a:endParaRPr lang="en-US" altLang="en-US" dirty="0"/>
          </a:p>
        </p:txBody>
      </p:sp>
      <p:sp>
        <p:nvSpPr>
          <p:cNvPr id="27652" name="Slide Image Placeholder 7"/>
          <p:cNvSpPr>
            <a:spLocks noGrp="1" noRot="1" noChangeAspect="1" noTextEdit="1"/>
          </p:cNvSpPr>
          <p:nvPr>
            <p:ph type="sldImg"/>
          </p:nvPr>
        </p:nvSpPr>
        <p:spPr>
          <a:xfrm>
            <a:off x="1820863" y="687388"/>
            <a:ext cx="3359150" cy="2519362"/>
          </a:xfr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8998D9-5A47-49B1-9DCE-146E04AC4F29}" type="slidenum">
              <a:rPr lang="en-US" smtClean="0"/>
              <a:t>25</a:t>
            </a:fld>
            <a:endParaRPr lang="en-US" dirty="0"/>
          </a:p>
        </p:txBody>
      </p:sp>
    </p:spTree>
    <p:extLst>
      <p:ext uri="{BB962C8B-B14F-4D97-AF65-F5344CB8AC3E}">
        <p14:creationId xmlns:p14="http://schemas.microsoft.com/office/powerpoint/2010/main" val="27005384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8998D9-5A47-49B1-9DCE-146E04AC4F29}" type="slidenum">
              <a:rPr lang="en-US" smtClean="0"/>
              <a:t>26</a:t>
            </a:fld>
            <a:endParaRPr lang="en-US" dirty="0"/>
          </a:p>
        </p:txBody>
      </p:sp>
    </p:spTree>
    <p:extLst>
      <p:ext uri="{BB962C8B-B14F-4D97-AF65-F5344CB8AC3E}">
        <p14:creationId xmlns:p14="http://schemas.microsoft.com/office/powerpoint/2010/main" val="710664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CA301E-99C0-4B58-9BB9-532FBDBA646B}" type="slidenum">
              <a:rPr lang="en-US" smtClean="0"/>
              <a:t>27</a:t>
            </a:fld>
            <a:endParaRPr lang="en-US" dirty="0"/>
          </a:p>
        </p:txBody>
      </p:sp>
    </p:spTree>
    <p:extLst>
      <p:ext uri="{BB962C8B-B14F-4D97-AF65-F5344CB8AC3E}">
        <p14:creationId xmlns:p14="http://schemas.microsoft.com/office/powerpoint/2010/main" val="14055588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CA301E-99C0-4B58-9BB9-532FBDBA646B}" type="slidenum">
              <a:rPr lang="en-US" smtClean="0"/>
              <a:t>28</a:t>
            </a:fld>
            <a:endParaRPr lang="en-US" dirty="0"/>
          </a:p>
        </p:txBody>
      </p:sp>
    </p:spTree>
    <p:extLst>
      <p:ext uri="{BB962C8B-B14F-4D97-AF65-F5344CB8AC3E}">
        <p14:creationId xmlns:p14="http://schemas.microsoft.com/office/powerpoint/2010/main" val="28966134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CA301E-99C0-4B58-9BB9-532FBDBA646B}" type="slidenum">
              <a:rPr lang="en-US" smtClean="0"/>
              <a:t>31</a:t>
            </a:fld>
            <a:endParaRPr lang="en-US" dirty="0"/>
          </a:p>
        </p:txBody>
      </p:sp>
    </p:spTree>
    <p:extLst>
      <p:ext uri="{BB962C8B-B14F-4D97-AF65-F5344CB8AC3E}">
        <p14:creationId xmlns:p14="http://schemas.microsoft.com/office/powerpoint/2010/main" val="26019365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CA301E-99C0-4B58-9BB9-532FBDBA646B}" type="slidenum">
              <a:rPr lang="en-US" smtClean="0"/>
              <a:t>35</a:t>
            </a:fld>
            <a:endParaRPr lang="en-US" dirty="0"/>
          </a:p>
        </p:txBody>
      </p:sp>
    </p:spTree>
    <p:extLst>
      <p:ext uri="{BB962C8B-B14F-4D97-AF65-F5344CB8AC3E}">
        <p14:creationId xmlns:p14="http://schemas.microsoft.com/office/powerpoint/2010/main" val="78907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lstStyle/>
          <a:p>
            <a:pPr marL="171176" lvl="1" indent="-171176">
              <a:buFont typeface="Arial" panose="020B0604020202020204" pitchFamily="34" charset="0"/>
              <a:buChar char="•"/>
              <a:defRPr/>
            </a:pPr>
            <a:endParaRPr lang="en-US" dirty="0"/>
          </a:p>
        </p:txBody>
      </p:sp>
      <p:sp>
        <p:nvSpPr>
          <p:cNvPr id="727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179" eaLnBrk="0" hangingPunct="0">
              <a:spcBef>
                <a:spcPct val="30000"/>
              </a:spcBef>
              <a:defRPr sz="1200">
                <a:solidFill>
                  <a:schemeClr val="tx1"/>
                </a:solidFill>
                <a:latin typeface="Arial" pitchFamily="34" charset="0"/>
              </a:defRPr>
            </a:lvl1pPr>
            <a:lvl2pPr marL="739700" indent="-282546" defTabSz="930179" eaLnBrk="0" hangingPunct="0">
              <a:spcBef>
                <a:spcPct val="30000"/>
              </a:spcBef>
              <a:defRPr sz="1200">
                <a:solidFill>
                  <a:schemeClr val="tx1"/>
                </a:solidFill>
                <a:latin typeface="Arial" pitchFamily="34" charset="0"/>
              </a:defRPr>
            </a:lvl2pPr>
            <a:lvl3pPr marL="1138121" indent="-225402" defTabSz="930179" eaLnBrk="0" hangingPunct="0">
              <a:spcBef>
                <a:spcPct val="30000"/>
              </a:spcBef>
              <a:defRPr sz="1200">
                <a:solidFill>
                  <a:schemeClr val="tx1"/>
                </a:solidFill>
                <a:latin typeface="Arial" pitchFamily="34" charset="0"/>
              </a:defRPr>
            </a:lvl3pPr>
            <a:lvl4pPr marL="1595274" indent="-225402" defTabSz="930179" eaLnBrk="0" hangingPunct="0">
              <a:spcBef>
                <a:spcPct val="30000"/>
              </a:spcBef>
              <a:defRPr sz="1200">
                <a:solidFill>
                  <a:schemeClr val="tx1"/>
                </a:solidFill>
                <a:latin typeface="Arial" pitchFamily="34" charset="0"/>
              </a:defRPr>
            </a:lvl4pPr>
            <a:lvl5pPr marL="2050840" indent="-225402" defTabSz="930179" eaLnBrk="0" hangingPunct="0">
              <a:spcBef>
                <a:spcPct val="30000"/>
              </a:spcBef>
              <a:defRPr sz="1200">
                <a:solidFill>
                  <a:schemeClr val="tx1"/>
                </a:solidFill>
                <a:latin typeface="Arial" pitchFamily="34" charset="0"/>
              </a:defRPr>
            </a:lvl5pPr>
            <a:lvl6pPr marL="2507993" indent="-225402" defTabSz="930179" eaLnBrk="0" fontAlgn="base" hangingPunct="0">
              <a:spcBef>
                <a:spcPct val="30000"/>
              </a:spcBef>
              <a:spcAft>
                <a:spcPct val="0"/>
              </a:spcAft>
              <a:defRPr sz="1200">
                <a:solidFill>
                  <a:schemeClr val="tx1"/>
                </a:solidFill>
                <a:latin typeface="Arial" pitchFamily="34" charset="0"/>
              </a:defRPr>
            </a:lvl6pPr>
            <a:lvl7pPr marL="2965146" indent="-225402" defTabSz="930179" eaLnBrk="0" fontAlgn="base" hangingPunct="0">
              <a:spcBef>
                <a:spcPct val="30000"/>
              </a:spcBef>
              <a:spcAft>
                <a:spcPct val="0"/>
              </a:spcAft>
              <a:defRPr sz="1200">
                <a:solidFill>
                  <a:schemeClr val="tx1"/>
                </a:solidFill>
                <a:latin typeface="Arial" pitchFamily="34" charset="0"/>
              </a:defRPr>
            </a:lvl7pPr>
            <a:lvl8pPr marL="3422300" indent="-225402" defTabSz="930179" eaLnBrk="0" fontAlgn="base" hangingPunct="0">
              <a:spcBef>
                <a:spcPct val="30000"/>
              </a:spcBef>
              <a:spcAft>
                <a:spcPct val="0"/>
              </a:spcAft>
              <a:defRPr sz="1200">
                <a:solidFill>
                  <a:schemeClr val="tx1"/>
                </a:solidFill>
                <a:latin typeface="Arial" pitchFamily="34" charset="0"/>
              </a:defRPr>
            </a:lvl8pPr>
            <a:lvl9pPr marL="3879453" indent="-225402" defTabSz="930179"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3C12F37D-5825-48E4-B179-985C8CFD4C27}" type="slidenum">
              <a:rPr lang="en-US" altLang="en-US" smtClean="0"/>
              <a:pPr eaLnBrk="1" hangingPunct="1">
                <a:spcBef>
                  <a:spcPct val="0"/>
                </a:spcBef>
              </a:pPr>
              <a:t>36</a:t>
            </a:fld>
            <a:endParaRPr lang="en-US" altLang="en-US" dirty="0"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1803436-E90A-412C-A83B-6205F3A0E09C}" type="slidenum">
              <a:rPr lang="en-US" smtClean="0"/>
              <a:pPr>
                <a:defRPr/>
              </a:pPr>
              <a:t>37</a:t>
            </a:fld>
            <a:endParaRPr lang="en-US" dirty="0"/>
          </a:p>
        </p:txBody>
      </p:sp>
    </p:spTree>
    <p:extLst>
      <p:ext uri="{BB962C8B-B14F-4D97-AF65-F5344CB8AC3E}">
        <p14:creationId xmlns:p14="http://schemas.microsoft.com/office/powerpoint/2010/main" val="24133649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1803436-E90A-412C-A83B-6205F3A0E09C}" type="slidenum">
              <a:rPr lang="en-US" smtClean="0"/>
              <a:pPr>
                <a:defRPr/>
              </a:pPr>
              <a:t>38</a:t>
            </a:fld>
            <a:endParaRPr lang="en-US" dirty="0"/>
          </a:p>
        </p:txBody>
      </p:sp>
    </p:spTree>
    <p:extLst>
      <p:ext uri="{BB962C8B-B14F-4D97-AF65-F5344CB8AC3E}">
        <p14:creationId xmlns:p14="http://schemas.microsoft.com/office/powerpoint/2010/main" val="39764955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1803436-E90A-412C-A83B-6205F3A0E09C}" type="slidenum">
              <a:rPr lang="en-US" smtClean="0"/>
              <a:pPr>
                <a:defRPr/>
              </a:pPr>
              <a:t>39</a:t>
            </a:fld>
            <a:endParaRPr lang="en-US" dirty="0"/>
          </a:p>
        </p:txBody>
      </p:sp>
    </p:spTree>
    <p:extLst>
      <p:ext uri="{BB962C8B-B14F-4D97-AF65-F5344CB8AC3E}">
        <p14:creationId xmlns:p14="http://schemas.microsoft.com/office/powerpoint/2010/main" val="22764058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623" indent="-174623">
              <a:buFont typeface="Arial" panose="020B0604020202020204" pitchFamily="34" charset="0"/>
              <a:buChar char="•"/>
              <a:defRPr/>
            </a:pPr>
            <a:endParaRPr lang="en-US" dirty="0"/>
          </a:p>
        </p:txBody>
      </p:sp>
      <p:sp>
        <p:nvSpPr>
          <p:cNvPr id="4" name="Slide Number Placeholder 3"/>
          <p:cNvSpPr>
            <a:spLocks noGrp="1"/>
          </p:cNvSpPr>
          <p:nvPr>
            <p:ph type="sldNum" sz="quarter" idx="10"/>
          </p:nvPr>
        </p:nvSpPr>
        <p:spPr/>
        <p:txBody>
          <a:bodyPr/>
          <a:lstStyle/>
          <a:p>
            <a:pPr>
              <a:defRPr/>
            </a:pPr>
            <a:fld id="{A1803436-E90A-412C-A83B-6205F3A0E09C}" type="slidenum">
              <a:rPr lang="en-US" smtClean="0"/>
              <a:pPr>
                <a:defRPr/>
              </a:pPr>
              <a:t>40</a:t>
            </a:fld>
            <a:endParaRPr lang="en-US" dirty="0"/>
          </a:p>
        </p:txBody>
      </p:sp>
    </p:spTree>
    <p:extLst>
      <p:ext uri="{BB962C8B-B14F-4D97-AF65-F5344CB8AC3E}">
        <p14:creationId xmlns:p14="http://schemas.microsoft.com/office/powerpoint/2010/main" val="55679165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1803436-E90A-412C-A83B-6205F3A0E09C}" type="slidenum">
              <a:rPr lang="en-US" smtClean="0"/>
              <a:pPr>
                <a:defRPr/>
              </a:pPr>
              <a:t>41</a:t>
            </a:fld>
            <a:endParaRPr lang="en-US" dirty="0"/>
          </a:p>
        </p:txBody>
      </p:sp>
    </p:spTree>
    <p:extLst>
      <p:ext uri="{BB962C8B-B14F-4D97-AF65-F5344CB8AC3E}">
        <p14:creationId xmlns:p14="http://schemas.microsoft.com/office/powerpoint/2010/main" val="70473196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defRPr/>
            </a:pPr>
            <a:endParaRPr lang="en-US" dirty="0"/>
          </a:p>
        </p:txBody>
      </p:sp>
      <p:sp>
        <p:nvSpPr>
          <p:cNvPr id="1495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372" eaLnBrk="0" hangingPunct="0">
              <a:spcBef>
                <a:spcPct val="30000"/>
              </a:spcBef>
              <a:defRPr sz="1200">
                <a:solidFill>
                  <a:schemeClr val="tx1"/>
                </a:solidFill>
                <a:latin typeface="Arial" charset="0"/>
              </a:defRPr>
            </a:lvl1pPr>
            <a:lvl2pPr marL="741761" indent="-285293" defTabSz="930372" eaLnBrk="0" hangingPunct="0">
              <a:spcBef>
                <a:spcPct val="30000"/>
              </a:spcBef>
              <a:defRPr sz="1200">
                <a:solidFill>
                  <a:schemeClr val="tx1"/>
                </a:solidFill>
                <a:latin typeface="Arial" charset="0"/>
              </a:defRPr>
            </a:lvl2pPr>
            <a:lvl3pPr marL="1142757" indent="-228234" defTabSz="930372" eaLnBrk="0" hangingPunct="0">
              <a:spcBef>
                <a:spcPct val="30000"/>
              </a:spcBef>
              <a:defRPr sz="1200">
                <a:solidFill>
                  <a:schemeClr val="tx1"/>
                </a:solidFill>
                <a:latin typeface="Arial" charset="0"/>
              </a:defRPr>
            </a:lvl3pPr>
            <a:lvl4pPr marL="1599225" indent="-228234" defTabSz="930372" eaLnBrk="0" hangingPunct="0">
              <a:spcBef>
                <a:spcPct val="30000"/>
              </a:spcBef>
              <a:defRPr sz="1200">
                <a:solidFill>
                  <a:schemeClr val="tx1"/>
                </a:solidFill>
                <a:latin typeface="Arial" charset="0"/>
              </a:defRPr>
            </a:lvl4pPr>
            <a:lvl5pPr marL="2055694" indent="-228234" defTabSz="930372" eaLnBrk="0" hangingPunct="0">
              <a:spcBef>
                <a:spcPct val="30000"/>
              </a:spcBef>
              <a:defRPr sz="1200">
                <a:solidFill>
                  <a:schemeClr val="tx1"/>
                </a:solidFill>
                <a:latin typeface="Arial" charset="0"/>
              </a:defRPr>
            </a:lvl5pPr>
            <a:lvl6pPr marL="2512162" indent="-228234" defTabSz="930372" eaLnBrk="0" fontAlgn="base" hangingPunct="0">
              <a:spcBef>
                <a:spcPct val="30000"/>
              </a:spcBef>
              <a:spcAft>
                <a:spcPct val="0"/>
              </a:spcAft>
              <a:defRPr sz="1200">
                <a:solidFill>
                  <a:schemeClr val="tx1"/>
                </a:solidFill>
                <a:latin typeface="Arial" charset="0"/>
              </a:defRPr>
            </a:lvl6pPr>
            <a:lvl7pPr marL="2968631" indent="-228234" defTabSz="930372" eaLnBrk="0" fontAlgn="base" hangingPunct="0">
              <a:spcBef>
                <a:spcPct val="30000"/>
              </a:spcBef>
              <a:spcAft>
                <a:spcPct val="0"/>
              </a:spcAft>
              <a:defRPr sz="1200">
                <a:solidFill>
                  <a:schemeClr val="tx1"/>
                </a:solidFill>
                <a:latin typeface="Arial" charset="0"/>
              </a:defRPr>
            </a:lvl7pPr>
            <a:lvl8pPr marL="3425099" indent="-228234" defTabSz="930372" eaLnBrk="0" fontAlgn="base" hangingPunct="0">
              <a:spcBef>
                <a:spcPct val="30000"/>
              </a:spcBef>
              <a:spcAft>
                <a:spcPct val="0"/>
              </a:spcAft>
              <a:defRPr sz="1200">
                <a:solidFill>
                  <a:schemeClr val="tx1"/>
                </a:solidFill>
                <a:latin typeface="Arial" charset="0"/>
              </a:defRPr>
            </a:lvl8pPr>
            <a:lvl9pPr marL="3881568" indent="-228234" defTabSz="930372"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4E9DDE16-7DD7-4CCD-95D3-C381D7969D92}" type="slidenum">
              <a:rPr lang="en-US" altLang="en-US" smtClean="0">
                <a:ea typeface="ＭＳ Ｐゴシック" pitchFamily="34" charset="-128"/>
              </a:rPr>
              <a:pPr eaLnBrk="1" hangingPunct="1">
                <a:spcBef>
                  <a:spcPct val="0"/>
                </a:spcBef>
              </a:pPr>
              <a:t>42</a:t>
            </a:fld>
            <a:endParaRPr lang="en-US" altLang="en-US" dirty="0" smtClean="0">
              <a:ea typeface="ＭＳ Ｐゴシック" pitchFamily="34" charset="-128"/>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CA301E-99C0-4B58-9BB9-532FBDBA646B}" type="slidenum">
              <a:rPr lang="en-US" smtClean="0"/>
              <a:t>43</a:t>
            </a:fld>
            <a:endParaRPr lang="en-US" dirty="0"/>
          </a:p>
        </p:txBody>
      </p:sp>
    </p:spTree>
    <p:extLst>
      <p:ext uri="{BB962C8B-B14F-4D97-AF65-F5344CB8AC3E}">
        <p14:creationId xmlns:p14="http://schemas.microsoft.com/office/powerpoint/2010/main" val="213999185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402D78-95D5-4B35-AFBA-7A12F98FCA43}" type="slidenum">
              <a:rPr lang="en-US" smtClean="0">
                <a:solidFill>
                  <a:prstClr val="black"/>
                </a:solidFill>
              </a:rPr>
              <a:pPr/>
              <a:t>44</a:t>
            </a:fld>
            <a:endParaRPr lang="en-US" dirty="0">
              <a:solidFill>
                <a:prstClr val="black"/>
              </a:solidFill>
            </a:endParaRPr>
          </a:p>
        </p:txBody>
      </p:sp>
    </p:spTree>
    <p:extLst>
      <p:ext uri="{BB962C8B-B14F-4D97-AF65-F5344CB8AC3E}">
        <p14:creationId xmlns:p14="http://schemas.microsoft.com/office/powerpoint/2010/main" val="15275303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lgn="ctr">
              <a:defRPr sz="4000"/>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sz="2800"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p>
        </p:txBody>
      </p:sp>
      <p:pic>
        <p:nvPicPr>
          <p:cNvPr id="4" name="Picture 6"/>
          <p:cNvPicPr>
            <a:picLocks noChangeAspect="1"/>
          </p:cNvPicPr>
          <p:nvPr/>
        </p:nvPicPr>
        <p:blipFill>
          <a:blip r:embed="rId2">
            <a:grayscl/>
            <a:extLst>
              <a:ext uri="{28A0092B-C50C-407E-A947-70E740481C1C}">
                <a14:useLocalDpi xmlns:a14="http://schemas.microsoft.com/office/drawing/2010/main" val="0"/>
              </a:ext>
            </a:extLst>
          </a:blip>
          <a:srcRect/>
          <a:stretch>
            <a:fillRect/>
          </a:stretch>
        </p:blipFill>
        <p:spPr bwMode="auto">
          <a:xfrm>
            <a:off x="7543800" y="5486400"/>
            <a:ext cx="1143000" cy="61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72486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2pPr marL="742950" indent="-285750">
              <a:buSzPct val="80000"/>
              <a:buFont typeface="Arial" panose="020B0604020202020204" pitchFamily="34" charset="0"/>
              <a:buChar char="•"/>
              <a:defRPr/>
            </a:lvl2pPr>
            <a:lvl3pPr marL="1143000" indent="-228600">
              <a:buFont typeface="Wingdings" pitchFamily="2" charset="2"/>
              <a:buChar char="ü"/>
              <a:defRPr/>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4607755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5791200"/>
            <a:ext cx="2133600" cy="365125"/>
          </a:xfrm>
          <a:prstGeom prst="rect">
            <a:avLst/>
          </a:prstGeom>
        </p:spPr>
        <p:txBody>
          <a:bodyPr/>
          <a:lstStyle>
            <a:lvl1pPr>
              <a:defRPr/>
            </a:lvl1pPr>
          </a:lstStyle>
          <a:p>
            <a:fld id="{8A88B76A-3E24-479D-A311-0EA7F5F2EDA4}" type="datetimeFigureOut">
              <a:rPr lang="en-US" smtClean="0"/>
              <a:t>4/29/2019</a:t>
            </a:fld>
            <a:endParaRPr lang="en-US" dirty="0"/>
          </a:p>
        </p:txBody>
      </p:sp>
      <p:sp>
        <p:nvSpPr>
          <p:cNvPr id="5" name="Footer Placeholder 4"/>
          <p:cNvSpPr>
            <a:spLocks noGrp="1"/>
          </p:cNvSpPr>
          <p:nvPr>
            <p:ph type="ftr" sz="quarter" idx="11"/>
          </p:nvPr>
        </p:nvSpPr>
        <p:spPr>
          <a:xfrm>
            <a:off x="3124200" y="5791200"/>
            <a:ext cx="2895600" cy="365125"/>
          </a:xfrm>
          <a:prstGeom prst="rect">
            <a:avLst/>
          </a:prstGeom>
        </p:spPr>
        <p:txBody>
          <a:bodyPr/>
          <a:lstStyle>
            <a:lvl1pPr>
              <a:defRPr/>
            </a:lvl1pPr>
          </a:lstStyle>
          <a:p>
            <a:endParaRPr lang="en-US" dirty="0"/>
          </a:p>
        </p:txBody>
      </p:sp>
      <p:sp>
        <p:nvSpPr>
          <p:cNvPr id="6" name="Slide Number Placeholder 5"/>
          <p:cNvSpPr>
            <a:spLocks noGrp="1"/>
          </p:cNvSpPr>
          <p:nvPr>
            <p:ph type="sldNum" sz="quarter" idx="12"/>
          </p:nvPr>
        </p:nvSpPr>
        <p:spPr>
          <a:xfrm>
            <a:off x="6781800" y="6096000"/>
            <a:ext cx="2133600" cy="365125"/>
          </a:xfrm>
          <a:prstGeom prst="rect">
            <a:avLst/>
          </a:prstGeom>
        </p:spPr>
        <p:txBody>
          <a:bodyPr/>
          <a:lstStyle>
            <a:lvl1pPr>
              <a:defRPr/>
            </a:lvl1pPr>
          </a:lstStyle>
          <a:p>
            <a:fld id="{577EA700-EB18-479D-B1A7-67DC9707F5EC}" type="slidenum">
              <a:rPr lang="en-US" smtClean="0"/>
              <a:t>‹#›</a:t>
            </a:fld>
            <a:endParaRPr lang="en-US" dirty="0"/>
          </a:p>
        </p:txBody>
      </p:sp>
    </p:spTree>
    <p:extLst>
      <p:ext uri="{BB962C8B-B14F-4D97-AF65-F5344CB8AC3E}">
        <p14:creationId xmlns:p14="http://schemas.microsoft.com/office/powerpoint/2010/main" val="19156003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05000"/>
            <a:ext cx="4038600" cy="4221163"/>
          </a:xfrm>
        </p:spPr>
        <p:txBody>
          <a:bodyPr/>
          <a:lstStyle>
            <a:lvl1pPr>
              <a:defRPr sz="2800"/>
            </a:lvl1pPr>
            <a:lvl2pPr marL="742950" indent="-285750">
              <a:buSzPct val="80000"/>
              <a:buFont typeface="Courier New" pitchFamily="49" charset="0"/>
              <a:buChar char="o"/>
              <a:defRPr sz="2400"/>
            </a:lvl2pPr>
            <a:lvl3pPr marL="1143000" indent="-228600">
              <a:buFont typeface="Wingdings" pitchFamily="2" charset="2"/>
              <a:buChar cha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905000"/>
            <a:ext cx="4038600" cy="4221163"/>
          </a:xfrm>
        </p:spPr>
        <p:txBody>
          <a:bodyPr/>
          <a:lstStyle>
            <a:lvl1pPr>
              <a:defRPr sz="2800"/>
            </a:lvl1pPr>
            <a:lvl2pPr marL="742950" indent="-285750">
              <a:buSzPct val="80000"/>
              <a:buFont typeface="Courier New" pitchFamily="49" charset="0"/>
              <a:buChar char="o"/>
              <a:defRPr sz="2400"/>
            </a:lvl2pPr>
            <a:lvl3pPr marL="1143000" indent="-228600">
              <a:buFont typeface="Wingdings" pitchFamily="2" charset="2"/>
              <a:buChar cha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0"/>
          </p:nvPr>
        </p:nvSpPr>
        <p:spPr>
          <a:xfrm>
            <a:off x="457200" y="5791200"/>
            <a:ext cx="2133600" cy="365125"/>
          </a:xfrm>
          <a:prstGeom prst="rect">
            <a:avLst/>
          </a:prstGeom>
        </p:spPr>
        <p:txBody>
          <a:bodyPr/>
          <a:lstStyle>
            <a:lvl1pPr>
              <a:defRPr/>
            </a:lvl1pPr>
          </a:lstStyle>
          <a:p>
            <a:fld id="{8A88B76A-3E24-479D-A311-0EA7F5F2EDA4}" type="datetimeFigureOut">
              <a:rPr lang="en-US" smtClean="0"/>
              <a:t>4/29/2019</a:t>
            </a:fld>
            <a:endParaRPr lang="en-US" dirty="0"/>
          </a:p>
        </p:txBody>
      </p:sp>
      <p:sp>
        <p:nvSpPr>
          <p:cNvPr id="6" name="Footer Placeholder 4"/>
          <p:cNvSpPr>
            <a:spLocks noGrp="1"/>
          </p:cNvSpPr>
          <p:nvPr>
            <p:ph type="ftr" sz="quarter" idx="11"/>
          </p:nvPr>
        </p:nvSpPr>
        <p:spPr>
          <a:xfrm>
            <a:off x="3124200" y="5791200"/>
            <a:ext cx="2895600" cy="365125"/>
          </a:xfrm>
          <a:prstGeom prst="rect">
            <a:avLst/>
          </a:prstGeom>
        </p:spPr>
        <p:txBody>
          <a:bodyPr/>
          <a:lstStyle>
            <a:lvl1pPr>
              <a:defRPr/>
            </a:lvl1pPr>
          </a:lstStyle>
          <a:p>
            <a:endParaRPr lang="en-US" dirty="0"/>
          </a:p>
        </p:txBody>
      </p:sp>
      <p:sp>
        <p:nvSpPr>
          <p:cNvPr id="7" name="Slide Number Placeholder 5"/>
          <p:cNvSpPr>
            <a:spLocks noGrp="1"/>
          </p:cNvSpPr>
          <p:nvPr>
            <p:ph type="sldNum" sz="quarter" idx="12"/>
          </p:nvPr>
        </p:nvSpPr>
        <p:spPr>
          <a:xfrm>
            <a:off x="6781800" y="6096000"/>
            <a:ext cx="2133600" cy="365125"/>
          </a:xfrm>
          <a:prstGeom prst="rect">
            <a:avLst/>
          </a:prstGeom>
        </p:spPr>
        <p:txBody>
          <a:bodyPr/>
          <a:lstStyle>
            <a:lvl1pPr>
              <a:defRPr/>
            </a:lvl1pPr>
          </a:lstStyle>
          <a:p>
            <a:fld id="{577EA700-EB18-479D-B1A7-67DC9707F5EC}" type="slidenum">
              <a:rPr lang="en-US" smtClean="0"/>
              <a:t>‹#›</a:t>
            </a:fld>
            <a:endParaRPr lang="en-US" dirty="0"/>
          </a:p>
        </p:txBody>
      </p:sp>
    </p:spTree>
    <p:extLst>
      <p:ext uri="{BB962C8B-B14F-4D97-AF65-F5344CB8AC3E}">
        <p14:creationId xmlns:p14="http://schemas.microsoft.com/office/powerpoint/2010/main" val="140688784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28600"/>
            <a:ext cx="60960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1027" name="Text Placeholder 2"/>
          <p:cNvSpPr>
            <a:spLocks noGrp="1"/>
          </p:cNvSpPr>
          <p:nvPr>
            <p:ph type="body" idx="1"/>
          </p:nvPr>
        </p:nvSpPr>
        <p:spPr bwMode="auto">
          <a:xfrm>
            <a:off x="457200" y="1600200"/>
            <a:ext cx="82296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Lst>
  <p:txStyles>
    <p:titleStyle>
      <a:lvl1pPr algn="l" rtl="0" eaLnBrk="1" fontAlgn="base" hangingPunct="1">
        <a:spcBef>
          <a:spcPct val="0"/>
        </a:spcBef>
        <a:spcAft>
          <a:spcPct val="0"/>
        </a:spcAft>
        <a:defRPr sz="3200" kern="1200">
          <a:solidFill>
            <a:schemeClr val="tx1"/>
          </a:solidFill>
          <a:latin typeface="Times New Roman" pitchFamily="18" charset="0"/>
          <a:ea typeface="+mj-ea"/>
          <a:cs typeface="Times New Roman" pitchFamily="18" charset="0"/>
        </a:defRPr>
      </a:lvl1pPr>
      <a:lvl2pPr algn="l" rtl="0" eaLnBrk="1" fontAlgn="base" hangingPunct="1">
        <a:spcBef>
          <a:spcPct val="0"/>
        </a:spcBef>
        <a:spcAft>
          <a:spcPct val="0"/>
        </a:spcAft>
        <a:defRPr sz="4400">
          <a:solidFill>
            <a:schemeClr val="tx1"/>
          </a:solidFill>
          <a:latin typeface="Times New Roman" pitchFamily="18" charset="0"/>
          <a:cs typeface="Times New Roman" pitchFamily="18" charset="0"/>
        </a:defRPr>
      </a:lvl2pPr>
      <a:lvl3pPr algn="l" rtl="0" eaLnBrk="1" fontAlgn="base" hangingPunct="1">
        <a:spcBef>
          <a:spcPct val="0"/>
        </a:spcBef>
        <a:spcAft>
          <a:spcPct val="0"/>
        </a:spcAft>
        <a:defRPr sz="4400">
          <a:solidFill>
            <a:schemeClr val="tx1"/>
          </a:solidFill>
          <a:latin typeface="Times New Roman" pitchFamily="18" charset="0"/>
          <a:cs typeface="Times New Roman" pitchFamily="18" charset="0"/>
        </a:defRPr>
      </a:lvl3pPr>
      <a:lvl4pPr algn="l" rtl="0" eaLnBrk="1" fontAlgn="base" hangingPunct="1">
        <a:spcBef>
          <a:spcPct val="0"/>
        </a:spcBef>
        <a:spcAft>
          <a:spcPct val="0"/>
        </a:spcAft>
        <a:defRPr sz="4400">
          <a:solidFill>
            <a:schemeClr val="tx1"/>
          </a:solidFill>
          <a:latin typeface="Times New Roman" pitchFamily="18" charset="0"/>
          <a:cs typeface="Times New Roman" pitchFamily="18" charset="0"/>
        </a:defRPr>
      </a:lvl4pPr>
      <a:lvl5pPr algn="l" rtl="0" eaLnBrk="1" fontAlgn="base" hangingPunct="1">
        <a:spcBef>
          <a:spcPct val="0"/>
        </a:spcBef>
        <a:spcAft>
          <a:spcPct val="0"/>
        </a:spcAft>
        <a:defRPr sz="4400">
          <a:solidFill>
            <a:schemeClr val="tx1"/>
          </a:solidFill>
          <a:latin typeface="Times New Roman" pitchFamily="18" charset="0"/>
          <a:cs typeface="Times New Roman" pitchFamily="18" charset="0"/>
        </a:defRPr>
      </a:lvl5pPr>
      <a:lvl6pPr marL="457200" algn="ctr" rtl="0" eaLnBrk="1" fontAlgn="base" hangingPunct="1">
        <a:spcBef>
          <a:spcPct val="0"/>
        </a:spcBef>
        <a:spcAft>
          <a:spcPct val="0"/>
        </a:spcAft>
        <a:defRPr sz="4400">
          <a:solidFill>
            <a:schemeClr val="tx1"/>
          </a:solidFill>
          <a:latin typeface="Times New Roman" pitchFamily="18" charset="0"/>
          <a:cs typeface="Times New Roman" pitchFamily="18" charset="0"/>
        </a:defRPr>
      </a:lvl6pPr>
      <a:lvl7pPr marL="914400" algn="ctr" rtl="0" eaLnBrk="1" fontAlgn="base" hangingPunct="1">
        <a:spcBef>
          <a:spcPct val="0"/>
        </a:spcBef>
        <a:spcAft>
          <a:spcPct val="0"/>
        </a:spcAft>
        <a:defRPr sz="4400">
          <a:solidFill>
            <a:schemeClr val="tx1"/>
          </a:solidFill>
          <a:latin typeface="Times New Roman" pitchFamily="18" charset="0"/>
          <a:cs typeface="Times New Roman" pitchFamily="18" charset="0"/>
        </a:defRPr>
      </a:lvl7pPr>
      <a:lvl8pPr marL="1371600" algn="ctr" rtl="0" eaLnBrk="1" fontAlgn="base" hangingPunct="1">
        <a:spcBef>
          <a:spcPct val="0"/>
        </a:spcBef>
        <a:spcAft>
          <a:spcPct val="0"/>
        </a:spcAft>
        <a:defRPr sz="4400">
          <a:solidFill>
            <a:schemeClr val="tx1"/>
          </a:solidFill>
          <a:latin typeface="Times New Roman" pitchFamily="18" charset="0"/>
          <a:cs typeface="Times New Roman" pitchFamily="18" charset="0"/>
        </a:defRPr>
      </a:lvl8pPr>
      <a:lvl9pPr marL="1828800" algn="ctr" rtl="0" eaLnBrk="1" fontAlgn="base" hangingPunct="1">
        <a:spcBef>
          <a:spcPct val="0"/>
        </a:spcBef>
        <a:spcAft>
          <a:spcPct val="0"/>
        </a:spcAft>
        <a:defRPr sz="4400">
          <a:solidFill>
            <a:schemeClr val="tx1"/>
          </a:solidFill>
          <a:latin typeface="Times New Roman" pitchFamily="18" charset="0"/>
          <a:cs typeface="Times New Roman" pitchFamily="18" charset="0"/>
        </a:defRPr>
      </a:lvl9pPr>
    </p:titleStyle>
    <p:bodyStyle>
      <a:lvl1pPr marL="342900" indent="-342900" algn="l" rtl="0" eaLnBrk="1" fontAlgn="base" hangingPunct="1">
        <a:spcBef>
          <a:spcPct val="20000"/>
        </a:spcBef>
        <a:spcAft>
          <a:spcPct val="0"/>
        </a:spcAft>
        <a:buFont typeface="Wingdings" panose="05000000000000000000" pitchFamily="2" charset="2"/>
        <a:buChar char="§"/>
        <a:defRPr sz="2000" kern="1200">
          <a:solidFill>
            <a:schemeClr val="tx1"/>
          </a:solidFill>
          <a:latin typeface="Arial" pitchFamily="34" charset="0"/>
          <a:ea typeface="+mn-ea"/>
          <a:cs typeface="Arial" pitchFamily="34" charset="0"/>
        </a:defRPr>
      </a:lvl1pPr>
      <a:lvl2pPr marL="742950" indent="-285750" algn="l" rtl="0" eaLnBrk="1" fontAlgn="base" hangingPunct="1">
        <a:spcBef>
          <a:spcPct val="20000"/>
        </a:spcBef>
        <a:spcAft>
          <a:spcPct val="0"/>
        </a:spcAft>
        <a:buSzPct val="80000"/>
        <a:buFont typeface="Arial" panose="020B0604020202020204" pitchFamily="34" charset="0"/>
        <a:buChar char="•"/>
        <a:defRPr sz="1800" kern="1200">
          <a:solidFill>
            <a:schemeClr val="tx1"/>
          </a:solidFill>
          <a:latin typeface="Arial" pitchFamily="34" charset="0"/>
          <a:ea typeface="+mn-ea"/>
          <a:cs typeface="Arial" pitchFamily="34" charset="0"/>
        </a:defRPr>
      </a:lvl2pPr>
      <a:lvl3pPr marL="1143000" indent="-228600" algn="l" rtl="0" eaLnBrk="1" fontAlgn="base" hangingPunct="1">
        <a:spcBef>
          <a:spcPct val="20000"/>
        </a:spcBef>
        <a:spcAft>
          <a:spcPct val="0"/>
        </a:spcAft>
        <a:buFont typeface="Wingdings" pitchFamily="2" charset="2"/>
        <a:buChar char="ü"/>
        <a:defRPr sz="1600" kern="1200">
          <a:solidFill>
            <a:schemeClr val="tx1"/>
          </a:solidFill>
          <a:latin typeface="Arial" pitchFamily="34" charset="0"/>
          <a:ea typeface="+mn-ea"/>
          <a:cs typeface="Arial" pitchFamily="34" charset="0"/>
        </a:defRPr>
      </a:lvl3pPr>
      <a:lvl4pPr marL="1600200" indent="-228600" algn="l" rtl="0" eaLnBrk="1" fontAlgn="base" hangingPunct="1">
        <a:spcBef>
          <a:spcPct val="20000"/>
        </a:spcBef>
        <a:spcAft>
          <a:spcPct val="0"/>
        </a:spcAft>
        <a:buFont typeface="Wingdings" panose="05000000000000000000" pitchFamily="2" charset="2"/>
        <a:buChar char="Ø"/>
        <a:defRPr sz="1400" kern="1200">
          <a:solidFill>
            <a:schemeClr val="tx1"/>
          </a:solidFill>
          <a:latin typeface="Arial" pitchFamily="34" charset="0"/>
          <a:ea typeface="+mn-ea"/>
          <a:cs typeface="Arial" pitchFamily="34" charset="0"/>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novitas-solutions.com/webcenter/portal/MedicareJH/pagebyid?contentId=00007968"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www.cms.gov/Outreach-and-Education/Medicare-Learning-Network-MLN/MLNMattersArticles/downloads/MM10989.pdf"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cms.gov/Outreach-and-Education/Medicare-Learning-Network-MLN/MLNMattersArticles/downloads/MM10175.pdf"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cms.gov/Outreach-and-Education/Medicare-Learning-Network-MLN/MLNMattersArticles/Downloads/MM10843.pdf"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cms.gov/Medicare/Medicare-Fee-for-Service-Payment/FQHCPPS/Downloads/VCS-FAQs.pdf"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cms.gov/Outreach-and-Education/Medicare-Learning-Network-MLN/MLNMattersArticles/Downloads/MM11019.pdf"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www.cms.gov/Outreach-and-Education/Medicare-Learning-Network-MLN/MLNMattersArticles/Downloads/MM11025.pdf"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s://www.cms.gov/newsroom/fact-sheets/2019-medicare-parts-b-premiums-and-deductibles"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s://www.cms.gov/Regulations-and-Guidance/Guidance/Manuals/Downloads/bp102c13.pdf"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hyperlink" Target="http://www.novitas-solutions.com/webcenter/portal/Novitasphere_JH/"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novitas-solutions.com/cs/idcplg?IdcService=GET_FILE&amp;RevisionSelectionMethod=LatestReleased&amp;dDocName=00082245&amp;allowInterrupt=1"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hyperlink" Target="http://novitas-solutions.com/cs/idcplg?IdcService=GET_FILE&amp;RevisionSelectionMethod=LatestReleased&amp;dDocName=00094673&amp;allowInterrupt=1" TargetMode="External"/><Relationship Id="rId5" Type="http://schemas.openxmlformats.org/officeDocument/2006/relationships/hyperlink" Target="http://www.novitas-solutions.com/webcenter/spaces/MedicareJH/page/pagebyid?contentId=00081357" TargetMode="External"/><Relationship Id="rId4" Type="http://schemas.openxmlformats.org/officeDocument/2006/relationships/hyperlink" Target="http://www.novitas-solutions.com/webcenter/spaces/MedicareJH/page/pagebyid?contentId=00024651" TargetMode="Externa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mailto:Kim.Robinson@novitas-solutions.com"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hyperlink" Target="mailto:Stephanie.Portzline@novitas-solutions.com" TargetMode="External"/><Relationship Id="rId4" Type="http://schemas.openxmlformats.org/officeDocument/2006/relationships/hyperlink" Target="mailto:janice.mumma@novitas-solution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81200"/>
            <a:ext cx="7772400" cy="1470025"/>
          </a:xfrm>
        </p:spPr>
        <p:txBody>
          <a:bodyPr/>
          <a:lstStyle/>
          <a:p>
            <a:r>
              <a:rPr lang="en-US" dirty="0"/>
              <a:t>Mississippi Rural Health Association </a:t>
            </a:r>
          </a:p>
        </p:txBody>
      </p:sp>
      <p:sp>
        <p:nvSpPr>
          <p:cNvPr id="6147" name="Subtitle 2"/>
          <p:cNvSpPr>
            <a:spLocks noGrp="1"/>
          </p:cNvSpPr>
          <p:nvPr>
            <p:ph type="subTitle" idx="1"/>
          </p:nvPr>
        </p:nvSpPr>
        <p:spPr/>
        <p:txBody>
          <a:bodyPr/>
          <a:lstStyle/>
          <a:p>
            <a:r>
              <a:rPr lang="en-US" dirty="0" smtClean="0"/>
              <a:t>Jackson, Mississippi</a:t>
            </a:r>
          </a:p>
          <a:p>
            <a:r>
              <a:rPr lang="en-US" dirty="0" smtClean="0"/>
              <a:t>May 3, 2019</a:t>
            </a:r>
          </a:p>
          <a:p>
            <a:endParaRPr lang="en-US" dirty="0" smtClean="0"/>
          </a:p>
        </p:txBody>
      </p:sp>
    </p:spTree>
    <p:extLst>
      <p:ext uri="{BB962C8B-B14F-4D97-AF65-F5344CB8AC3E}">
        <p14:creationId xmlns:p14="http://schemas.microsoft.com/office/powerpoint/2010/main" val="22855649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dirty="0" smtClean="0"/>
              <a:t>Disclaimer</a:t>
            </a:r>
          </a:p>
        </p:txBody>
      </p:sp>
      <p:sp>
        <p:nvSpPr>
          <p:cNvPr id="3" name="Content Placeholder 2"/>
          <p:cNvSpPr>
            <a:spLocks noGrp="1"/>
          </p:cNvSpPr>
          <p:nvPr>
            <p:ph idx="1"/>
          </p:nvPr>
        </p:nvSpPr>
        <p:spPr/>
        <p:txBody>
          <a:bodyPr>
            <a:normAutofit fontScale="77500" lnSpcReduction="20000"/>
          </a:bodyPr>
          <a:lstStyle/>
          <a:p>
            <a:r>
              <a:rPr lang="en-US" dirty="0" smtClean="0"/>
              <a:t>All Current Procedural Terminology (CPT) only are copyright 2018 American Medical Association (AMA). All rights reserved. CPT is a registered trademark of the American Medical Association. Applicable Federal Acquisition Regulation/ Defense Federal Acquisition Regulation (FARS/DFARS) Restrictions Apply to Government Use. Fee schedules, relative value units, conversion factors and/or related components are not assigned by the AMA, are not part of CPT, and the AMA is not recommending their use. The AMA does not directly or indirectly practice medicine or dispense medical services. The AMA assumes no liability for data contained or not contained herein.</a:t>
            </a:r>
          </a:p>
          <a:p>
            <a:r>
              <a:rPr lang="en-US" dirty="0" smtClean="0"/>
              <a:t>The information enclosed was current at the time it was presented.  Medicare policy changes frequently; links to the source documents have been provided within the document for your reference. This presentation was prepared as a tool to assist providers and is not intended to grant rights or impose obligations.  </a:t>
            </a:r>
          </a:p>
          <a:p>
            <a:r>
              <a:rPr lang="en-US" dirty="0" smtClean="0"/>
              <a:t>Although every reasonable effort has been made to assure the accuracy of the information within these pages, the ultimate responsibility for the correct submission of claims and response to any remittance advice lies with the provider of services.</a:t>
            </a:r>
          </a:p>
          <a:p>
            <a:r>
              <a:rPr lang="en-US" dirty="0" err="1" smtClean="0"/>
              <a:t>Novitas</a:t>
            </a:r>
            <a:r>
              <a:rPr lang="en-US" dirty="0" smtClean="0"/>
              <a:t> Solutions’ employees, agents, and staff make no representation, warranty, or guarantee that this compilation of Medicare information is error-free and will bear no responsibility or liability for the results or consequences of the use of this guide.</a:t>
            </a:r>
          </a:p>
          <a:p>
            <a:r>
              <a:rPr lang="en-US" dirty="0" smtClean="0"/>
              <a:t>This presentation is a general summary that explains certain aspects of the Medicare program, but is not a legal document. The official Medicare program provisions are contained in the relevant laws, regulations, and rulings.</a:t>
            </a:r>
          </a:p>
          <a:p>
            <a:r>
              <a:rPr lang="en-US" dirty="0" smtClean="0"/>
              <a:t>Novitas Solutions does not permit videotaping or audio recording of training events.</a:t>
            </a:r>
          </a:p>
        </p:txBody>
      </p:sp>
    </p:spTree>
    <p:extLst>
      <p:ext uri="{BB962C8B-B14F-4D97-AF65-F5344CB8AC3E}">
        <p14:creationId xmlns:p14="http://schemas.microsoft.com/office/powerpoint/2010/main" val="17111297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Join Our Email List Today</a:t>
            </a:r>
            <a:endParaRPr lang="en-US" dirty="0"/>
          </a:p>
        </p:txBody>
      </p:sp>
      <p:sp>
        <p:nvSpPr>
          <p:cNvPr id="3" name="Content Placeholder 2"/>
          <p:cNvSpPr>
            <a:spLocks noGrp="1"/>
          </p:cNvSpPr>
          <p:nvPr>
            <p:ph idx="1"/>
          </p:nvPr>
        </p:nvSpPr>
        <p:spPr/>
        <p:txBody>
          <a:bodyPr>
            <a:normAutofit/>
          </a:bodyPr>
          <a:lstStyle/>
          <a:p>
            <a:r>
              <a:rPr lang="en-US" dirty="0" smtClean="0"/>
              <a:t>Stay current with Medicare by receiving emails twice a week </a:t>
            </a:r>
          </a:p>
          <a:p>
            <a:r>
              <a:rPr lang="en-US" dirty="0" smtClean="0"/>
              <a:t>Available email lists (not all-inclusive):</a:t>
            </a:r>
          </a:p>
          <a:p>
            <a:pPr lvl="1"/>
            <a:r>
              <a:rPr lang="en-US" dirty="0" smtClean="0"/>
              <a:t>Jurisdiction H </a:t>
            </a:r>
          </a:p>
          <a:p>
            <a:pPr lvl="1"/>
            <a:r>
              <a:rPr lang="en-US" dirty="0" smtClean="0"/>
              <a:t>Part B Electronic Billing</a:t>
            </a:r>
          </a:p>
          <a:p>
            <a:pPr lvl="1"/>
            <a:r>
              <a:rPr lang="en-US" dirty="0" smtClean="0"/>
              <a:t>Novitasphere Portal</a:t>
            </a:r>
          </a:p>
          <a:p>
            <a:pPr lvl="1"/>
            <a:r>
              <a:rPr lang="en-US" dirty="0" smtClean="0"/>
              <a:t>ABILITY| PC-ACE</a:t>
            </a:r>
          </a:p>
          <a:p>
            <a:pPr lvl="1"/>
            <a:r>
              <a:rPr lang="en-US" dirty="0" smtClean="0"/>
              <a:t>Medicare Remit Easy Print (MREP) Users</a:t>
            </a:r>
          </a:p>
          <a:p>
            <a:r>
              <a:rPr lang="en-US" dirty="0" smtClean="0"/>
              <a:t>JH Providers join using:</a:t>
            </a:r>
          </a:p>
          <a:p>
            <a:pPr lvl="1"/>
            <a:r>
              <a:rPr lang="en-US" dirty="0">
                <a:hlinkClick r:id="rId3"/>
              </a:rPr>
              <a:t>http://</a:t>
            </a:r>
            <a:r>
              <a:rPr lang="en-US" dirty="0" smtClean="0">
                <a:hlinkClick r:id="rId3"/>
              </a:rPr>
              <a:t>www.novitas-solutions.com/webcenter/portal/MedicareJH/pagebyid?contentId=00007968</a:t>
            </a:r>
            <a:endParaRPr lang="en-US" dirty="0" smtClean="0"/>
          </a:p>
          <a:p>
            <a:pPr lvl="1"/>
            <a:endParaRPr lang="en-US" dirty="0"/>
          </a:p>
        </p:txBody>
      </p:sp>
    </p:spTree>
    <p:extLst>
      <p:ext uri="{BB962C8B-B14F-4D97-AF65-F5344CB8AC3E}">
        <p14:creationId xmlns:p14="http://schemas.microsoft.com/office/powerpoint/2010/main" val="42643822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dirty="0" smtClean="0"/>
              <a:t>Today’s Presentation</a:t>
            </a:r>
          </a:p>
        </p:txBody>
      </p:sp>
      <p:sp>
        <p:nvSpPr>
          <p:cNvPr id="3" name="Content Placeholder 2"/>
          <p:cNvSpPr>
            <a:spLocks noGrp="1"/>
          </p:cNvSpPr>
          <p:nvPr>
            <p:ph idx="1"/>
          </p:nvPr>
        </p:nvSpPr>
        <p:spPr/>
        <p:txBody>
          <a:bodyPr/>
          <a:lstStyle/>
          <a:p>
            <a:r>
              <a:rPr lang="en-US" dirty="0" smtClean="0"/>
              <a:t>Agenda:</a:t>
            </a:r>
          </a:p>
          <a:p>
            <a:pPr lvl="1"/>
            <a:r>
              <a:rPr lang="en-US" dirty="0" smtClean="0"/>
              <a:t>2019 Medicare Updates and Reminders</a:t>
            </a:r>
          </a:p>
          <a:p>
            <a:pPr lvl="2"/>
            <a:r>
              <a:rPr lang="en-US" dirty="0" smtClean="0"/>
              <a:t>RHC Reminders</a:t>
            </a:r>
          </a:p>
          <a:p>
            <a:pPr lvl="2"/>
            <a:r>
              <a:rPr lang="en-US" dirty="0" smtClean="0"/>
              <a:t>RHC Top Claim Submission Errors</a:t>
            </a:r>
          </a:p>
          <a:p>
            <a:pPr lvl="1"/>
            <a:r>
              <a:rPr lang="en-US" dirty="0" smtClean="0"/>
              <a:t>Utilizing the Novitasphere Portal  </a:t>
            </a:r>
          </a:p>
          <a:p>
            <a:r>
              <a:rPr lang="en-US" dirty="0" smtClean="0"/>
              <a:t>Objectives:</a:t>
            </a:r>
          </a:p>
          <a:p>
            <a:pPr lvl="1"/>
            <a:r>
              <a:rPr lang="en-US" dirty="0"/>
              <a:t>Identify and understand the current </a:t>
            </a:r>
            <a:r>
              <a:rPr lang="en-US" dirty="0" smtClean="0"/>
              <a:t>2019 </a:t>
            </a:r>
            <a:r>
              <a:rPr lang="en-US" dirty="0"/>
              <a:t>Medicare updates</a:t>
            </a:r>
          </a:p>
          <a:p>
            <a:pPr lvl="1"/>
            <a:r>
              <a:rPr lang="en-US" dirty="0" smtClean="0"/>
              <a:t>Understand the </a:t>
            </a:r>
            <a:r>
              <a:rPr lang="en-US" dirty="0"/>
              <a:t>benefits of the </a:t>
            </a:r>
            <a:r>
              <a:rPr lang="en-US" dirty="0" err="1"/>
              <a:t>Novitasphere</a:t>
            </a:r>
            <a:r>
              <a:rPr lang="en-US" dirty="0"/>
              <a:t> </a:t>
            </a:r>
            <a:r>
              <a:rPr lang="en-US" dirty="0" smtClean="0"/>
              <a:t>Portal</a:t>
            </a:r>
            <a:endParaRPr lang="en-US" dirty="0"/>
          </a:p>
        </p:txBody>
      </p:sp>
    </p:spTree>
    <p:extLst>
      <p:ext uri="{BB962C8B-B14F-4D97-AF65-F5344CB8AC3E}">
        <p14:creationId xmlns:p14="http://schemas.microsoft.com/office/powerpoint/2010/main" val="21837438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Acronym List 1</a:t>
            </a:r>
            <a:endParaRPr lang="en-US" dirty="0"/>
          </a:p>
        </p:txBody>
      </p:sp>
      <p:graphicFrame>
        <p:nvGraphicFramePr>
          <p:cNvPr id="4" name="Content Placeholder 3" descr="Acronym list number 1." title="Acronym List 1"/>
          <p:cNvGraphicFramePr>
            <a:graphicFrameLocks noGrp="1"/>
          </p:cNvGraphicFramePr>
          <p:nvPr>
            <p:ph idx="1"/>
            <p:extLst>
              <p:ext uri="{D42A27DB-BD31-4B8C-83A1-F6EECF244321}">
                <p14:modId xmlns:p14="http://schemas.microsoft.com/office/powerpoint/2010/main" val="3688946970"/>
              </p:ext>
            </p:extLst>
          </p:nvPr>
        </p:nvGraphicFramePr>
        <p:xfrm>
          <a:off x="457200" y="1600200"/>
          <a:ext cx="8229600" cy="4450080"/>
        </p:xfrm>
        <a:graphic>
          <a:graphicData uri="http://schemas.openxmlformats.org/drawingml/2006/table">
            <a:tbl>
              <a:tblPr firstRow="1" bandRow="1">
                <a:tableStyleId>{5C22544A-7EE6-4342-B048-85BDC9FD1C3A}</a:tableStyleId>
              </a:tblPr>
              <a:tblGrid>
                <a:gridCol w="1981200"/>
                <a:gridCol w="6248400"/>
              </a:tblGrid>
              <a:tr h="370840">
                <a:tc>
                  <a:txBody>
                    <a:bodyPr/>
                    <a:lstStyle/>
                    <a:p>
                      <a:r>
                        <a:rPr lang="en-US" dirty="0" smtClean="0">
                          <a:latin typeface="Arial" panose="020B0604020202020204" pitchFamily="34" charset="0"/>
                          <a:cs typeface="Arial" panose="020B0604020202020204" pitchFamily="34" charset="0"/>
                        </a:rPr>
                        <a:t>Acronym</a:t>
                      </a:r>
                      <a:endParaRPr lang="en-US" dirty="0">
                        <a:latin typeface="Arial" panose="020B0604020202020204" pitchFamily="34" charset="0"/>
                        <a:cs typeface="Arial" panose="020B0604020202020204" pitchFamily="34" charset="0"/>
                      </a:endParaRPr>
                    </a:p>
                  </a:txBody>
                  <a:tcPr/>
                </a:tc>
                <a:tc>
                  <a:txBody>
                    <a:bodyPr/>
                    <a:lstStyle/>
                    <a:p>
                      <a:r>
                        <a:rPr lang="en-US" dirty="0" smtClean="0">
                          <a:latin typeface="Arial" panose="020B0604020202020204" pitchFamily="34" charset="0"/>
                          <a:cs typeface="Arial" panose="020B0604020202020204" pitchFamily="34" charset="0"/>
                        </a:rPr>
                        <a:t>Definition</a:t>
                      </a:r>
                      <a:endParaRPr lang="en-US" dirty="0">
                        <a:latin typeface="Arial" panose="020B0604020202020204" pitchFamily="34" charset="0"/>
                        <a:cs typeface="Arial" panose="020B0604020202020204" pitchFamily="34" charset="0"/>
                      </a:endParaRPr>
                    </a:p>
                  </a:txBody>
                  <a:tcPr/>
                </a:tc>
              </a:tr>
              <a:tr h="370840">
                <a:tc>
                  <a:txBody>
                    <a:bodyPr/>
                    <a:lstStyle/>
                    <a:p>
                      <a:r>
                        <a:rPr lang="en-US" dirty="0" smtClean="0">
                          <a:latin typeface="Arial" panose="020B0604020202020204" pitchFamily="34" charset="0"/>
                          <a:cs typeface="Arial" panose="020B0604020202020204" pitchFamily="34" charset="0"/>
                        </a:rPr>
                        <a:t>AIR</a:t>
                      </a:r>
                      <a:endParaRPr lang="en-US" dirty="0">
                        <a:latin typeface="Arial" panose="020B0604020202020204" pitchFamily="34" charset="0"/>
                        <a:cs typeface="Arial" panose="020B0604020202020204" pitchFamily="34" charset="0"/>
                      </a:endParaRPr>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800" dirty="0" smtClean="0">
                          <a:latin typeface="Arial" panose="020B0604020202020204" pitchFamily="34" charset="0"/>
                          <a:cs typeface="Arial" panose="020B0604020202020204" pitchFamily="34" charset="0"/>
                        </a:rPr>
                        <a:t>All Inclusive Rate</a:t>
                      </a:r>
                      <a:endParaRPr lang="en-US" dirty="0" smtClean="0">
                        <a:latin typeface="Arial" panose="020B0604020202020204" pitchFamily="34" charset="0"/>
                        <a:cs typeface="Arial" panose="020B0604020202020204" pitchFamily="34" charset="0"/>
                      </a:endParaRPr>
                    </a:p>
                  </a:txBody>
                  <a:tcPr/>
                </a:tc>
              </a:tr>
              <a:tr h="370840">
                <a:tc>
                  <a:txBody>
                    <a:bodyPr/>
                    <a:lstStyle/>
                    <a:p>
                      <a:r>
                        <a:rPr lang="en-US" dirty="0" smtClean="0">
                          <a:latin typeface="Arial" panose="020B0604020202020204" pitchFamily="34" charset="0"/>
                          <a:cs typeface="Arial" panose="020B0604020202020204" pitchFamily="34" charset="0"/>
                        </a:rPr>
                        <a:t>BHI</a:t>
                      </a:r>
                      <a:endParaRPr lang="en-US" dirty="0">
                        <a:latin typeface="Arial" panose="020B0604020202020204" pitchFamily="34" charset="0"/>
                        <a:cs typeface="Arial" panose="020B0604020202020204" pitchFamily="34" charset="0"/>
                      </a:endParaRPr>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dirty="0" smtClean="0">
                          <a:latin typeface="Arial" panose="020B0604020202020204" pitchFamily="34" charset="0"/>
                          <a:cs typeface="Arial" panose="020B0604020202020204" pitchFamily="34" charset="0"/>
                        </a:rPr>
                        <a:t>General Behavioral Health Integration </a:t>
                      </a:r>
                    </a:p>
                  </a:txBody>
                  <a:tcPr/>
                </a:tc>
              </a:tr>
              <a:tr h="370840">
                <a:tc>
                  <a:txBody>
                    <a:bodyPr/>
                    <a:lstStyle/>
                    <a:p>
                      <a:r>
                        <a:rPr lang="en-US" dirty="0" smtClean="0">
                          <a:latin typeface="Arial" panose="020B0604020202020204" pitchFamily="34" charset="0"/>
                          <a:cs typeface="Arial" panose="020B0604020202020204" pitchFamily="34" charset="0"/>
                        </a:rPr>
                        <a:t>CCM</a:t>
                      </a:r>
                      <a:endParaRPr lang="en-US" dirty="0">
                        <a:latin typeface="Arial" panose="020B0604020202020204" pitchFamily="34" charset="0"/>
                        <a:cs typeface="Arial" panose="020B0604020202020204" pitchFamily="34" charset="0"/>
                      </a:endParaRPr>
                    </a:p>
                  </a:txBody>
                  <a:tcPr/>
                </a:tc>
                <a:tc>
                  <a:txBody>
                    <a:bodyPr/>
                    <a:lstStyle/>
                    <a:p>
                      <a:r>
                        <a:rPr lang="en-US" dirty="0" smtClean="0">
                          <a:latin typeface="Arial" panose="020B0604020202020204" pitchFamily="34" charset="0"/>
                          <a:cs typeface="Arial" panose="020B0604020202020204" pitchFamily="34" charset="0"/>
                        </a:rPr>
                        <a:t>Chronic Care Management </a:t>
                      </a:r>
                      <a:endParaRPr lang="en-US" baseline="0" dirty="0" smtClean="0">
                        <a:latin typeface="Arial" panose="020B0604020202020204" pitchFamily="34" charset="0"/>
                        <a:cs typeface="Arial" panose="020B0604020202020204" pitchFamily="34" charset="0"/>
                      </a:endParaRPr>
                    </a:p>
                  </a:txBody>
                  <a:tcPr/>
                </a:tc>
              </a:tr>
              <a:tr h="370840">
                <a:tc>
                  <a:txBody>
                    <a:bodyPr/>
                    <a:lstStyle/>
                    <a:p>
                      <a:r>
                        <a:rPr lang="en-US" dirty="0" smtClean="0">
                          <a:latin typeface="Arial" panose="020B0604020202020204" pitchFamily="34" charset="0"/>
                          <a:cs typeface="Arial" panose="020B0604020202020204" pitchFamily="34" charset="0"/>
                        </a:rPr>
                        <a:t>CMS</a:t>
                      </a:r>
                      <a:endParaRPr lang="en-US" dirty="0">
                        <a:latin typeface="Arial" panose="020B0604020202020204" pitchFamily="34" charset="0"/>
                        <a:cs typeface="Arial" panose="020B0604020202020204" pitchFamily="34" charset="0"/>
                      </a:endParaRPr>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dirty="0" smtClean="0">
                          <a:latin typeface="Arial" panose="020B0604020202020204" pitchFamily="34" charset="0"/>
                          <a:cs typeface="Arial" panose="020B0604020202020204" pitchFamily="34" charset="0"/>
                        </a:rPr>
                        <a:t>Centers for Medicare &amp; Medicaid Services</a:t>
                      </a:r>
                    </a:p>
                  </a:txBody>
                  <a:tcPr/>
                </a:tc>
              </a:tr>
              <a:tr h="370840">
                <a:tc>
                  <a:txBody>
                    <a:bodyPr/>
                    <a:lstStyle/>
                    <a:p>
                      <a:r>
                        <a:rPr lang="en-US" dirty="0" smtClean="0">
                          <a:latin typeface="Arial" panose="020B0604020202020204" pitchFamily="34" charset="0"/>
                          <a:cs typeface="Arial" panose="020B0604020202020204" pitchFamily="34" charset="0"/>
                        </a:rPr>
                        <a:t>CNM</a:t>
                      </a:r>
                      <a:endParaRPr lang="en-US" dirty="0">
                        <a:latin typeface="Arial" panose="020B0604020202020204" pitchFamily="34" charset="0"/>
                        <a:cs typeface="Arial" panose="020B0604020202020204" pitchFamily="34" charset="0"/>
                      </a:endParaRPr>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dirty="0" smtClean="0">
                          <a:latin typeface="Arial" panose="020B0604020202020204" pitchFamily="34" charset="0"/>
                          <a:cs typeface="Arial" panose="020B0604020202020204" pitchFamily="34" charset="0"/>
                        </a:rPr>
                        <a:t>Certified Nurse-Midwife</a:t>
                      </a:r>
                    </a:p>
                  </a:txBody>
                  <a:tcPr/>
                </a:tc>
              </a:tr>
              <a:tr h="370840">
                <a:tc>
                  <a:txBody>
                    <a:bodyPr/>
                    <a:lstStyle/>
                    <a:p>
                      <a:r>
                        <a:rPr lang="en-US" dirty="0" smtClean="0">
                          <a:latin typeface="Arial" panose="020B0604020202020204" pitchFamily="34" charset="0"/>
                          <a:cs typeface="Arial" panose="020B0604020202020204" pitchFamily="34" charset="0"/>
                        </a:rPr>
                        <a:t>CoCM</a:t>
                      </a:r>
                      <a:endParaRPr lang="en-US" dirty="0">
                        <a:latin typeface="Arial" panose="020B0604020202020204" pitchFamily="34" charset="0"/>
                        <a:cs typeface="Arial" panose="020B0604020202020204" pitchFamily="34" charset="0"/>
                      </a:endParaRPr>
                    </a:p>
                  </a:txBody>
                  <a:tcPr/>
                </a:tc>
                <a:tc>
                  <a:txBody>
                    <a:bodyPr/>
                    <a:lstStyle/>
                    <a:p>
                      <a:r>
                        <a:rPr lang="en-US" dirty="0" smtClean="0">
                          <a:latin typeface="Arial" panose="020B0604020202020204" pitchFamily="34" charset="0"/>
                          <a:cs typeface="Arial" panose="020B0604020202020204" pitchFamily="34" charset="0"/>
                        </a:rPr>
                        <a:t>Psychiatric Collaborative Care Model </a:t>
                      </a:r>
                      <a:endParaRPr lang="en-US" dirty="0">
                        <a:latin typeface="Arial" panose="020B0604020202020204" pitchFamily="34" charset="0"/>
                        <a:cs typeface="Arial" panose="020B0604020202020204" pitchFamily="34" charset="0"/>
                      </a:endParaRPr>
                    </a:p>
                  </a:txBody>
                  <a:tcPr/>
                </a:tc>
              </a:tr>
              <a:tr h="370840">
                <a:tc>
                  <a:txBody>
                    <a:bodyPr/>
                    <a:lstStyle/>
                    <a:p>
                      <a:r>
                        <a:rPr lang="en-US" dirty="0" smtClean="0">
                          <a:latin typeface="Arial" panose="020B0604020202020204" pitchFamily="34" charset="0"/>
                          <a:cs typeface="Arial" panose="020B0604020202020204" pitchFamily="34" charset="0"/>
                        </a:rPr>
                        <a:t>CPT</a:t>
                      </a:r>
                      <a:endParaRPr lang="en-US"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Arial" panose="020B0604020202020204" pitchFamily="34" charset="0"/>
                          <a:cs typeface="Arial" panose="020B0604020202020204" pitchFamily="34" charset="0"/>
                        </a:rPr>
                        <a:t>Current Procedural Terminology</a:t>
                      </a:r>
                      <a:endParaRPr lang="en-US" dirty="0">
                        <a:latin typeface="Arial" panose="020B0604020202020204" pitchFamily="34" charset="0"/>
                        <a:cs typeface="Arial" panose="020B0604020202020204" pitchFamily="34" charset="0"/>
                      </a:endParaRPr>
                    </a:p>
                  </a:txBody>
                  <a:tcPr/>
                </a:tc>
              </a:tr>
              <a:tr h="370840">
                <a:tc>
                  <a:txBody>
                    <a:bodyPr/>
                    <a:lstStyle/>
                    <a:p>
                      <a:r>
                        <a:rPr lang="en-US" dirty="0" smtClean="0">
                          <a:latin typeface="Arial" panose="020B0604020202020204" pitchFamily="34" charset="0"/>
                          <a:cs typeface="Arial" panose="020B0604020202020204" pitchFamily="34" charset="0"/>
                        </a:rPr>
                        <a:t>CWF</a:t>
                      </a:r>
                      <a:endParaRPr lang="en-US"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Arial" panose="020B0604020202020204" pitchFamily="34" charset="0"/>
                          <a:cs typeface="Arial" panose="020B0604020202020204" pitchFamily="34" charset="0"/>
                        </a:rPr>
                        <a:t>Common</a:t>
                      </a:r>
                      <a:r>
                        <a:rPr lang="en-US" baseline="0" dirty="0" smtClean="0">
                          <a:latin typeface="Arial" panose="020B0604020202020204" pitchFamily="34" charset="0"/>
                          <a:cs typeface="Arial" panose="020B0604020202020204" pitchFamily="34" charset="0"/>
                        </a:rPr>
                        <a:t> Working Files</a:t>
                      </a:r>
                      <a:endParaRPr lang="en-US" dirty="0">
                        <a:latin typeface="Arial" panose="020B0604020202020204" pitchFamily="34" charset="0"/>
                        <a:cs typeface="Arial" panose="020B0604020202020204" pitchFamily="34" charset="0"/>
                      </a:endParaRPr>
                    </a:p>
                  </a:txBody>
                  <a:tcPr/>
                </a:tc>
              </a:tr>
              <a:tr h="370840">
                <a:tc>
                  <a:txBody>
                    <a:bodyPr/>
                    <a:lstStyle/>
                    <a:p>
                      <a:r>
                        <a:rPr lang="en-US" dirty="0" smtClean="0">
                          <a:latin typeface="Arial" panose="020B0604020202020204" pitchFamily="34" charset="0"/>
                          <a:cs typeface="Arial" panose="020B0604020202020204" pitchFamily="34" charset="0"/>
                        </a:rPr>
                        <a:t>EIDM</a:t>
                      </a:r>
                      <a:endParaRPr lang="en-US" dirty="0">
                        <a:latin typeface="Arial" panose="020B0604020202020204" pitchFamily="34" charset="0"/>
                        <a:cs typeface="Arial" panose="020B0604020202020204" pitchFamily="34" charset="0"/>
                      </a:endParaRPr>
                    </a:p>
                  </a:txBody>
                  <a:tcPr/>
                </a:tc>
                <a:tc>
                  <a:txBody>
                    <a:bodyPr/>
                    <a:lstStyle/>
                    <a:p>
                      <a:r>
                        <a:rPr lang="en-US" dirty="0" smtClean="0">
                          <a:effectLst/>
                          <a:latin typeface="Arial" panose="020B0604020202020204" pitchFamily="34" charset="0"/>
                          <a:cs typeface="Arial" panose="020B0604020202020204" pitchFamily="34" charset="0"/>
                        </a:rPr>
                        <a:t>Enterprise Identity Management </a:t>
                      </a:r>
                      <a:endParaRPr lang="en-US" dirty="0">
                        <a:latin typeface="Arial" panose="020B0604020202020204" pitchFamily="34" charset="0"/>
                        <a:cs typeface="Arial" panose="020B0604020202020204" pitchFamily="34" charset="0"/>
                      </a:endParaRPr>
                    </a:p>
                  </a:txBody>
                  <a:tcPr/>
                </a:tc>
              </a:tr>
              <a:tr h="370840">
                <a:tc>
                  <a:txBody>
                    <a:bodyPr/>
                    <a:lstStyle/>
                    <a:p>
                      <a:r>
                        <a:rPr lang="en-US" dirty="0" smtClean="0">
                          <a:latin typeface="Arial" panose="020B0604020202020204" pitchFamily="34" charset="0"/>
                          <a:cs typeface="Arial" panose="020B0604020202020204" pitchFamily="34" charset="0"/>
                        </a:rPr>
                        <a:t>EHR</a:t>
                      </a:r>
                      <a:endParaRPr lang="en-US" dirty="0">
                        <a:latin typeface="Arial" panose="020B0604020202020204" pitchFamily="34" charset="0"/>
                        <a:cs typeface="Arial" panose="020B0604020202020204" pitchFamily="34" charset="0"/>
                      </a:endParaRPr>
                    </a:p>
                  </a:txBody>
                  <a:tcPr/>
                </a:tc>
                <a:tc>
                  <a:txBody>
                    <a:bodyPr/>
                    <a:lstStyle/>
                    <a:p>
                      <a:r>
                        <a:rPr lang="en-US" dirty="0" smtClean="0">
                          <a:latin typeface="Arial" panose="020B0604020202020204" pitchFamily="34" charset="0"/>
                          <a:cs typeface="Arial" panose="020B0604020202020204" pitchFamily="34" charset="0"/>
                        </a:rPr>
                        <a:t>Electronic Health Records</a:t>
                      </a:r>
                      <a:endParaRPr lang="en-US" dirty="0">
                        <a:latin typeface="Arial" panose="020B0604020202020204" pitchFamily="34" charset="0"/>
                        <a:cs typeface="Arial" panose="020B0604020202020204" pitchFamily="34" charset="0"/>
                      </a:endParaRPr>
                    </a:p>
                  </a:txBody>
                  <a:tcPr/>
                </a:tc>
              </a:tr>
              <a:tr h="370840">
                <a:tc>
                  <a:txBody>
                    <a:bodyPr/>
                    <a:lstStyle/>
                    <a:p>
                      <a:r>
                        <a:rPr lang="en-US" dirty="0" smtClean="0">
                          <a:latin typeface="Arial" panose="020B0604020202020204" pitchFamily="34" charset="0"/>
                          <a:cs typeface="Arial" panose="020B0604020202020204" pitchFamily="34" charset="0"/>
                        </a:rPr>
                        <a:t>ERA</a:t>
                      </a:r>
                      <a:endParaRPr lang="en-US" dirty="0">
                        <a:latin typeface="Arial" panose="020B0604020202020204" pitchFamily="34" charset="0"/>
                        <a:cs typeface="Arial" panose="020B0604020202020204" pitchFamily="34" charset="0"/>
                      </a:endParaRPr>
                    </a:p>
                  </a:txBody>
                  <a:tcPr/>
                </a:tc>
                <a:tc>
                  <a:txBody>
                    <a:bodyPr/>
                    <a:lstStyle/>
                    <a:p>
                      <a:r>
                        <a:rPr lang="en-US" dirty="0" smtClean="0">
                          <a:latin typeface="Arial" panose="020B0604020202020204" pitchFamily="34" charset="0"/>
                          <a:cs typeface="Arial" panose="020B0604020202020204" pitchFamily="34" charset="0"/>
                        </a:rPr>
                        <a:t>Electronic Remittance Advice </a:t>
                      </a:r>
                      <a:endParaRPr lang="en-US" dirty="0">
                        <a:latin typeface="Arial" panose="020B0604020202020204" pitchFamily="34" charset="0"/>
                        <a:cs typeface="Arial" panose="020B0604020202020204" pitchFamily="34" charset="0"/>
                      </a:endParaRPr>
                    </a:p>
                  </a:txBody>
                  <a:tcPr/>
                </a:tc>
              </a:tr>
            </a:tbl>
          </a:graphicData>
        </a:graphic>
      </p:graphicFrame>
    </p:spTree>
    <p:extLst>
      <p:ext uri="{BB962C8B-B14F-4D97-AF65-F5344CB8AC3E}">
        <p14:creationId xmlns:p14="http://schemas.microsoft.com/office/powerpoint/2010/main" val="7816068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Acronym List 2</a:t>
            </a:r>
            <a:endParaRPr lang="en-US" dirty="0"/>
          </a:p>
        </p:txBody>
      </p:sp>
      <p:graphicFrame>
        <p:nvGraphicFramePr>
          <p:cNvPr id="4" name="Content Placeholder 3" descr="Acronym list number 2." title="Acronym List 2"/>
          <p:cNvGraphicFramePr>
            <a:graphicFrameLocks noGrp="1"/>
          </p:cNvGraphicFramePr>
          <p:nvPr>
            <p:ph idx="1"/>
            <p:extLst>
              <p:ext uri="{D42A27DB-BD31-4B8C-83A1-F6EECF244321}">
                <p14:modId xmlns:p14="http://schemas.microsoft.com/office/powerpoint/2010/main" val="2590006980"/>
              </p:ext>
            </p:extLst>
          </p:nvPr>
        </p:nvGraphicFramePr>
        <p:xfrm>
          <a:off x="457200" y="1600200"/>
          <a:ext cx="8229600" cy="4450080"/>
        </p:xfrm>
        <a:graphic>
          <a:graphicData uri="http://schemas.openxmlformats.org/drawingml/2006/table">
            <a:tbl>
              <a:tblPr firstRow="1" bandRow="1">
                <a:tableStyleId>{5C22544A-7EE6-4342-B048-85BDC9FD1C3A}</a:tableStyleId>
              </a:tblPr>
              <a:tblGrid>
                <a:gridCol w="1981200"/>
                <a:gridCol w="6248400"/>
              </a:tblGrid>
              <a:tr h="370840">
                <a:tc>
                  <a:txBody>
                    <a:bodyPr/>
                    <a:lstStyle/>
                    <a:p>
                      <a:r>
                        <a:rPr lang="en-US" dirty="0" smtClean="0">
                          <a:latin typeface="Arial" panose="020B0604020202020204" pitchFamily="34" charset="0"/>
                          <a:cs typeface="Arial" panose="020B0604020202020204" pitchFamily="34" charset="0"/>
                        </a:rPr>
                        <a:t>Acronym</a:t>
                      </a:r>
                      <a:endParaRPr lang="en-US" dirty="0">
                        <a:latin typeface="Arial" panose="020B0604020202020204" pitchFamily="34" charset="0"/>
                        <a:cs typeface="Arial" panose="020B0604020202020204" pitchFamily="34" charset="0"/>
                      </a:endParaRPr>
                    </a:p>
                  </a:txBody>
                  <a:tcPr/>
                </a:tc>
                <a:tc>
                  <a:txBody>
                    <a:bodyPr/>
                    <a:lstStyle/>
                    <a:p>
                      <a:r>
                        <a:rPr lang="en-US" dirty="0" smtClean="0">
                          <a:latin typeface="Arial" panose="020B0604020202020204" pitchFamily="34" charset="0"/>
                          <a:cs typeface="Arial" panose="020B0604020202020204" pitchFamily="34" charset="0"/>
                        </a:rPr>
                        <a:t>Definition</a:t>
                      </a:r>
                      <a:endParaRPr lang="en-US" dirty="0">
                        <a:latin typeface="Arial" panose="020B0604020202020204" pitchFamily="34" charset="0"/>
                        <a:cs typeface="Arial" panose="020B0604020202020204" pitchFamily="34" charset="0"/>
                      </a:endParaRPr>
                    </a:p>
                  </a:txBody>
                  <a:tcPr/>
                </a:tc>
              </a:tr>
              <a:tr h="370840">
                <a:tc>
                  <a:txBody>
                    <a:bodyPr/>
                    <a:lstStyle/>
                    <a:p>
                      <a:r>
                        <a:rPr lang="en-US" dirty="0" smtClean="0">
                          <a:latin typeface="Arial" panose="020B0604020202020204" pitchFamily="34" charset="0"/>
                          <a:cs typeface="Arial" panose="020B0604020202020204" pitchFamily="34" charset="0"/>
                        </a:rPr>
                        <a:t>FAQ</a:t>
                      </a:r>
                      <a:endParaRPr lang="en-US"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aseline="0" dirty="0" smtClean="0">
                          <a:latin typeface="Arial" panose="020B0604020202020204" pitchFamily="34" charset="0"/>
                          <a:cs typeface="Arial" panose="020B0604020202020204" pitchFamily="34" charset="0"/>
                        </a:rPr>
                        <a:t>Frequently Asked Questions</a:t>
                      </a:r>
                      <a:endParaRPr lang="en-US" dirty="0">
                        <a:latin typeface="Arial" panose="020B0604020202020204" pitchFamily="34" charset="0"/>
                        <a:cs typeface="Arial" panose="020B0604020202020204" pitchFamily="34" charset="0"/>
                      </a:endParaRPr>
                    </a:p>
                  </a:txBody>
                  <a:tcPr/>
                </a:tc>
              </a:tr>
              <a:tr h="370840">
                <a:tc>
                  <a:txBody>
                    <a:bodyPr/>
                    <a:lstStyle/>
                    <a:p>
                      <a:r>
                        <a:rPr lang="en-US" dirty="0" smtClean="0">
                          <a:latin typeface="Arial" panose="020B0604020202020204" pitchFamily="34" charset="0"/>
                          <a:cs typeface="Arial" panose="020B0604020202020204" pitchFamily="34" charset="0"/>
                        </a:rPr>
                        <a:t>HCPCS</a:t>
                      </a:r>
                      <a:endParaRPr lang="en-US" dirty="0">
                        <a:latin typeface="Arial" panose="020B0604020202020204" pitchFamily="34" charset="0"/>
                        <a:cs typeface="Arial" panose="020B0604020202020204" pitchFamily="34" charset="0"/>
                      </a:endParaRPr>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dirty="0" smtClean="0">
                          <a:latin typeface="Arial" panose="020B0604020202020204" pitchFamily="34" charset="0"/>
                          <a:cs typeface="Arial" panose="020B0604020202020204" pitchFamily="34" charset="0"/>
                        </a:rPr>
                        <a:t>Healthcare Common Procedure</a:t>
                      </a:r>
                      <a:r>
                        <a:rPr lang="en-US" baseline="0" dirty="0" smtClean="0">
                          <a:latin typeface="Arial" panose="020B0604020202020204" pitchFamily="34" charset="0"/>
                          <a:cs typeface="Arial" panose="020B0604020202020204" pitchFamily="34" charset="0"/>
                        </a:rPr>
                        <a:t> Coding System</a:t>
                      </a:r>
                      <a:endParaRPr lang="en-US" dirty="0" smtClean="0">
                        <a:latin typeface="Arial" panose="020B0604020202020204" pitchFamily="34" charset="0"/>
                        <a:cs typeface="Arial" panose="020B0604020202020204" pitchFamily="34" charset="0"/>
                      </a:endParaRPr>
                    </a:p>
                  </a:txBody>
                  <a:tcPr/>
                </a:tc>
              </a:tr>
              <a:tr h="370840">
                <a:tc>
                  <a:txBody>
                    <a:bodyPr/>
                    <a:lstStyle/>
                    <a:p>
                      <a:r>
                        <a:rPr lang="en-US" dirty="0" smtClean="0">
                          <a:latin typeface="Arial" panose="020B0604020202020204" pitchFamily="34" charset="0"/>
                          <a:cs typeface="Arial" panose="020B0604020202020204" pitchFamily="34" charset="0"/>
                        </a:rPr>
                        <a:t>HETS</a:t>
                      </a:r>
                      <a:endParaRPr lang="en-US"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latin typeface="Arial" panose="020B0604020202020204" pitchFamily="34" charset="0"/>
                          <a:cs typeface="Arial" panose="020B0604020202020204" pitchFamily="34" charset="0"/>
                        </a:rPr>
                        <a:t>HIPPA Eligibility Transaction System</a:t>
                      </a:r>
                    </a:p>
                  </a:txBody>
                  <a:tcPr/>
                </a:tc>
              </a:tr>
              <a:tr h="370840">
                <a:tc>
                  <a:txBody>
                    <a:bodyPr/>
                    <a:lstStyle/>
                    <a:p>
                      <a:r>
                        <a:rPr lang="en-US" dirty="0" smtClean="0">
                          <a:latin typeface="Arial" panose="020B0604020202020204" pitchFamily="34" charset="0"/>
                          <a:cs typeface="Arial" panose="020B0604020202020204" pitchFamily="34" charset="0"/>
                        </a:rPr>
                        <a:t>HMO</a:t>
                      </a:r>
                      <a:endParaRPr lang="en-US" dirty="0">
                        <a:latin typeface="Arial" panose="020B0604020202020204" pitchFamily="34" charset="0"/>
                        <a:cs typeface="Arial" panose="020B0604020202020204" pitchFamily="34" charset="0"/>
                      </a:endParaRPr>
                    </a:p>
                  </a:txBody>
                  <a:tcPr/>
                </a:tc>
                <a:tc>
                  <a:txBody>
                    <a:bodyPr/>
                    <a:lstStyle/>
                    <a:p>
                      <a:r>
                        <a:rPr lang="en-US" sz="1800" b="0" kern="1200" dirty="0" smtClean="0">
                          <a:solidFill>
                            <a:schemeClr val="dk1"/>
                          </a:solidFill>
                          <a:effectLst/>
                          <a:latin typeface="Arial" panose="020B0604020202020204" pitchFamily="34" charset="0"/>
                          <a:ea typeface="+mn-ea"/>
                          <a:cs typeface="Arial" panose="020B0604020202020204" pitchFamily="34" charset="0"/>
                        </a:rPr>
                        <a:t>Health Maintenance Organization</a:t>
                      </a:r>
                      <a:endParaRPr lang="en-US" dirty="0">
                        <a:latin typeface="Arial" panose="020B0604020202020204" pitchFamily="34" charset="0"/>
                        <a:cs typeface="Arial" panose="020B0604020202020204" pitchFamily="34" charset="0"/>
                      </a:endParaRPr>
                    </a:p>
                  </a:txBody>
                  <a:tcPr/>
                </a:tc>
              </a:tr>
              <a:tr h="370840">
                <a:tc>
                  <a:txBody>
                    <a:bodyPr/>
                    <a:lstStyle/>
                    <a:p>
                      <a:r>
                        <a:rPr lang="en-US" dirty="0" smtClean="0">
                          <a:latin typeface="Arial" panose="020B0604020202020204" pitchFamily="34" charset="0"/>
                          <a:cs typeface="Arial" panose="020B0604020202020204" pitchFamily="34" charset="0"/>
                        </a:rPr>
                        <a:t>IPPE</a:t>
                      </a:r>
                      <a:endParaRPr lang="en-US" dirty="0">
                        <a:latin typeface="Arial" panose="020B0604020202020204" pitchFamily="34" charset="0"/>
                        <a:cs typeface="Arial" panose="020B0604020202020204" pitchFamily="34" charset="0"/>
                      </a:endParaRPr>
                    </a:p>
                  </a:txBody>
                  <a:tcPr/>
                </a:tc>
                <a:tc>
                  <a:txBody>
                    <a:bodyPr/>
                    <a:lstStyle/>
                    <a:p>
                      <a:r>
                        <a:rPr lang="en-US" sz="1800" b="0" kern="1200" dirty="0" smtClean="0">
                          <a:solidFill>
                            <a:schemeClr val="dk1"/>
                          </a:solidFill>
                          <a:effectLst/>
                          <a:latin typeface="Arial" panose="020B0604020202020204" pitchFamily="34" charset="0"/>
                          <a:ea typeface="+mn-ea"/>
                          <a:cs typeface="Arial" panose="020B0604020202020204" pitchFamily="34" charset="0"/>
                        </a:rPr>
                        <a:t>Initial Preventive Physical Exam </a:t>
                      </a:r>
                      <a:endParaRPr lang="en-US" dirty="0">
                        <a:latin typeface="Arial" panose="020B0604020202020204" pitchFamily="34" charset="0"/>
                        <a:cs typeface="Arial" panose="020B0604020202020204" pitchFamily="34" charset="0"/>
                      </a:endParaRPr>
                    </a:p>
                  </a:txBody>
                  <a:tcPr/>
                </a:tc>
              </a:tr>
              <a:tr h="370840">
                <a:tc>
                  <a:txBody>
                    <a:bodyPr/>
                    <a:lstStyle/>
                    <a:p>
                      <a:r>
                        <a:rPr lang="en-US" dirty="0" smtClean="0">
                          <a:latin typeface="Arial" panose="020B0604020202020204" pitchFamily="34" charset="0"/>
                          <a:cs typeface="Arial" panose="020B0604020202020204" pitchFamily="34" charset="0"/>
                        </a:rPr>
                        <a:t>IVR</a:t>
                      </a:r>
                      <a:endParaRPr lang="en-US"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Arial" panose="020B0604020202020204" pitchFamily="34" charset="0"/>
                          <a:cs typeface="Arial" panose="020B0604020202020204" pitchFamily="34" charset="0"/>
                        </a:rPr>
                        <a:t>Interactive Voice Response </a:t>
                      </a:r>
                      <a:endParaRPr lang="en-US" dirty="0">
                        <a:latin typeface="Arial" panose="020B0604020202020204" pitchFamily="34" charset="0"/>
                        <a:cs typeface="Arial" panose="020B0604020202020204" pitchFamily="34" charset="0"/>
                      </a:endParaRPr>
                    </a:p>
                  </a:txBody>
                  <a:tcPr/>
                </a:tc>
              </a:tr>
              <a:tr h="370840">
                <a:tc>
                  <a:txBody>
                    <a:bodyPr/>
                    <a:lstStyle/>
                    <a:p>
                      <a:r>
                        <a:rPr lang="en-US" dirty="0" smtClean="0">
                          <a:latin typeface="Arial" panose="020B0604020202020204" pitchFamily="34" charset="0"/>
                          <a:cs typeface="Arial" panose="020B0604020202020204" pitchFamily="34" charset="0"/>
                        </a:rPr>
                        <a:t>NP</a:t>
                      </a:r>
                      <a:endParaRPr lang="en-US" dirty="0">
                        <a:latin typeface="Arial" panose="020B0604020202020204" pitchFamily="34" charset="0"/>
                        <a:cs typeface="Arial" panose="020B0604020202020204" pitchFamily="34" charset="0"/>
                      </a:endParaRPr>
                    </a:p>
                  </a:txBody>
                  <a:tcPr/>
                </a:tc>
                <a:tc>
                  <a:txBody>
                    <a:bodyPr/>
                    <a:lstStyle/>
                    <a:p>
                      <a:r>
                        <a:rPr lang="en-US" dirty="0" smtClean="0">
                          <a:latin typeface="Arial" panose="020B0604020202020204" pitchFamily="34" charset="0"/>
                          <a:cs typeface="Arial" panose="020B0604020202020204" pitchFamily="34" charset="0"/>
                        </a:rPr>
                        <a:t>Nurse Practitioner</a:t>
                      </a:r>
                      <a:endParaRPr lang="en-US" dirty="0">
                        <a:latin typeface="Arial" panose="020B0604020202020204" pitchFamily="34" charset="0"/>
                        <a:cs typeface="Arial" panose="020B0604020202020204" pitchFamily="34" charset="0"/>
                      </a:endParaRPr>
                    </a:p>
                  </a:txBody>
                  <a:tcPr/>
                </a:tc>
              </a:tr>
              <a:tr h="370840">
                <a:tc>
                  <a:txBody>
                    <a:bodyPr/>
                    <a:lstStyle/>
                    <a:p>
                      <a:r>
                        <a:rPr lang="en-US" dirty="0" smtClean="0">
                          <a:latin typeface="Arial" panose="020B0604020202020204" pitchFamily="34" charset="0"/>
                          <a:cs typeface="Arial" panose="020B0604020202020204" pitchFamily="34" charset="0"/>
                        </a:rPr>
                        <a:t>MBI</a:t>
                      </a:r>
                      <a:endParaRPr lang="en-US" dirty="0">
                        <a:latin typeface="Arial" panose="020B0604020202020204" pitchFamily="34" charset="0"/>
                        <a:cs typeface="Arial" panose="020B0604020202020204" pitchFamily="34" charset="0"/>
                      </a:endParaRPr>
                    </a:p>
                  </a:txBody>
                  <a:tcPr/>
                </a:tc>
                <a:tc>
                  <a:txBody>
                    <a:bodyPr/>
                    <a:lstStyle/>
                    <a:p>
                      <a:r>
                        <a:rPr lang="en-US" dirty="0" smtClean="0">
                          <a:latin typeface="Arial" panose="020B0604020202020204" pitchFamily="34" charset="0"/>
                          <a:cs typeface="Arial" panose="020B0604020202020204" pitchFamily="34" charset="0"/>
                        </a:rPr>
                        <a:t>Medicare Beneficiary Identifier</a:t>
                      </a:r>
                      <a:endParaRPr lang="en-US" dirty="0">
                        <a:latin typeface="Arial" panose="020B0604020202020204" pitchFamily="34" charset="0"/>
                        <a:cs typeface="Arial" panose="020B0604020202020204" pitchFamily="34" charset="0"/>
                      </a:endParaRPr>
                    </a:p>
                  </a:txBody>
                  <a:tcPr/>
                </a:tc>
              </a:tr>
              <a:tr h="370840">
                <a:tc>
                  <a:txBody>
                    <a:bodyPr/>
                    <a:lstStyle/>
                    <a:p>
                      <a:r>
                        <a:rPr lang="en-US" dirty="0" smtClean="0">
                          <a:latin typeface="Arial" panose="020B0604020202020204" pitchFamily="34" charset="0"/>
                          <a:cs typeface="Arial" panose="020B0604020202020204" pitchFamily="34" charset="0"/>
                        </a:rPr>
                        <a:t>MLN</a:t>
                      </a:r>
                      <a:endParaRPr lang="en-US"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Arial" panose="020B0604020202020204" pitchFamily="34" charset="0"/>
                          <a:cs typeface="Arial" panose="020B0604020202020204" pitchFamily="34" charset="0"/>
                        </a:rPr>
                        <a:t>Medicare Learning Network</a:t>
                      </a:r>
                      <a:endParaRPr lang="en-US" dirty="0">
                        <a:latin typeface="Arial" panose="020B0604020202020204" pitchFamily="34" charset="0"/>
                        <a:cs typeface="Arial" panose="020B0604020202020204" pitchFamily="34" charset="0"/>
                      </a:endParaRPr>
                    </a:p>
                  </a:txBody>
                  <a:tcPr/>
                </a:tc>
              </a:tr>
              <a:tr h="370840">
                <a:tc>
                  <a:txBody>
                    <a:bodyPr/>
                    <a:lstStyle/>
                    <a:p>
                      <a:r>
                        <a:rPr lang="en-US" dirty="0" smtClean="0">
                          <a:latin typeface="Arial" panose="020B0604020202020204" pitchFamily="34" charset="0"/>
                          <a:cs typeface="Arial" panose="020B0604020202020204" pitchFamily="34" charset="0"/>
                        </a:rPr>
                        <a:t>QMB</a:t>
                      </a:r>
                      <a:endParaRPr lang="en-US" dirty="0">
                        <a:latin typeface="Arial" panose="020B0604020202020204" pitchFamily="34" charset="0"/>
                        <a:cs typeface="Arial" panose="020B0604020202020204" pitchFamily="34" charset="0"/>
                      </a:endParaRPr>
                    </a:p>
                  </a:txBody>
                  <a:tcPr/>
                </a:tc>
                <a:tc>
                  <a:txBody>
                    <a:bodyPr/>
                    <a:lstStyle/>
                    <a:p>
                      <a:r>
                        <a:rPr lang="en-US" dirty="0" smtClean="0">
                          <a:latin typeface="Arial" panose="020B0604020202020204" pitchFamily="34" charset="0"/>
                          <a:cs typeface="Arial" panose="020B0604020202020204" pitchFamily="34" charset="0"/>
                        </a:rPr>
                        <a:t>Qualified Medicare Beneficiary </a:t>
                      </a:r>
                      <a:endParaRPr lang="en-US" dirty="0">
                        <a:latin typeface="Arial" panose="020B0604020202020204" pitchFamily="34" charset="0"/>
                        <a:cs typeface="Arial" panose="020B0604020202020204" pitchFamily="34" charset="0"/>
                      </a:endParaRPr>
                    </a:p>
                  </a:txBody>
                  <a:tcPr/>
                </a:tc>
              </a:tr>
              <a:tr h="370840">
                <a:tc>
                  <a:txBody>
                    <a:bodyPr/>
                    <a:lstStyle/>
                    <a:p>
                      <a:r>
                        <a:rPr lang="en-US" dirty="0" smtClean="0">
                          <a:latin typeface="Arial" panose="020B0604020202020204" pitchFamily="34" charset="0"/>
                          <a:cs typeface="Arial" panose="020B0604020202020204" pitchFamily="34" charset="0"/>
                        </a:rPr>
                        <a:t>PA</a:t>
                      </a:r>
                      <a:endParaRPr lang="en-US" dirty="0">
                        <a:latin typeface="Arial" panose="020B0604020202020204" pitchFamily="34" charset="0"/>
                        <a:cs typeface="Arial" panose="020B0604020202020204" pitchFamily="34" charset="0"/>
                      </a:endParaRPr>
                    </a:p>
                  </a:txBody>
                  <a:tcPr/>
                </a:tc>
                <a:tc>
                  <a:txBody>
                    <a:bodyPr/>
                    <a:lstStyle/>
                    <a:p>
                      <a:r>
                        <a:rPr lang="en-US" dirty="0" smtClean="0">
                          <a:latin typeface="Arial" panose="020B0604020202020204" pitchFamily="34" charset="0"/>
                          <a:cs typeface="Arial" panose="020B0604020202020204" pitchFamily="34" charset="0"/>
                        </a:rPr>
                        <a:t>Physicians Assistant</a:t>
                      </a:r>
                      <a:endParaRPr lang="en-US" dirty="0">
                        <a:latin typeface="Arial" panose="020B0604020202020204" pitchFamily="34" charset="0"/>
                        <a:cs typeface="Arial" panose="020B0604020202020204" pitchFamily="34" charset="0"/>
                      </a:endParaRPr>
                    </a:p>
                  </a:txBody>
                  <a:tcPr/>
                </a:tc>
              </a:tr>
            </a:tbl>
          </a:graphicData>
        </a:graphic>
      </p:graphicFrame>
    </p:spTree>
    <p:extLst>
      <p:ext uri="{BB962C8B-B14F-4D97-AF65-F5344CB8AC3E}">
        <p14:creationId xmlns:p14="http://schemas.microsoft.com/office/powerpoint/2010/main" val="15136212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Acronym List 3</a:t>
            </a:r>
            <a:endParaRPr lang="en-US" dirty="0"/>
          </a:p>
        </p:txBody>
      </p:sp>
      <p:graphicFrame>
        <p:nvGraphicFramePr>
          <p:cNvPr id="4" name="Content Placeholder 3" descr="Acronym list number 3." title="Acronym List 3"/>
          <p:cNvGraphicFramePr>
            <a:graphicFrameLocks noGrp="1"/>
          </p:cNvGraphicFramePr>
          <p:nvPr>
            <p:ph idx="1"/>
            <p:extLst>
              <p:ext uri="{D42A27DB-BD31-4B8C-83A1-F6EECF244321}">
                <p14:modId xmlns:p14="http://schemas.microsoft.com/office/powerpoint/2010/main" val="2403814944"/>
              </p:ext>
            </p:extLst>
          </p:nvPr>
        </p:nvGraphicFramePr>
        <p:xfrm>
          <a:off x="457200" y="1600200"/>
          <a:ext cx="8229600" cy="2595880"/>
        </p:xfrm>
        <a:graphic>
          <a:graphicData uri="http://schemas.openxmlformats.org/drawingml/2006/table">
            <a:tbl>
              <a:tblPr firstRow="1" bandRow="1">
                <a:tableStyleId>{5C22544A-7EE6-4342-B048-85BDC9FD1C3A}</a:tableStyleId>
              </a:tblPr>
              <a:tblGrid>
                <a:gridCol w="1981200"/>
                <a:gridCol w="6248400"/>
              </a:tblGrid>
              <a:tr h="370840">
                <a:tc>
                  <a:txBody>
                    <a:bodyPr/>
                    <a:lstStyle/>
                    <a:p>
                      <a:r>
                        <a:rPr lang="en-US" dirty="0" smtClean="0">
                          <a:latin typeface="Arial" panose="020B0604020202020204" pitchFamily="34" charset="0"/>
                          <a:cs typeface="Arial" panose="020B0604020202020204" pitchFamily="34" charset="0"/>
                        </a:rPr>
                        <a:t>Acronym</a:t>
                      </a:r>
                      <a:endParaRPr lang="en-US" dirty="0">
                        <a:latin typeface="Arial" panose="020B0604020202020204" pitchFamily="34" charset="0"/>
                        <a:cs typeface="Arial" panose="020B0604020202020204" pitchFamily="34" charset="0"/>
                      </a:endParaRPr>
                    </a:p>
                  </a:txBody>
                  <a:tcPr/>
                </a:tc>
                <a:tc>
                  <a:txBody>
                    <a:bodyPr/>
                    <a:lstStyle/>
                    <a:p>
                      <a:r>
                        <a:rPr lang="en-US" dirty="0" smtClean="0">
                          <a:latin typeface="Arial" panose="020B0604020202020204" pitchFamily="34" charset="0"/>
                          <a:cs typeface="Arial" panose="020B0604020202020204" pitchFamily="34" charset="0"/>
                        </a:rPr>
                        <a:t>Definition</a:t>
                      </a:r>
                      <a:endParaRPr lang="en-US" dirty="0">
                        <a:latin typeface="Arial" panose="020B0604020202020204" pitchFamily="34" charset="0"/>
                        <a:cs typeface="Arial" panose="020B0604020202020204" pitchFamily="34" charset="0"/>
                      </a:endParaRPr>
                    </a:p>
                  </a:txBody>
                  <a:tcPr/>
                </a:tc>
              </a:tr>
              <a:tr h="370840">
                <a:tc>
                  <a:txBody>
                    <a:bodyPr/>
                    <a:lstStyle/>
                    <a:p>
                      <a:r>
                        <a:rPr lang="en-US" dirty="0" smtClean="0">
                          <a:latin typeface="Arial" panose="020B0604020202020204" pitchFamily="34" charset="0"/>
                          <a:cs typeface="Arial" panose="020B0604020202020204" pitchFamily="34" charset="0"/>
                        </a:rPr>
                        <a:t>PPS</a:t>
                      </a:r>
                      <a:endParaRPr lang="en-US" dirty="0">
                        <a:latin typeface="Arial" panose="020B0604020202020204" pitchFamily="34" charset="0"/>
                        <a:cs typeface="Arial" panose="020B0604020202020204" pitchFamily="34" charset="0"/>
                      </a:endParaRPr>
                    </a:p>
                  </a:txBody>
                  <a:tcPr/>
                </a:tc>
                <a:tc>
                  <a:txBody>
                    <a:bodyPr/>
                    <a:lstStyle/>
                    <a:p>
                      <a:r>
                        <a:rPr lang="en-US" sz="1800" b="0" kern="1200" dirty="0" smtClean="0">
                          <a:solidFill>
                            <a:schemeClr val="dk1"/>
                          </a:solidFill>
                          <a:effectLst/>
                          <a:latin typeface="Arial" panose="020B0604020202020204" pitchFamily="34" charset="0"/>
                          <a:ea typeface="+mn-ea"/>
                          <a:cs typeface="Arial" panose="020B0604020202020204" pitchFamily="34" charset="0"/>
                        </a:rPr>
                        <a:t>Prospective Payment System </a:t>
                      </a:r>
                      <a:endParaRPr lang="en-US" baseline="0" dirty="0" smtClean="0">
                        <a:latin typeface="Arial" panose="020B0604020202020204" pitchFamily="34" charset="0"/>
                        <a:cs typeface="Arial" panose="020B0604020202020204" pitchFamily="34" charset="0"/>
                      </a:endParaRPr>
                    </a:p>
                  </a:txBody>
                  <a:tcPr/>
                </a:tc>
              </a:tr>
              <a:tr h="370840">
                <a:tc>
                  <a:txBody>
                    <a:bodyPr/>
                    <a:lstStyle/>
                    <a:p>
                      <a:r>
                        <a:rPr lang="en-US" dirty="0" smtClean="0">
                          <a:latin typeface="Arial" panose="020B0604020202020204" pitchFamily="34" charset="0"/>
                          <a:cs typeface="Arial" panose="020B0604020202020204" pitchFamily="34" charset="0"/>
                        </a:rPr>
                        <a:t>RA</a:t>
                      </a:r>
                      <a:endParaRPr lang="en-US" dirty="0">
                        <a:latin typeface="Arial" panose="020B0604020202020204" pitchFamily="34" charset="0"/>
                        <a:cs typeface="Arial" panose="020B0604020202020204" pitchFamily="34" charset="0"/>
                      </a:endParaRPr>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dirty="0" smtClean="0">
                          <a:latin typeface="Arial" panose="020B0604020202020204" pitchFamily="34" charset="0"/>
                          <a:cs typeface="Arial" panose="020B0604020202020204" pitchFamily="34" charset="0"/>
                        </a:rPr>
                        <a:t>Remittance Advice</a:t>
                      </a:r>
                    </a:p>
                  </a:txBody>
                  <a:tcPr/>
                </a:tc>
              </a:tr>
              <a:tr h="370840">
                <a:tc>
                  <a:txBody>
                    <a:bodyPr/>
                    <a:lstStyle/>
                    <a:p>
                      <a:r>
                        <a:rPr lang="en-US" dirty="0" smtClean="0">
                          <a:latin typeface="Arial" panose="020B0604020202020204" pitchFamily="34" charset="0"/>
                          <a:cs typeface="Arial" panose="020B0604020202020204" pitchFamily="34" charset="0"/>
                        </a:rPr>
                        <a:t>RHC</a:t>
                      </a:r>
                      <a:endParaRPr lang="en-US" dirty="0">
                        <a:latin typeface="Arial" panose="020B0604020202020204" pitchFamily="34" charset="0"/>
                        <a:cs typeface="Arial" panose="020B0604020202020204" pitchFamily="34" charset="0"/>
                      </a:endParaRPr>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dirty="0" smtClean="0">
                          <a:latin typeface="Arial" panose="020B0604020202020204" pitchFamily="34" charset="0"/>
                          <a:cs typeface="Arial" panose="020B0604020202020204" pitchFamily="34" charset="0"/>
                        </a:rPr>
                        <a:t>Rural Health Clinic</a:t>
                      </a:r>
                    </a:p>
                  </a:txBody>
                  <a:tcPr/>
                </a:tc>
              </a:tr>
              <a:tr h="370840">
                <a:tc>
                  <a:txBody>
                    <a:bodyPr/>
                    <a:lstStyle/>
                    <a:p>
                      <a:r>
                        <a:rPr lang="en-US" dirty="0" smtClean="0">
                          <a:latin typeface="Arial" panose="020B0604020202020204" pitchFamily="34" charset="0"/>
                          <a:cs typeface="Arial" panose="020B0604020202020204" pitchFamily="34" charset="0"/>
                        </a:rPr>
                        <a:t>RTP</a:t>
                      </a:r>
                      <a:endParaRPr lang="en-US" dirty="0">
                        <a:latin typeface="Arial" panose="020B0604020202020204" pitchFamily="34" charset="0"/>
                        <a:cs typeface="Arial" panose="020B0604020202020204" pitchFamily="34" charset="0"/>
                      </a:endParaRPr>
                    </a:p>
                  </a:txBody>
                  <a:tcPr/>
                </a:tc>
                <a:tc>
                  <a:txBody>
                    <a:bodyPr/>
                    <a:lstStyle/>
                    <a:p>
                      <a:r>
                        <a:rPr lang="en-US" dirty="0" smtClean="0">
                          <a:latin typeface="Arial" panose="020B0604020202020204" pitchFamily="34" charset="0"/>
                          <a:cs typeface="Arial" panose="020B0604020202020204" pitchFamily="34" charset="0"/>
                        </a:rPr>
                        <a:t>Return to Provider</a:t>
                      </a:r>
                      <a:endParaRPr lang="en-US" dirty="0">
                        <a:latin typeface="Arial" panose="020B0604020202020204" pitchFamily="34" charset="0"/>
                        <a:cs typeface="Arial" panose="020B0604020202020204" pitchFamily="34" charset="0"/>
                      </a:endParaRPr>
                    </a:p>
                  </a:txBody>
                  <a:tcPr/>
                </a:tc>
              </a:tr>
              <a:tr h="370840">
                <a:tc>
                  <a:txBody>
                    <a:bodyPr/>
                    <a:lstStyle/>
                    <a:p>
                      <a:r>
                        <a:rPr lang="en-US" dirty="0" smtClean="0">
                          <a:latin typeface="Arial" panose="020B0604020202020204" pitchFamily="34" charset="0"/>
                          <a:cs typeface="Arial" panose="020B0604020202020204" pitchFamily="34" charset="0"/>
                        </a:rPr>
                        <a:t>SSA</a:t>
                      </a:r>
                      <a:endParaRPr lang="en-US" dirty="0">
                        <a:latin typeface="Arial" panose="020B0604020202020204" pitchFamily="34" charset="0"/>
                        <a:cs typeface="Arial" panose="020B0604020202020204" pitchFamily="34" charset="0"/>
                      </a:endParaRPr>
                    </a:p>
                  </a:txBody>
                  <a:tcPr/>
                </a:tc>
                <a:tc>
                  <a:txBody>
                    <a:bodyPr/>
                    <a:lstStyle/>
                    <a:p>
                      <a:r>
                        <a:rPr lang="en-US" dirty="0" smtClean="0">
                          <a:latin typeface="Arial" panose="020B0604020202020204" pitchFamily="34" charset="0"/>
                          <a:cs typeface="Arial" panose="020B0604020202020204" pitchFamily="34" charset="0"/>
                        </a:rPr>
                        <a:t>Social</a:t>
                      </a:r>
                      <a:r>
                        <a:rPr lang="en-US" baseline="0" dirty="0" smtClean="0">
                          <a:latin typeface="Arial" panose="020B0604020202020204" pitchFamily="34" charset="0"/>
                          <a:cs typeface="Arial" panose="020B0604020202020204" pitchFamily="34" charset="0"/>
                        </a:rPr>
                        <a:t> Security Administration</a:t>
                      </a:r>
                      <a:endParaRPr lang="en-US" dirty="0">
                        <a:latin typeface="Arial" panose="020B0604020202020204" pitchFamily="34" charset="0"/>
                        <a:cs typeface="Arial" panose="020B0604020202020204" pitchFamily="34" charset="0"/>
                      </a:endParaRPr>
                    </a:p>
                  </a:txBody>
                  <a:tcPr/>
                </a:tc>
              </a:tr>
              <a:tr h="370840">
                <a:tc>
                  <a:txBody>
                    <a:bodyPr/>
                    <a:lstStyle/>
                    <a:p>
                      <a:r>
                        <a:rPr lang="en-US" dirty="0" smtClean="0">
                          <a:latin typeface="Arial" panose="020B0604020202020204" pitchFamily="34" charset="0"/>
                          <a:cs typeface="Arial" panose="020B0604020202020204" pitchFamily="34" charset="0"/>
                        </a:rPr>
                        <a:t>TCM</a:t>
                      </a:r>
                      <a:endParaRPr lang="en-US" dirty="0">
                        <a:latin typeface="Arial" panose="020B0604020202020204" pitchFamily="34" charset="0"/>
                        <a:cs typeface="Arial" panose="020B0604020202020204" pitchFamily="34" charset="0"/>
                      </a:endParaRPr>
                    </a:p>
                  </a:txBody>
                  <a:tcPr/>
                </a:tc>
                <a:tc>
                  <a:txBody>
                    <a:bodyPr/>
                    <a:lstStyle/>
                    <a:p>
                      <a:r>
                        <a:rPr lang="en-US" dirty="0" smtClean="0">
                          <a:latin typeface="Arial" panose="020B0604020202020204" pitchFamily="34" charset="0"/>
                          <a:cs typeface="Arial" panose="020B0604020202020204" pitchFamily="34" charset="0"/>
                        </a:rPr>
                        <a:t>Transitional Care Management </a:t>
                      </a:r>
                      <a:endParaRPr lang="en-US" dirty="0">
                        <a:latin typeface="Arial" panose="020B0604020202020204" pitchFamily="34" charset="0"/>
                        <a:cs typeface="Arial" panose="020B0604020202020204" pitchFamily="34" charset="0"/>
                      </a:endParaRPr>
                    </a:p>
                  </a:txBody>
                  <a:tcPr/>
                </a:tc>
              </a:tr>
            </a:tbl>
          </a:graphicData>
        </a:graphic>
      </p:graphicFrame>
    </p:spTree>
    <p:extLst>
      <p:ext uri="{BB962C8B-B14F-4D97-AF65-F5344CB8AC3E}">
        <p14:creationId xmlns:p14="http://schemas.microsoft.com/office/powerpoint/2010/main" val="14635662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r>
              <a:rPr lang="en-US" dirty="0" smtClean="0"/>
              <a:t>2019 Medicare Updates and Reminders</a:t>
            </a:r>
            <a:endParaRPr lang="en-US" dirty="0"/>
          </a:p>
        </p:txBody>
      </p:sp>
    </p:spTree>
    <p:extLst>
      <p:ext uri="{BB962C8B-B14F-4D97-AF65-F5344CB8AC3E}">
        <p14:creationId xmlns:p14="http://schemas.microsoft.com/office/powerpoint/2010/main" val="9533494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Update to the RHC PPS </a:t>
            </a:r>
          </a:p>
        </p:txBody>
      </p:sp>
      <p:sp>
        <p:nvSpPr>
          <p:cNvPr id="3" name="Content Placeholder 2"/>
          <p:cNvSpPr>
            <a:spLocks noGrp="1"/>
          </p:cNvSpPr>
          <p:nvPr>
            <p:ph idx="1"/>
          </p:nvPr>
        </p:nvSpPr>
        <p:spPr/>
        <p:txBody>
          <a:bodyPr/>
          <a:lstStyle/>
          <a:p>
            <a:r>
              <a:rPr lang="en-US" dirty="0" smtClean="0">
                <a:hlinkClick r:id="rId3"/>
              </a:rPr>
              <a:t>MM10989</a:t>
            </a:r>
            <a:r>
              <a:rPr lang="en-US" dirty="0" smtClean="0"/>
              <a:t>:</a:t>
            </a:r>
            <a:endParaRPr lang="en-US" dirty="0"/>
          </a:p>
          <a:p>
            <a:pPr lvl="1"/>
            <a:r>
              <a:rPr lang="en-US" dirty="0"/>
              <a:t>Effective: January 1, </a:t>
            </a:r>
            <a:r>
              <a:rPr lang="en-US" dirty="0" smtClean="0"/>
              <a:t>2019</a:t>
            </a:r>
            <a:endParaRPr lang="en-US" dirty="0"/>
          </a:p>
          <a:p>
            <a:pPr lvl="1"/>
            <a:r>
              <a:rPr lang="en-US" dirty="0"/>
              <a:t>Implementation: January </a:t>
            </a:r>
            <a:r>
              <a:rPr lang="en-US" dirty="0" smtClean="0"/>
              <a:t>7, 2019</a:t>
            </a:r>
            <a:endParaRPr lang="en-US" dirty="0"/>
          </a:p>
          <a:p>
            <a:r>
              <a:rPr lang="en-US" dirty="0"/>
              <a:t>Key Points:</a:t>
            </a:r>
          </a:p>
          <a:p>
            <a:pPr lvl="1"/>
            <a:r>
              <a:rPr lang="en-US" dirty="0" smtClean="0"/>
              <a:t>RHC </a:t>
            </a:r>
            <a:r>
              <a:rPr lang="en-US" dirty="0"/>
              <a:t>PPS base payment rate is $</a:t>
            </a:r>
            <a:r>
              <a:rPr lang="en-US" dirty="0" smtClean="0"/>
              <a:t>84.70</a:t>
            </a:r>
            <a:endParaRPr lang="en-US" dirty="0"/>
          </a:p>
          <a:p>
            <a:pPr lvl="2"/>
            <a:r>
              <a:rPr lang="en-US" dirty="0" smtClean="0"/>
              <a:t>2019 </a:t>
            </a:r>
            <a:r>
              <a:rPr lang="en-US" dirty="0"/>
              <a:t>base payment rate reflects a </a:t>
            </a:r>
            <a:r>
              <a:rPr lang="en-US" dirty="0" smtClean="0"/>
              <a:t>1.5 </a:t>
            </a:r>
            <a:r>
              <a:rPr lang="en-US" dirty="0"/>
              <a:t>percent increase</a:t>
            </a:r>
          </a:p>
          <a:p>
            <a:pPr lvl="1"/>
            <a:endParaRPr lang="en-US" dirty="0" smtClean="0"/>
          </a:p>
        </p:txBody>
      </p:sp>
    </p:spTree>
    <p:extLst>
      <p:ext uri="{BB962C8B-B14F-4D97-AF65-F5344CB8AC3E}">
        <p14:creationId xmlns:p14="http://schemas.microsoft.com/office/powerpoint/2010/main" val="13078329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dirty="0"/>
              <a:t>Care Coordination Services and Payment for Rural Health Clinics (RHCs</a:t>
            </a:r>
            <a:r>
              <a:rPr lang="en-US" dirty="0" smtClean="0"/>
              <a:t>)</a:t>
            </a:r>
            <a:endParaRPr lang="en-US" dirty="0"/>
          </a:p>
        </p:txBody>
      </p:sp>
      <p:sp>
        <p:nvSpPr>
          <p:cNvPr id="5" name="Content Placeholder 4"/>
          <p:cNvSpPr>
            <a:spLocks noGrp="1"/>
          </p:cNvSpPr>
          <p:nvPr>
            <p:ph idx="1"/>
          </p:nvPr>
        </p:nvSpPr>
        <p:spPr/>
        <p:txBody>
          <a:bodyPr>
            <a:normAutofit/>
          </a:bodyPr>
          <a:lstStyle/>
          <a:p>
            <a:r>
              <a:rPr lang="en-US" dirty="0" smtClean="0">
                <a:hlinkClick r:id="rId3"/>
              </a:rPr>
              <a:t>MM10175</a:t>
            </a:r>
            <a:r>
              <a:rPr lang="en-US" dirty="0"/>
              <a:t>:</a:t>
            </a:r>
          </a:p>
          <a:p>
            <a:pPr lvl="1"/>
            <a:r>
              <a:rPr lang="en-US" dirty="0"/>
              <a:t>Effective: January 1, 2018</a:t>
            </a:r>
          </a:p>
          <a:p>
            <a:pPr lvl="1"/>
            <a:r>
              <a:rPr lang="en-US" dirty="0"/>
              <a:t>Implementation: January 2, 2018</a:t>
            </a:r>
          </a:p>
          <a:p>
            <a:r>
              <a:rPr lang="en-US" dirty="0"/>
              <a:t>Key Points:</a:t>
            </a:r>
          </a:p>
          <a:p>
            <a:pPr lvl="1"/>
            <a:r>
              <a:rPr lang="en-US" dirty="0"/>
              <a:t>Payment for care coordination services in </a:t>
            </a:r>
            <a:r>
              <a:rPr lang="en-US" dirty="0" smtClean="0"/>
              <a:t>RHCs by </a:t>
            </a:r>
            <a:r>
              <a:rPr lang="en-US" dirty="0"/>
              <a:t>establishing two new G codes for use by RHCs </a:t>
            </a:r>
            <a:r>
              <a:rPr lang="en-US" dirty="0" smtClean="0"/>
              <a:t>: </a:t>
            </a:r>
            <a:endParaRPr lang="en-US" dirty="0"/>
          </a:p>
          <a:p>
            <a:pPr lvl="2"/>
            <a:r>
              <a:rPr lang="en-US" dirty="0"/>
              <a:t>General Care Management HCPCS G0511:</a:t>
            </a:r>
          </a:p>
          <a:p>
            <a:pPr lvl="3"/>
            <a:r>
              <a:rPr lang="en-US" dirty="0"/>
              <a:t>This code </a:t>
            </a:r>
            <a:r>
              <a:rPr lang="en-US" dirty="0" smtClean="0"/>
              <a:t>can </a:t>
            </a:r>
            <a:r>
              <a:rPr lang="en-US" dirty="0"/>
              <a:t>only be billed once per month per beneficiary, and could not be billed if other care management services are billed for the same time </a:t>
            </a:r>
            <a:r>
              <a:rPr lang="en-US" dirty="0" smtClean="0"/>
              <a:t>period</a:t>
            </a:r>
          </a:p>
          <a:p>
            <a:pPr lvl="2"/>
            <a:r>
              <a:rPr lang="en-US" dirty="0" smtClean="0"/>
              <a:t>Psychiatric </a:t>
            </a:r>
            <a:r>
              <a:rPr lang="en-US" dirty="0"/>
              <a:t>CoCM HCPCS G0512:</a:t>
            </a:r>
          </a:p>
          <a:p>
            <a:pPr lvl="3"/>
            <a:r>
              <a:rPr lang="en-US" dirty="0"/>
              <a:t>This code </a:t>
            </a:r>
            <a:r>
              <a:rPr lang="en-US" dirty="0" smtClean="0"/>
              <a:t>can </a:t>
            </a:r>
            <a:r>
              <a:rPr lang="en-US" dirty="0"/>
              <a:t>only be billed once per month per beneficiary, and could not be billed if other care management services are billed for the same time period </a:t>
            </a:r>
            <a:endParaRPr lang="en-US" dirty="0" smtClean="0"/>
          </a:p>
          <a:p>
            <a:pPr lvl="1"/>
            <a:endParaRPr lang="en-US" dirty="0"/>
          </a:p>
        </p:txBody>
      </p:sp>
      <p:sp>
        <p:nvSpPr>
          <p:cNvPr id="6" name="Footer Placeholder 4"/>
          <p:cNvSpPr txBox="1">
            <a:spLocks/>
          </p:cNvSpPr>
          <p:nvPr/>
        </p:nvSpPr>
        <p:spPr>
          <a:xfrm>
            <a:off x="0" y="6172200"/>
            <a:ext cx="9144000" cy="288925"/>
          </a:xfrm>
          <a:prstGeom prst="rect">
            <a:avLst/>
          </a:prstGeom>
        </p:spPr>
        <p:txBody>
          <a:bodyPr/>
          <a:ls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a:lstStyle>
          <a:p>
            <a:pPr algn="ctr">
              <a:defRPr/>
            </a:pPr>
            <a:r>
              <a:rPr lang="en-US" sz="1200" dirty="0" smtClean="0">
                <a:solidFill>
                  <a:schemeClr val="bg1">
                    <a:lumMod val="50000"/>
                  </a:schemeClr>
                </a:solidFill>
              </a:rPr>
              <a:t>Current Procedural Terminology (CPT) only copyright 2018 American Medical Association. All rights reserved.</a:t>
            </a:r>
            <a:endParaRPr lang="en-US" sz="1200" dirty="0">
              <a:solidFill>
                <a:schemeClr val="bg1">
                  <a:lumMod val="50000"/>
                </a:schemeClr>
              </a:solidFill>
            </a:endParaRPr>
          </a:p>
        </p:txBody>
      </p:sp>
    </p:spTree>
    <p:extLst>
      <p:ext uri="{BB962C8B-B14F-4D97-AF65-F5344CB8AC3E}">
        <p14:creationId xmlns:p14="http://schemas.microsoft.com/office/powerpoint/2010/main" val="24260891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General Care Management Requirements (G0511)</a:t>
            </a:r>
          </a:p>
        </p:txBody>
      </p:sp>
      <p:sp>
        <p:nvSpPr>
          <p:cNvPr id="5" name="Content Placeholder 4"/>
          <p:cNvSpPr>
            <a:spLocks noGrp="1"/>
          </p:cNvSpPr>
          <p:nvPr>
            <p:ph idx="1"/>
          </p:nvPr>
        </p:nvSpPr>
        <p:spPr/>
        <p:txBody>
          <a:bodyPr>
            <a:normAutofit lnSpcReduction="10000"/>
          </a:bodyPr>
          <a:lstStyle/>
          <a:p>
            <a:r>
              <a:rPr lang="en-US" dirty="0"/>
              <a:t>RHCs can bill new General Care Management when:</a:t>
            </a:r>
          </a:p>
          <a:p>
            <a:pPr lvl="1"/>
            <a:r>
              <a:rPr lang="en-US" dirty="0"/>
              <a:t>Practitioner furnishes a comprehensive E/M, AWV, or IPPE:</a:t>
            </a:r>
          </a:p>
          <a:p>
            <a:pPr lvl="2"/>
            <a:r>
              <a:rPr lang="en-US" dirty="0" smtClean="0"/>
              <a:t>Within one year of commencing care management services</a:t>
            </a:r>
            <a:endParaRPr lang="en-US" dirty="0"/>
          </a:p>
          <a:p>
            <a:pPr lvl="1"/>
            <a:r>
              <a:rPr lang="en-US" dirty="0"/>
              <a:t>Beneficiary Consent: </a:t>
            </a:r>
          </a:p>
          <a:p>
            <a:pPr lvl="2"/>
            <a:r>
              <a:rPr lang="en-US" dirty="0"/>
              <a:t>Obtained during or after the initiating visit </a:t>
            </a:r>
          </a:p>
          <a:p>
            <a:pPr lvl="2"/>
            <a:r>
              <a:rPr lang="en-US" dirty="0"/>
              <a:t>Prior to care coordination services by RHC practitioner or clinical staff: </a:t>
            </a:r>
          </a:p>
          <a:p>
            <a:pPr lvl="3"/>
            <a:r>
              <a:rPr lang="en-US" dirty="0"/>
              <a:t>Written or verbal, must be documented in the medical record </a:t>
            </a:r>
          </a:p>
          <a:p>
            <a:r>
              <a:rPr lang="en-US" dirty="0"/>
              <a:t>Eligible patients:</a:t>
            </a:r>
          </a:p>
          <a:p>
            <a:pPr lvl="1"/>
            <a:r>
              <a:rPr lang="en-US" dirty="0"/>
              <a:t>Option A:</a:t>
            </a:r>
          </a:p>
          <a:p>
            <a:pPr lvl="2"/>
            <a:r>
              <a:rPr lang="en-US" dirty="0"/>
              <a:t>Multiple (two or more) chronic conditions expected to last at least 12 months, or until the death of the </a:t>
            </a:r>
            <a:r>
              <a:rPr lang="en-US" dirty="0" smtClean="0"/>
              <a:t>patient and place the patient at significant risk of death  </a:t>
            </a:r>
            <a:endParaRPr lang="en-US" dirty="0"/>
          </a:p>
          <a:p>
            <a:pPr lvl="1"/>
            <a:r>
              <a:rPr lang="en-US" dirty="0"/>
              <a:t>Option B:</a:t>
            </a:r>
          </a:p>
          <a:p>
            <a:pPr lvl="2"/>
            <a:r>
              <a:rPr lang="en-US" dirty="0"/>
              <a:t>Any behavioral health or psychiatric condition </a:t>
            </a:r>
            <a:r>
              <a:rPr lang="en-US" dirty="0" smtClean="0"/>
              <a:t>treated </a:t>
            </a:r>
            <a:r>
              <a:rPr lang="en-US" dirty="0"/>
              <a:t>by the RHC practitioner</a:t>
            </a:r>
            <a:r>
              <a:rPr lang="en-US" sz="1500" dirty="0"/>
              <a:t>:</a:t>
            </a:r>
          </a:p>
          <a:p>
            <a:pPr lvl="3"/>
            <a:r>
              <a:rPr lang="en-US" dirty="0"/>
              <a:t>Including substance use disorders:</a:t>
            </a:r>
          </a:p>
          <a:p>
            <a:pPr lvl="4"/>
            <a:r>
              <a:rPr lang="en-US" sz="1200" dirty="0"/>
              <a:t>Clinical judgment of the RHC practitioner, warrants BHI services </a:t>
            </a:r>
          </a:p>
          <a:p>
            <a:endParaRPr lang="en-US" dirty="0"/>
          </a:p>
        </p:txBody>
      </p:sp>
      <p:sp>
        <p:nvSpPr>
          <p:cNvPr id="6" name="Footer Placeholder 4"/>
          <p:cNvSpPr txBox="1">
            <a:spLocks/>
          </p:cNvSpPr>
          <p:nvPr/>
        </p:nvSpPr>
        <p:spPr>
          <a:xfrm>
            <a:off x="0" y="6172200"/>
            <a:ext cx="9144000" cy="288925"/>
          </a:xfrm>
          <a:prstGeom prst="rect">
            <a:avLst/>
          </a:prstGeom>
        </p:spPr>
        <p:txBody>
          <a:bodyPr/>
          <a:ls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a:lstStyle>
          <a:p>
            <a:pPr algn="ctr">
              <a:defRPr/>
            </a:pPr>
            <a:r>
              <a:rPr lang="en-US" sz="1200" dirty="0" smtClean="0">
                <a:solidFill>
                  <a:schemeClr val="bg1">
                    <a:lumMod val="50000"/>
                  </a:schemeClr>
                </a:solidFill>
              </a:rPr>
              <a:t>Current Procedural Terminology (CPT) only copyright 2018 American Medical Association. All rights reserved.</a:t>
            </a:r>
            <a:endParaRPr lang="en-US" sz="1200" dirty="0">
              <a:solidFill>
                <a:schemeClr val="bg1">
                  <a:lumMod val="50000"/>
                </a:schemeClr>
              </a:solidFill>
            </a:endParaRPr>
          </a:p>
        </p:txBody>
      </p:sp>
    </p:spTree>
    <p:extLst>
      <p:ext uri="{BB962C8B-B14F-4D97-AF65-F5344CB8AC3E}">
        <p14:creationId xmlns:p14="http://schemas.microsoft.com/office/powerpoint/2010/main" val="34675511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General Care Management Requirements (G0511) (cont.)</a:t>
            </a:r>
          </a:p>
        </p:txBody>
      </p:sp>
      <p:sp>
        <p:nvSpPr>
          <p:cNvPr id="5" name="Content Placeholder 4"/>
          <p:cNvSpPr>
            <a:spLocks noGrp="1"/>
          </p:cNvSpPr>
          <p:nvPr>
            <p:ph idx="1"/>
          </p:nvPr>
        </p:nvSpPr>
        <p:spPr/>
        <p:txBody>
          <a:bodyPr/>
          <a:lstStyle/>
          <a:p>
            <a:pPr marL="342900" lvl="3" indent="-342900">
              <a:buFont typeface="Wingdings" panose="05000000000000000000" pitchFamily="2" charset="2"/>
              <a:buChar char="§"/>
            </a:pPr>
            <a:r>
              <a:rPr lang="en-US" sz="2000" dirty="0"/>
              <a:t>Minimum of </a:t>
            </a:r>
            <a:r>
              <a:rPr lang="en-US" sz="2000" dirty="0" smtClean="0"/>
              <a:t>20 </a:t>
            </a:r>
            <a:r>
              <a:rPr lang="en-US" sz="2000" dirty="0"/>
              <a:t>minutes of care </a:t>
            </a:r>
          </a:p>
          <a:p>
            <a:r>
              <a:rPr lang="en-US" dirty="0" smtClean="0"/>
              <a:t>Can </a:t>
            </a:r>
            <a:r>
              <a:rPr lang="en-US" dirty="0"/>
              <a:t>only be billed once per month/per patient and by only one physician</a:t>
            </a:r>
          </a:p>
          <a:p>
            <a:r>
              <a:rPr lang="en-US" dirty="0"/>
              <a:t>RHCs cannot bill for CCM services for a beneficiary during the same service period as billing any other care management (outside of the RHC AIR) for the same beneficiary </a:t>
            </a:r>
          </a:p>
          <a:p>
            <a:r>
              <a:rPr lang="en-US" dirty="0" smtClean="0"/>
              <a:t>Informing </a:t>
            </a:r>
            <a:r>
              <a:rPr lang="en-US" dirty="0"/>
              <a:t>the patient that only one practitioner can furnish and be paid for the service during a calendar month </a:t>
            </a:r>
          </a:p>
          <a:p>
            <a:r>
              <a:rPr lang="en-US" dirty="0"/>
              <a:t>Comprehensive care plan is established implemented revised or monitored</a:t>
            </a:r>
          </a:p>
          <a:p>
            <a:r>
              <a:rPr lang="en-US" dirty="0"/>
              <a:t>Beneficiary must be able to receive notification and consent</a:t>
            </a:r>
          </a:p>
          <a:p>
            <a:r>
              <a:rPr lang="en-US" dirty="0"/>
              <a:t>Patients must be given a written or electronic care plan	</a:t>
            </a:r>
          </a:p>
        </p:txBody>
      </p:sp>
      <p:sp>
        <p:nvSpPr>
          <p:cNvPr id="6" name="Footer Placeholder 4"/>
          <p:cNvSpPr txBox="1">
            <a:spLocks/>
          </p:cNvSpPr>
          <p:nvPr/>
        </p:nvSpPr>
        <p:spPr>
          <a:xfrm>
            <a:off x="0" y="6172200"/>
            <a:ext cx="9144000" cy="288925"/>
          </a:xfrm>
          <a:prstGeom prst="rect">
            <a:avLst/>
          </a:prstGeom>
        </p:spPr>
        <p:txBody>
          <a:bodyPr/>
          <a:ls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a:lstStyle>
          <a:p>
            <a:pPr algn="ctr">
              <a:defRPr/>
            </a:pPr>
            <a:r>
              <a:rPr lang="en-US" sz="1200" dirty="0" smtClean="0">
                <a:solidFill>
                  <a:schemeClr val="bg1">
                    <a:lumMod val="50000"/>
                  </a:schemeClr>
                </a:solidFill>
              </a:rPr>
              <a:t>Current Procedural Terminology (CPT) only copyright 2018 American Medical Association. All rights reserved.</a:t>
            </a:r>
            <a:endParaRPr lang="en-US" sz="1200" dirty="0">
              <a:solidFill>
                <a:schemeClr val="bg1">
                  <a:lumMod val="50000"/>
                </a:schemeClr>
              </a:solidFill>
            </a:endParaRPr>
          </a:p>
        </p:txBody>
      </p:sp>
    </p:spTree>
    <p:extLst>
      <p:ext uri="{BB962C8B-B14F-4D97-AF65-F5344CB8AC3E}">
        <p14:creationId xmlns:p14="http://schemas.microsoft.com/office/powerpoint/2010/main" val="39346060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General Care Management Requirements (G0511) </a:t>
            </a:r>
            <a:r>
              <a:rPr lang="en-US" dirty="0" smtClean="0"/>
              <a:t>EHR</a:t>
            </a:r>
            <a:endParaRPr lang="en-US" dirty="0"/>
          </a:p>
        </p:txBody>
      </p:sp>
      <p:sp>
        <p:nvSpPr>
          <p:cNvPr id="5" name="Content Placeholder 4"/>
          <p:cNvSpPr>
            <a:spLocks noGrp="1"/>
          </p:cNvSpPr>
          <p:nvPr>
            <p:ph idx="1"/>
          </p:nvPr>
        </p:nvSpPr>
        <p:spPr/>
        <p:txBody>
          <a:bodyPr>
            <a:normAutofit lnSpcReduction="10000"/>
          </a:bodyPr>
          <a:lstStyle/>
          <a:p>
            <a:r>
              <a:rPr lang="en-US" sz="1900" dirty="0" smtClean="0"/>
              <a:t>Care plan must </a:t>
            </a:r>
            <a:r>
              <a:rPr lang="en-US" sz="1900" dirty="0"/>
              <a:t>be a structured recording using EHR technology</a:t>
            </a:r>
            <a:r>
              <a:rPr lang="en-US" sz="1800" dirty="0"/>
              <a:t>: </a:t>
            </a:r>
          </a:p>
          <a:p>
            <a:pPr lvl="1"/>
            <a:r>
              <a:rPr lang="en-US" sz="1600" dirty="0"/>
              <a:t>Demographics </a:t>
            </a:r>
          </a:p>
          <a:p>
            <a:pPr lvl="1"/>
            <a:r>
              <a:rPr lang="en-US" sz="1600" dirty="0"/>
              <a:t>Problems </a:t>
            </a:r>
          </a:p>
          <a:p>
            <a:pPr lvl="1"/>
            <a:r>
              <a:rPr lang="en-US" sz="1600" dirty="0"/>
              <a:t>Medications/medication allergies</a:t>
            </a:r>
          </a:p>
          <a:p>
            <a:pPr lvl="1"/>
            <a:r>
              <a:rPr lang="en-US" sz="1600" dirty="0"/>
              <a:t>Creation of a structured clinical summary record</a:t>
            </a:r>
          </a:p>
          <a:p>
            <a:pPr lvl="1"/>
            <a:r>
              <a:rPr lang="en-US" sz="1600" dirty="0" smtClean="0"/>
              <a:t>A </a:t>
            </a:r>
            <a:r>
              <a:rPr lang="en-US" sz="1600" dirty="0"/>
              <a:t>full list of problems, medications and medication allergies in the EHR must inform the care plan, care coordination and ongoing clinical care </a:t>
            </a:r>
          </a:p>
          <a:p>
            <a:r>
              <a:rPr lang="en-US" sz="1900" dirty="0"/>
              <a:t>Access to care management services 24/7 that provides the beneficiary with a means to make timely contact with health care practitioners </a:t>
            </a:r>
          </a:p>
          <a:p>
            <a:r>
              <a:rPr lang="en-US" sz="1900" dirty="0"/>
              <a:t>Continuity of care with a designated practitioner or member of the care team with whom the beneficiary is able to get successive routine appointments</a:t>
            </a:r>
          </a:p>
          <a:p>
            <a:r>
              <a:rPr lang="en-US" sz="1900" dirty="0"/>
              <a:t>RHCs would continue to be required to meet the RHC Conditions of Participation and any additional RHC payment requirements </a:t>
            </a:r>
          </a:p>
          <a:p>
            <a:r>
              <a:rPr lang="en-US" sz="1900" dirty="0"/>
              <a:t>Coordinate with all health care providers:</a:t>
            </a:r>
          </a:p>
          <a:p>
            <a:pPr lvl="1"/>
            <a:r>
              <a:rPr lang="en-US" sz="1600" dirty="0"/>
              <a:t>Documentation of communication </a:t>
            </a:r>
            <a:r>
              <a:rPr lang="en-US" dirty="0"/>
              <a:t>	</a:t>
            </a:r>
          </a:p>
        </p:txBody>
      </p:sp>
      <p:sp>
        <p:nvSpPr>
          <p:cNvPr id="6" name="Footer Placeholder 4"/>
          <p:cNvSpPr txBox="1">
            <a:spLocks/>
          </p:cNvSpPr>
          <p:nvPr/>
        </p:nvSpPr>
        <p:spPr>
          <a:xfrm>
            <a:off x="0" y="6172200"/>
            <a:ext cx="9144000" cy="288925"/>
          </a:xfrm>
          <a:prstGeom prst="rect">
            <a:avLst/>
          </a:prstGeom>
        </p:spPr>
        <p:txBody>
          <a:bodyPr/>
          <a:ls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a:lstStyle>
          <a:p>
            <a:pPr algn="ctr">
              <a:defRPr/>
            </a:pPr>
            <a:r>
              <a:rPr lang="en-US" sz="1200" dirty="0" smtClean="0">
                <a:solidFill>
                  <a:schemeClr val="bg1">
                    <a:lumMod val="50000"/>
                  </a:schemeClr>
                </a:solidFill>
              </a:rPr>
              <a:t>Current Procedural Terminology (CPT) only copyright 2018 American Medical Association. All rights reserved.</a:t>
            </a:r>
            <a:endParaRPr lang="en-US" sz="1200" dirty="0">
              <a:solidFill>
                <a:schemeClr val="bg1">
                  <a:lumMod val="50000"/>
                </a:schemeClr>
              </a:solidFill>
            </a:endParaRPr>
          </a:p>
        </p:txBody>
      </p:sp>
    </p:spTree>
    <p:extLst>
      <p:ext uri="{BB962C8B-B14F-4D97-AF65-F5344CB8AC3E}">
        <p14:creationId xmlns:p14="http://schemas.microsoft.com/office/powerpoint/2010/main" val="41892009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General Care Management Comprehensive Care Management</a:t>
            </a:r>
          </a:p>
        </p:txBody>
      </p:sp>
      <p:sp>
        <p:nvSpPr>
          <p:cNvPr id="5" name="Content Placeholder 4"/>
          <p:cNvSpPr>
            <a:spLocks noGrp="1"/>
          </p:cNvSpPr>
          <p:nvPr>
            <p:ph idx="1"/>
          </p:nvPr>
        </p:nvSpPr>
        <p:spPr/>
        <p:txBody>
          <a:bodyPr/>
          <a:lstStyle/>
          <a:p>
            <a:r>
              <a:rPr lang="en-US" dirty="0"/>
              <a:t>Eligibility requirements of Option B:</a:t>
            </a:r>
          </a:p>
          <a:p>
            <a:pPr lvl="1"/>
            <a:r>
              <a:rPr lang="en-US" dirty="0"/>
              <a:t>Initial assessment or follow-up monitoring:</a:t>
            </a:r>
          </a:p>
          <a:p>
            <a:pPr lvl="2"/>
            <a:r>
              <a:rPr lang="en-US" dirty="0"/>
              <a:t>Use of applicable validated rating scales	</a:t>
            </a:r>
          </a:p>
          <a:p>
            <a:pPr lvl="1"/>
            <a:r>
              <a:rPr lang="en-US" dirty="0"/>
              <a:t>Behavioral health care planning: 		</a:t>
            </a:r>
          </a:p>
          <a:p>
            <a:pPr lvl="2"/>
            <a:r>
              <a:rPr lang="en-US" dirty="0"/>
              <a:t>Including revision for patients who are not progressing or whose status changes </a:t>
            </a:r>
          </a:p>
          <a:p>
            <a:pPr lvl="1"/>
            <a:r>
              <a:rPr lang="en-US" dirty="0"/>
              <a:t>Facilitating and coordinating </a:t>
            </a:r>
            <a:r>
              <a:rPr lang="en-US" dirty="0" smtClean="0"/>
              <a:t>treatment:</a:t>
            </a:r>
          </a:p>
          <a:p>
            <a:pPr lvl="2"/>
            <a:r>
              <a:rPr lang="en-US" dirty="0" smtClean="0"/>
              <a:t>Psychotherapy</a:t>
            </a:r>
            <a:r>
              <a:rPr lang="en-US" dirty="0"/>
              <a:t>, </a:t>
            </a:r>
            <a:r>
              <a:rPr lang="en-US" dirty="0" smtClean="0"/>
              <a:t>Pharmacotherapy</a:t>
            </a:r>
            <a:r>
              <a:rPr lang="en-US" dirty="0"/>
              <a:t>, </a:t>
            </a:r>
            <a:r>
              <a:rPr lang="en-US" dirty="0" smtClean="0"/>
              <a:t>Counseling </a:t>
            </a:r>
            <a:r>
              <a:rPr lang="en-US" dirty="0"/>
              <a:t>and/or </a:t>
            </a:r>
            <a:r>
              <a:rPr lang="en-US" dirty="0" smtClean="0"/>
              <a:t>Psychiatric consultation</a:t>
            </a:r>
          </a:p>
          <a:p>
            <a:pPr lvl="1"/>
            <a:r>
              <a:rPr lang="en-US" dirty="0"/>
              <a:t>Continuity of care with </a:t>
            </a:r>
            <a:r>
              <a:rPr lang="en-US" dirty="0" smtClean="0"/>
              <a:t>a member </a:t>
            </a:r>
            <a:r>
              <a:rPr lang="en-US" dirty="0"/>
              <a:t>of the care team</a:t>
            </a:r>
            <a:r>
              <a:rPr lang="en-US" dirty="0" smtClean="0"/>
              <a:t>	</a:t>
            </a:r>
            <a:endParaRPr lang="en-US" dirty="0"/>
          </a:p>
        </p:txBody>
      </p:sp>
    </p:spTree>
    <p:extLst>
      <p:ext uri="{BB962C8B-B14F-4D97-AF65-F5344CB8AC3E}">
        <p14:creationId xmlns:p14="http://schemas.microsoft.com/office/powerpoint/2010/main" val="33674592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Psychiatric CoCM (G0512)</a:t>
            </a:r>
          </a:p>
        </p:txBody>
      </p:sp>
      <p:sp>
        <p:nvSpPr>
          <p:cNvPr id="5" name="Content Placeholder 4"/>
          <p:cNvSpPr>
            <a:spLocks noGrp="1"/>
          </p:cNvSpPr>
          <p:nvPr>
            <p:ph idx="1"/>
          </p:nvPr>
        </p:nvSpPr>
        <p:spPr/>
        <p:txBody>
          <a:bodyPr>
            <a:normAutofit fontScale="92500" lnSpcReduction="20000"/>
          </a:bodyPr>
          <a:lstStyle/>
          <a:p>
            <a:r>
              <a:rPr lang="en-US" dirty="0"/>
              <a:t>RHCs can bill Psychiatric CoCM when:</a:t>
            </a:r>
          </a:p>
          <a:p>
            <a:pPr lvl="1"/>
            <a:r>
              <a:rPr lang="en-US" dirty="0"/>
              <a:t>Practitioner furnishes a comprehensive E/M, AWV, or IPPE:</a:t>
            </a:r>
          </a:p>
          <a:p>
            <a:pPr lvl="2"/>
            <a:r>
              <a:rPr lang="en-US" dirty="0"/>
              <a:t>Within one year of billing the CCM</a:t>
            </a:r>
          </a:p>
          <a:p>
            <a:pPr lvl="1"/>
            <a:r>
              <a:rPr lang="en-US" dirty="0" smtClean="0"/>
              <a:t>Beneficiary </a:t>
            </a:r>
            <a:r>
              <a:rPr lang="en-US" dirty="0"/>
              <a:t>Consent: </a:t>
            </a:r>
          </a:p>
          <a:p>
            <a:pPr lvl="2"/>
            <a:r>
              <a:rPr lang="en-US" dirty="0"/>
              <a:t>Obtained during or after the initiating visit </a:t>
            </a:r>
          </a:p>
          <a:p>
            <a:pPr lvl="2"/>
            <a:r>
              <a:rPr lang="en-US" dirty="0"/>
              <a:t>Prior to care coordination services by RHC practitioner or clinical staff: </a:t>
            </a:r>
          </a:p>
          <a:p>
            <a:pPr lvl="3"/>
            <a:r>
              <a:rPr lang="en-US" dirty="0"/>
              <a:t>Written or verbal, must be documented in the medical record </a:t>
            </a:r>
          </a:p>
          <a:p>
            <a:pPr lvl="1"/>
            <a:r>
              <a:rPr lang="en-US" dirty="0"/>
              <a:t>First calendar month:</a:t>
            </a:r>
          </a:p>
          <a:p>
            <a:pPr lvl="2"/>
            <a:r>
              <a:rPr lang="en-US" dirty="0"/>
              <a:t>Minimum of 70 minutes:</a:t>
            </a:r>
          </a:p>
          <a:p>
            <a:pPr lvl="3"/>
            <a:r>
              <a:rPr lang="en-US" dirty="0"/>
              <a:t>Under direction of RHC practitioner</a:t>
            </a:r>
          </a:p>
          <a:p>
            <a:pPr lvl="1"/>
            <a:r>
              <a:rPr lang="en-US" dirty="0"/>
              <a:t>Subsequent calendar months:</a:t>
            </a:r>
          </a:p>
          <a:p>
            <a:pPr lvl="2"/>
            <a:r>
              <a:rPr lang="en-US" dirty="0"/>
              <a:t>Minimum of 60 minutes:</a:t>
            </a:r>
          </a:p>
          <a:p>
            <a:pPr lvl="3"/>
            <a:r>
              <a:rPr lang="en-US" dirty="0"/>
              <a:t>By RHC practitioner and/or Behavioral Heath Care Manager (under general supervision)</a:t>
            </a:r>
          </a:p>
          <a:p>
            <a:r>
              <a:rPr lang="en-US" dirty="0"/>
              <a:t>Can only be billed once per month/per patient and by only one physician</a:t>
            </a:r>
          </a:p>
          <a:p>
            <a:r>
              <a:rPr lang="en-US" dirty="0"/>
              <a:t>RHCs cannot bill for CCM services for a beneficiary during the same service period as billing any other care management (outside of the RHC AIR) for the same beneficiary </a:t>
            </a:r>
          </a:p>
          <a:p>
            <a:pPr lvl="1"/>
            <a:endParaRPr lang="en-US" dirty="0"/>
          </a:p>
        </p:txBody>
      </p:sp>
      <p:sp>
        <p:nvSpPr>
          <p:cNvPr id="6" name="Footer Placeholder 4"/>
          <p:cNvSpPr txBox="1">
            <a:spLocks/>
          </p:cNvSpPr>
          <p:nvPr/>
        </p:nvSpPr>
        <p:spPr>
          <a:xfrm>
            <a:off x="0" y="6172200"/>
            <a:ext cx="9144000" cy="288925"/>
          </a:xfrm>
          <a:prstGeom prst="rect">
            <a:avLst/>
          </a:prstGeom>
        </p:spPr>
        <p:txBody>
          <a:bodyPr/>
          <a:ls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a:lstStyle>
          <a:p>
            <a:pPr algn="ctr">
              <a:defRPr/>
            </a:pPr>
            <a:r>
              <a:rPr lang="en-US" sz="1200" dirty="0" smtClean="0">
                <a:solidFill>
                  <a:schemeClr val="bg1">
                    <a:lumMod val="50000"/>
                  </a:schemeClr>
                </a:solidFill>
              </a:rPr>
              <a:t>Current Procedural Terminology (CPT) only copyright 2018 American Medical Association. All rights reserved.</a:t>
            </a:r>
            <a:endParaRPr lang="en-US" sz="1200" dirty="0">
              <a:solidFill>
                <a:schemeClr val="bg1">
                  <a:lumMod val="50000"/>
                </a:schemeClr>
              </a:solidFill>
            </a:endParaRPr>
          </a:p>
        </p:txBody>
      </p:sp>
    </p:spTree>
    <p:extLst>
      <p:ext uri="{BB962C8B-B14F-4D97-AF65-F5344CB8AC3E}">
        <p14:creationId xmlns:p14="http://schemas.microsoft.com/office/powerpoint/2010/main" val="17556693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Psychiatric CoCM (G0512) Requirements</a:t>
            </a:r>
          </a:p>
        </p:txBody>
      </p:sp>
      <p:sp>
        <p:nvSpPr>
          <p:cNvPr id="5" name="Content Placeholder 4"/>
          <p:cNvSpPr>
            <a:spLocks noGrp="1"/>
          </p:cNvSpPr>
          <p:nvPr>
            <p:ph idx="1"/>
          </p:nvPr>
        </p:nvSpPr>
        <p:spPr/>
        <p:txBody>
          <a:bodyPr/>
          <a:lstStyle/>
          <a:p>
            <a:r>
              <a:rPr lang="en-US" dirty="0"/>
              <a:t>Eligible patients:</a:t>
            </a:r>
          </a:p>
          <a:p>
            <a:pPr lvl="1"/>
            <a:r>
              <a:rPr lang="en-US" dirty="0"/>
              <a:t>Any behavioral health or psychiatric condition </a:t>
            </a:r>
            <a:r>
              <a:rPr lang="en-US" dirty="0" smtClean="0"/>
              <a:t>treated </a:t>
            </a:r>
            <a:r>
              <a:rPr lang="en-US" dirty="0"/>
              <a:t>by the RHC practitioner:</a:t>
            </a:r>
          </a:p>
          <a:p>
            <a:pPr lvl="2"/>
            <a:r>
              <a:rPr lang="en-US" dirty="0"/>
              <a:t>Including substance use disorders</a:t>
            </a:r>
          </a:p>
          <a:p>
            <a:pPr lvl="2"/>
            <a:r>
              <a:rPr lang="en-US" dirty="0"/>
              <a:t>Clinical judgment of the RHC practitioner, warrants BHI services </a:t>
            </a:r>
          </a:p>
          <a:p>
            <a:r>
              <a:rPr lang="en-US" dirty="0" smtClean="0"/>
              <a:t>Required </a:t>
            </a:r>
            <a:r>
              <a:rPr lang="en-US" dirty="0"/>
              <a:t>elements:</a:t>
            </a:r>
          </a:p>
          <a:p>
            <a:pPr lvl="1"/>
            <a:r>
              <a:rPr lang="en-US" dirty="0"/>
              <a:t>Psychiatric CoCM requires a team that includes the following: </a:t>
            </a:r>
          </a:p>
          <a:p>
            <a:pPr lvl="2"/>
            <a:r>
              <a:rPr lang="en-US" dirty="0"/>
              <a:t>RHC (physician, NP, PA, or CNM): </a:t>
            </a:r>
          </a:p>
          <a:p>
            <a:pPr lvl="3"/>
            <a:r>
              <a:rPr lang="en-US" dirty="0"/>
              <a:t>Directs the behavioral health care manager or clinical staff </a:t>
            </a:r>
          </a:p>
          <a:p>
            <a:pPr lvl="2"/>
            <a:r>
              <a:rPr lang="en-US" dirty="0"/>
              <a:t>Oversees the patients care:	</a:t>
            </a:r>
          </a:p>
          <a:p>
            <a:pPr lvl="3"/>
            <a:r>
              <a:rPr lang="en-US" dirty="0"/>
              <a:t>Prescribing medications</a:t>
            </a:r>
          </a:p>
          <a:p>
            <a:pPr lvl="3"/>
            <a:r>
              <a:rPr lang="en-US" dirty="0"/>
              <a:t>Providing treatments for medical conditions</a:t>
            </a:r>
          </a:p>
          <a:p>
            <a:pPr lvl="3"/>
            <a:r>
              <a:rPr lang="en-US" dirty="0"/>
              <a:t>Referrals to specialty care when needed </a:t>
            </a:r>
          </a:p>
          <a:p>
            <a:r>
              <a:rPr lang="en-US" dirty="0"/>
              <a:t>Continues to oversee ongoing oversight, management, collaboration and reassessment </a:t>
            </a:r>
            <a:r>
              <a:rPr lang="en-US" dirty="0" smtClean="0"/>
              <a:t>	</a:t>
            </a:r>
            <a:endParaRPr lang="en-US" dirty="0"/>
          </a:p>
        </p:txBody>
      </p:sp>
      <p:sp>
        <p:nvSpPr>
          <p:cNvPr id="6" name="Footer Placeholder 4"/>
          <p:cNvSpPr txBox="1">
            <a:spLocks/>
          </p:cNvSpPr>
          <p:nvPr/>
        </p:nvSpPr>
        <p:spPr>
          <a:xfrm>
            <a:off x="0" y="6172200"/>
            <a:ext cx="9144000" cy="288925"/>
          </a:xfrm>
          <a:prstGeom prst="rect">
            <a:avLst/>
          </a:prstGeom>
        </p:spPr>
        <p:txBody>
          <a:bodyPr/>
          <a:ls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a:lstStyle>
          <a:p>
            <a:pPr algn="ctr">
              <a:defRPr/>
            </a:pPr>
            <a:r>
              <a:rPr lang="en-US" sz="1200" dirty="0" smtClean="0">
                <a:solidFill>
                  <a:schemeClr val="bg1">
                    <a:lumMod val="50000"/>
                  </a:schemeClr>
                </a:solidFill>
              </a:rPr>
              <a:t>Current Procedural Terminology (CPT) only copyright 2018 American Medical Association. All rights reserved.</a:t>
            </a:r>
            <a:endParaRPr lang="en-US" sz="1200" dirty="0">
              <a:solidFill>
                <a:schemeClr val="bg1">
                  <a:lumMod val="50000"/>
                </a:schemeClr>
              </a:solidFill>
            </a:endParaRPr>
          </a:p>
        </p:txBody>
      </p:sp>
    </p:spTree>
    <p:extLst>
      <p:ext uri="{BB962C8B-B14F-4D97-AF65-F5344CB8AC3E}">
        <p14:creationId xmlns:p14="http://schemas.microsoft.com/office/powerpoint/2010/main" val="22129260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Psychiatric CoCM (G0512) </a:t>
            </a:r>
            <a:r>
              <a:rPr lang="en-US" dirty="0" smtClean="0"/>
              <a:t> Behavioral Health Care Manager</a:t>
            </a:r>
            <a:endParaRPr lang="en-US" dirty="0"/>
          </a:p>
        </p:txBody>
      </p:sp>
      <p:sp>
        <p:nvSpPr>
          <p:cNvPr id="5" name="Content Placeholder 4"/>
          <p:cNvSpPr>
            <a:spLocks noGrp="1"/>
          </p:cNvSpPr>
          <p:nvPr>
            <p:ph idx="1"/>
          </p:nvPr>
        </p:nvSpPr>
        <p:spPr/>
        <p:txBody>
          <a:bodyPr>
            <a:normAutofit lnSpcReduction="10000"/>
          </a:bodyPr>
          <a:lstStyle/>
          <a:p>
            <a:r>
              <a:rPr lang="en-US" dirty="0"/>
              <a:t>Behavioral Health Care Manager: </a:t>
            </a:r>
          </a:p>
          <a:p>
            <a:pPr lvl="1"/>
            <a:r>
              <a:rPr lang="en-US" dirty="0"/>
              <a:t>Assessment and care management: </a:t>
            </a:r>
          </a:p>
          <a:p>
            <a:pPr lvl="2"/>
            <a:r>
              <a:rPr lang="en-US" dirty="0"/>
              <a:t>Including the administration of validated rating scales</a:t>
            </a:r>
          </a:p>
          <a:p>
            <a:pPr lvl="2"/>
            <a:r>
              <a:rPr lang="en-US" dirty="0"/>
              <a:t>Behavioral health care planning in relation to behavioral/psychiatric health problems:</a:t>
            </a:r>
          </a:p>
          <a:p>
            <a:pPr lvl="3"/>
            <a:r>
              <a:rPr lang="en-US" dirty="0"/>
              <a:t>Including revision for patients who are not progressing or whose status </a:t>
            </a:r>
            <a:r>
              <a:rPr lang="en-US" dirty="0" smtClean="0"/>
              <a:t>changes</a:t>
            </a:r>
            <a:endParaRPr lang="en-US" dirty="0"/>
          </a:p>
          <a:p>
            <a:pPr lvl="3"/>
            <a:r>
              <a:rPr lang="en-US" dirty="0"/>
              <a:t>Provision of brief psychosocial interventions ongoing collaboration with the RHC practitioner</a:t>
            </a:r>
          </a:p>
          <a:p>
            <a:pPr lvl="3"/>
            <a:r>
              <a:rPr lang="en-US" dirty="0"/>
              <a:t>Maintenance of the registry </a:t>
            </a:r>
          </a:p>
          <a:p>
            <a:r>
              <a:rPr lang="en-US" dirty="0"/>
              <a:t>Acting in consultation with the psychiatric consultant </a:t>
            </a:r>
          </a:p>
          <a:p>
            <a:r>
              <a:rPr lang="en-US" dirty="0"/>
              <a:t>Available to provide services face-to-face with the beneficiary</a:t>
            </a:r>
          </a:p>
          <a:p>
            <a:r>
              <a:rPr lang="en-US" dirty="0"/>
              <a:t>Continuous relationship with the patient</a:t>
            </a:r>
          </a:p>
          <a:p>
            <a:r>
              <a:rPr lang="en-US" dirty="0"/>
              <a:t>Collaborative, integrated relationship with the rest of the care team </a:t>
            </a:r>
          </a:p>
          <a:p>
            <a:r>
              <a:rPr lang="en-US" dirty="0" smtClean="0"/>
              <a:t>Available </a:t>
            </a:r>
            <a:r>
              <a:rPr lang="en-US" dirty="0"/>
              <a:t>to contact the patient outside of regular RHC hours as necessary to conduct the behavioral health care manager’s </a:t>
            </a:r>
            <a:r>
              <a:rPr lang="en-US" dirty="0" smtClean="0"/>
              <a:t>duties	</a:t>
            </a:r>
            <a:endParaRPr lang="en-US" dirty="0"/>
          </a:p>
        </p:txBody>
      </p:sp>
      <p:sp>
        <p:nvSpPr>
          <p:cNvPr id="6" name="Footer Placeholder 4"/>
          <p:cNvSpPr txBox="1">
            <a:spLocks/>
          </p:cNvSpPr>
          <p:nvPr/>
        </p:nvSpPr>
        <p:spPr>
          <a:xfrm>
            <a:off x="0" y="6172200"/>
            <a:ext cx="9144000" cy="288925"/>
          </a:xfrm>
          <a:prstGeom prst="rect">
            <a:avLst/>
          </a:prstGeom>
        </p:spPr>
        <p:txBody>
          <a:bodyPr/>
          <a:ls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a:lstStyle>
          <a:p>
            <a:pPr algn="ctr">
              <a:defRPr/>
            </a:pPr>
            <a:r>
              <a:rPr lang="en-US" sz="1200" dirty="0" smtClean="0">
                <a:solidFill>
                  <a:schemeClr val="bg1">
                    <a:lumMod val="50000"/>
                  </a:schemeClr>
                </a:solidFill>
              </a:rPr>
              <a:t>Current Procedural Terminology (CPT) only copyright 2018 American Medical Association. All rights reserved.</a:t>
            </a:r>
            <a:endParaRPr lang="en-US" sz="1200" dirty="0">
              <a:solidFill>
                <a:schemeClr val="bg1">
                  <a:lumMod val="50000"/>
                </a:schemeClr>
              </a:solidFill>
            </a:endParaRPr>
          </a:p>
        </p:txBody>
      </p:sp>
    </p:spTree>
    <p:extLst>
      <p:ext uri="{BB962C8B-B14F-4D97-AF65-F5344CB8AC3E}">
        <p14:creationId xmlns:p14="http://schemas.microsoft.com/office/powerpoint/2010/main" val="340002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Psychiatric CoCM (G0512) </a:t>
            </a:r>
            <a:r>
              <a:rPr lang="en-US" dirty="0" smtClean="0"/>
              <a:t>Psychiatric Consultant</a:t>
            </a:r>
            <a:endParaRPr lang="en-US" dirty="0"/>
          </a:p>
        </p:txBody>
      </p:sp>
      <p:sp>
        <p:nvSpPr>
          <p:cNvPr id="5" name="Content Placeholder 4"/>
          <p:cNvSpPr>
            <a:spLocks noGrp="1"/>
          </p:cNvSpPr>
          <p:nvPr>
            <p:ph idx="1"/>
          </p:nvPr>
        </p:nvSpPr>
        <p:spPr/>
        <p:txBody>
          <a:bodyPr/>
          <a:lstStyle/>
          <a:p>
            <a:r>
              <a:rPr lang="en-US" dirty="0"/>
              <a:t>Psychiatric </a:t>
            </a:r>
            <a:r>
              <a:rPr lang="en-US" dirty="0" smtClean="0"/>
              <a:t>Consultant: </a:t>
            </a:r>
            <a:endParaRPr lang="en-US" dirty="0"/>
          </a:p>
          <a:p>
            <a:pPr lvl="1"/>
            <a:r>
              <a:rPr lang="en-US" dirty="0"/>
              <a:t>Participates in regular reviews of the clinical status of patients receiving CoCM services </a:t>
            </a:r>
          </a:p>
          <a:p>
            <a:pPr lvl="1"/>
            <a:r>
              <a:rPr lang="en-US" dirty="0"/>
              <a:t>Advises the RHC practitioner regarding diagnosis:</a:t>
            </a:r>
          </a:p>
          <a:p>
            <a:pPr lvl="2"/>
            <a:r>
              <a:rPr lang="en-US" dirty="0"/>
              <a:t>Options for resolving issues with beneficiary adherence and tolerance of behavioral health treatment</a:t>
            </a:r>
          </a:p>
          <a:p>
            <a:pPr lvl="1"/>
            <a:r>
              <a:rPr lang="en-US" dirty="0"/>
              <a:t>Making adjustments to behavioral health treatment for beneficiaries who are not progressing</a:t>
            </a:r>
          </a:p>
          <a:p>
            <a:pPr lvl="1"/>
            <a:r>
              <a:rPr lang="en-US" dirty="0"/>
              <a:t>Managing any negative interactions between beneficiaries’ behavioral health and medical treatments </a:t>
            </a:r>
          </a:p>
          <a:p>
            <a:pPr lvl="1"/>
            <a:r>
              <a:rPr lang="en-US" dirty="0"/>
              <a:t>Facilitate referral for direct provision of psychiatric care when clinically </a:t>
            </a:r>
            <a:r>
              <a:rPr lang="en-US" dirty="0" smtClean="0"/>
              <a:t>indicated	</a:t>
            </a:r>
            <a:endParaRPr lang="en-US" dirty="0"/>
          </a:p>
        </p:txBody>
      </p:sp>
      <p:sp>
        <p:nvSpPr>
          <p:cNvPr id="6" name="Footer Placeholder 4"/>
          <p:cNvSpPr txBox="1">
            <a:spLocks/>
          </p:cNvSpPr>
          <p:nvPr/>
        </p:nvSpPr>
        <p:spPr>
          <a:xfrm>
            <a:off x="0" y="6172200"/>
            <a:ext cx="9144000" cy="288925"/>
          </a:xfrm>
          <a:prstGeom prst="rect">
            <a:avLst/>
          </a:prstGeom>
        </p:spPr>
        <p:txBody>
          <a:bodyPr/>
          <a:ls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a:lstStyle>
          <a:p>
            <a:pPr algn="ctr">
              <a:defRPr/>
            </a:pPr>
            <a:r>
              <a:rPr lang="en-US" sz="1200" dirty="0" smtClean="0">
                <a:solidFill>
                  <a:schemeClr val="bg1">
                    <a:lumMod val="50000"/>
                  </a:schemeClr>
                </a:solidFill>
              </a:rPr>
              <a:t>Current Procedural Terminology (CPT) only copyright 2018 American Medical Association. All rights reserved.</a:t>
            </a:r>
            <a:endParaRPr lang="en-US" sz="1200" dirty="0">
              <a:solidFill>
                <a:schemeClr val="bg1">
                  <a:lumMod val="50000"/>
                </a:schemeClr>
              </a:solidFill>
            </a:endParaRPr>
          </a:p>
        </p:txBody>
      </p:sp>
    </p:spTree>
    <p:extLst>
      <p:ext uri="{BB962C8B-B14F-4D97-AF65-F5344CB8AC3E}">
        <p14:creationId xmlns:p14="http://schemas.microsoft.com/office/powerpoint/2010/main" val="4496982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Communication Technology Based Services and Payment for RHC and FQHCs</a:t>
            </a:r>
            <a:endParaRPr lang="en-US" dirty="0"/>
          </a:p>
        </p:txBody>
      </p:sp>
      <p:sp>
        <p:nvSpPr>
          <p:cNvPr id="3" name="Content Placeholder 2"/>
          <p:cNvSpPr>
            <a:spLocks noGrp="1"/>
          </p:cNvSpPr>
          <p:nvPr>
            <p:ph idx="1"/>
          </p:nvPr>
        </p:nvSpPr>
        <p:spPr/>
        <p:txBody>
          <a:bodyPr>
            <a:normAutofit/>
          </a:bodyPr>
          <a:lstStyle/>
          <a:p>
            <a:r>
              <a:rPr lang="en-US" dirty="0" smtClean="0">
                <a:hlinkClick r:id="rId3"/>
              </a:rPr>
              <a:t>MM10843</a:t>
            </a:r>
            <a:r>
              <a:rPr lang="en-US" dirty="0" smtClean="0"/>
              <a:t>:</a:t>
            </a:r>
          </a:p>
          <a:p>
            <a:pPr lvl="1"/>
            <a:r>
              <a:rPr lang="en-US" dirty="0" smtClean="0"/>
              <a:t>Effective: January 1, 2019</a:t>
            </a:r>
          </a:p>
          <a:p>
            <a:pPr lvl="1"/>
            <a:r>
              <a:rPr lang="en-US" dirty="0" smtClean="0"/>
              <a:t>Implementation: January 7, 2019</a:t>
            </a:r>
          </a:p>
          <a:p>
            <a:r>
              <a:rPr lang="en-US" dirty="0" smtClean="0"/>
              <a:t>Key Points:</a:t>
            </a:r>
          </a:p>
          <a:p>
            <a:pPr lvl="1"/>
            <a:r>
              <a:rPr lang="en-US" dirty="0"/>
              <a:t>RHCs can receive payment for Virtual Communication services when:</a:t>
            </a:r>
          </a:p>
          <a:p>
            <a:pPr lvl="2"/>
            <a:r>
              <a:rPr lang="en-US" dirty="0"/>
              <a:t>At least five minutes of communication technology based or remote evaluation services are furnished</a:t>
            </a:r>
          </a:p>
          <a:p>
            <a:pPr lvl="3"/>
            <a:r>
              <a:rPr lang="en-US" dirty="0"/>
              <a:t>RHC practitioner</a:t>
            </a:r>
          </a:p>
          <a:p>
            <a:pPr lvl="2"/>
            <a:r>
              <a:rPr lang="en-US" dirty="0"/>
              <a:t>Patient who has had an RHC billable visit within the previous year</a:t>
            </a:r>
          </a:p>
          <a:p>
            <a:pPr lvl="3"/>
            <a:r>
              <a:rPr lang="en-US" dirty="0"/>
              <a:t>Medical discussion or remote evaluation is for a condition not related to an RHC service provided within the previous seven days</a:t>
            </a:r>
          </a:p>
          <a:p>
            <a:pPr lvl="3"/>
            <a:r>
              <a:rPr lang="en-US" dirty="0"/>
              <a:t>Medical discussion or remote evaluation does not lead to an RHC visit within the next 24 hours or at the soonest available appointment</a:t>
            </a:r>
          </a:p>
          <a:p>
            <a:pPr lvl="1"/>
            <a:endParaRPr lang="en-US" dirty="0" smtClean="0"/>
          </a:p>
        </p:txBody>
      </p:sp>
    </p:spTree>
    <p:extLst>
      <p:ext uri="{BB962C8B-B14F-4D97-AF65-F5344CB8AC3E}">
        <p14:creationId xmlns:p14="http://schemas.microsoft.com/office/powerpoint/2010/main" val="177069706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Virtual Communication Billing</a:t>
            </a:r>
          </a:p>
        </p:txBody>
      </p:sp>
      <p:sp>
        <p:nvSpPr>
          <p:cNvPr id="5" name="Content Placeholder 4"/>
          <p:cNvSpPr>
            <a:spLocks noGrp="1"/>
          </p:cNvSpPr>
          <p:nvPr>
            <p:ph idx="1"/>
          </p:nvPr>
        </p:nvSpPr>
        <p:spPr/>
        <p:txBody>
          <a:bodyPr/>
          <a:lstStyle/>
          <a:p>
            <a:r>
              <a:rPr lang="en-US" dirty="0"/>
              <a:t>Payment for virtual communication services in RHCs by establishing a new G code for use by RHCs:</a:t>
            </a:r>
          </a:p>
          <a:p>
            <a:pPr lvl="1"/>
            <a:r>
              <a:rPr lang="en-US" dirty="0"/>
              <a:t>Virtual Communication Services HCPCS G0071</a:t>
            </a:r>
          </a:p>
          <a:p>
            <a:r>
              <a:rPr lang="en-US" dirty="0"/>
              <a:t>G0071 can be billed either alone or on the same claim as a billable visit:</a:t>
            </a:r>
          </a:p>
          <a:p>
            <a:pPr lvl="1"/>
            <a:r>
              <a:rPr lang="en-US" dirty="0"/>
              <a:t>Virtual communication services are not billable if an RHC visit was furnished within the previous </a:t>
            </a:r>
            <a:r>
              <a:rPr lang="en-US" dirty="0" smtClean="0"/>
              <a:t>seven </a:t>
            </a:r>
            <a:r>
              <a:rPr lang="en-US" dirty="0"/>
              <a:t>days or the next 24 hours or soonest available appointment</a:t>
            </a:r>
          </a:p>
          <a:p>
            <a:r>
              <a:rPr lang="en-US" dirty="0"/>
              <a:t>Coinsurance and deductibles apply</a:t>
            </a:r>
          </a:p>
          <a:p>
            <a:r>
              <a:rPr lang="en-US" dirty="0" smtClean="0"/>
              <a:t>Face-to-face </a:t>
            </a:r>
            <a:r>
              <a:rPr lang="en-US" dirty="0"/>
              <a:t>billing requirement </a:t>
            </a:r>
            <a:r>
              <a:rPr lang="en-US" dirty="0" smtClean="0"/>
              <a:t>waived</a:t>
            </a:r>
          </a:p>
          <a:p>
            <a:pPr marL="342900" lvl="1" indent="-342900">
              <a:buSzTx/>
              <a:buFont typeface="Wingdings" panose="05000000000000000000" pitchFamily="2" charset="2"/>
              <a:buChar char="§"/>
            </a:pPr>
            <a:r>
              <a:rPr lang="en-US" dirty="0"/>
              <a:t>For 2019, the payment amount for code G0071 will be $13.69 (average of HCPCS codes G2012 and G2010) </a:t>
            </a:r>
            <a:r>
              <a:rPr lang="en-US" dirty="0" smtClean="0"/>
              <a:t>  </a:t>
            </a:r>
            <a:endParaRPr lang="en-US" dirty="0"/>
          </a:p>
        </p:txBody>
      </p:sp>
      <p:sp>
        <p:nvSpPr>
          <p:cNvPr id="6" name="Footer Placeholder 4"/>
          <p:cNvSpPr txBox="1">
            <a:spLocks/>
          </p:cNvSpPr>
          <p:nvPr/>
        </p:nvSpPr>
        <p:spPr>
          <a:xfrm>
            <a:off x="0" y="6172200"/>
            <a:ext cx="9144000" cy="288925"/>
          </a:xfrm>
          <a:prstGeom prst="rect">
            <a:avLst/>
          </a:prstGeom>
        </p:spPr>
        <p:txBody>
          <a:bodyPr/>
          <a:ls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a:lstStyle>
          <a:p>
            <a:pPr algn="ctr">
              <a:defRPr/>
            </a:pPr>
            <a:r>
              <a:rPr lang="en-US" sz="1200" dirty="0" smtClean="0">
                <a:solidFill>
                  <a:schemeClr val="bg1">
                    <a:lumMod val="50000"/>
                  </a:schemeClr>
                </a:solidFill>
              </a:rPr>
              <a:t>Current Procedural Terminology (CPT) only copyright 2018 American Medical Association. All rights reserved.</a:t>
            </a:r>
            <a:endParaRPr lang="en-US" sz="1200" dirty="0">
              <a:solidFill>
                <a:schemeClr val="bg1">
                  <a:lumMod val="50000"/>
                </a:schemeClr>
              </a:solidFill>
            </a:endParaRPr>
          </a:p>
        </p:txBody>
      </p:sp>
    </p:spTree>
    <p:extLst>
      <p:ext uri="{BB962C8B-B14F-4D97-AF65-F5344CB8AC3E}">
        <p14:creationId xmlns:p14="http://schemas.microsoft.com/office/powerpoint/2010/main" val="21117710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Virtual </a:t>
            </a:r>
            <a:r>
              <a:rPr lang="en-US" dirty="0"/>
              <a:t>Communication FAQs</a:t>
            </a:r>
          </a:p>
        </p:txBody>
      </p:sp>
      <p:sp>
        <p:nvSpPr>
          <p:cNvPr id="5" name="Content Placeholder 4"/>
          <p:cNvSpPr>
            <a:spLocks noGrp="1"/>
          </p:cNvSpPr>
          <p:nvPr>
            <p:ph idx="1"/>
          </p:nvPr>
        </p:nvSpPr>
        <p:spPr/>
        <p:txBody>
          <a:bodyPr/>
          <a:lstStyle/>
          <a:p>
            <a:r>
              <a:rPr lang="en-US" dirty="0"/>
              <a:t>Question:</a:t>
            </a:r>
          </a:p>
          <a:p>
            <a:pPr lvl="1"/>
            <a:r>
              <a:rPr lang="en-US" dirty="0"/>
              <a:t>Are there any limitations on the number of times HCPCS code G0071 (Virtual Communication Services) can be billed for a single </a:t>
            </a:r>
            <a:r>
              <a:rPr lang="en-US" dirty="0" smtClean="0"/>
              <a:t>beneficiary? </a:t>
            </a:r>
            <a:endParaRPr lang="en-US" dirty="0"/>
          </a:p>
          <a:p>
            <a:r>
              <a:rPr lang="en-US" dirty="0"/>
              <a:t>Answer:</a:t>
            </a:r>
          </a:p>
          <a:p>
            <a:pPr lvl="1"/>
            <a:r>
              <a:rPr lang="en-US" dirty="0"/>
              <a:t>No frequency limitations at this time</a:t>
            </a:r>
          </a:p>
          <a:p>
            <a:r>
              <a:rPr lang="en-US" dirty="0"/>
              <a:t>Question:</a:t>
            </a:r>
          </a:p>
          <a:p>
            <a:pPr lvl="1"/>
            <a:r>
              <a:rPr lang="en-US" dirty="0"/>
              <a:t>Is beneficiary consent required before virtual communication services can be </a:t>
            </a:r>
            <a:r>
              <a:rPr lang="en-US" dirty="0" smtClean="0"/>
              <a:t>furnished?</a:t>
            </a:r>
            <a:endParaRPr lang="en-US" dirty="0"/>
          </a:p>
          <a:p>
            <a:r>
              <a:rPr lang="en-US" dirty="0"/>
              <a:t>Answer:</a:t>
            </a:r>
          </a:p>
          <a:p>
            <a:pPr lvl="1"/>
            <a:r>
              <a:rPr lang="en-US" dirty="0"/>
              <a:t>Beneficiary consent should be obtained before virtual communication services are furnished in order to bill for the service  </a:t>
            </a:r>
          </a:p>
          <a:p>
            <a:pPr lvl="1"/>
            <a:endParaRPr lang="en-US" dirty="0"/>
          </a:p>
          <a:p>
            <a:r>
              <a:rPr lang="en-US" dirty="0">
                <a:hlinkClick r:id="rId3"/>
              </a:rPr>
              <a:t>Virtual Communication FAQs</a:t>
            </a:r>
            <a:endParaRPr lang="en-US" dirty="0"/>
          </a:p>
        </p:txBody>
      </p:sp>
      <p:sp>
        <p:nvSpPr>
          <p:cNvPr id="6" name="Footer Placeholder 4"/>
          <p:cNvSpPr txBox="1">
            <a:spLocks/>
          </p:cNvSpPr>
          <p:nvPr/>
        </p:nvSpPr>
        <p:spPr>
          <a:xfrm>
            <a:off x="0" y="6172200"/>
            <a:ext cx="9144000" cy="288925"/>
          </a:xfrm>
          <a:prstGeom prst="rect">
            <a:avLst/>
          </a:prstGeom>
        </p:spPr>
        <p:txBody>
          <a:bodyPr/>
          <a:ls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a:lstStyle>
          <a:p>
            <a:pPr algn="ctr">
              <a:defRPr/>
            </a:pPr>
            <a:r>
              <a:rPr lang="en-US" sz="1200" dirty="0" smtClean="0">
                <a:solidFill>
                  <a:schemeClr val="bg1">
                    <a:lumMod val="50000"/>
                  </a:schemeClr>
                </a:solidFill>
              </a:rPr>
              <a:t>Current Procedural Terminology (CPT) only copyright 2018 American Medical Association. All rights reserved.</a:t>
            </a:r>
            <a:endParaRPr lang="en-US" sz="1200" dirty="0">
              <a:solidFill>
                <a:schemeClr val="bg1">
                  <a:lumMod val="50000"/>
                </a:schemeClr>
              </a:solidFill>
            </a:endParaRPr>
          </a:p>
        </p:txBody>
      </p:sp>
    </p:spTree>
    <p:extLst>
      <p:ext uri="{BB962C8B-B14F-4D97-AF65-F5344CB8AC3E}">
        <p14:creationId xmlns:p14="http://schemas.microsoft.com/office/powerpoint/2010/main" val="30664920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RHC Medicare Benefit Policy Manual Chapter 13 Updates</a:t>
            </a:r>
            <a:endParaRPr lang="en-US" dirty="0"/>
          </a:p>
        </p:txBody>
      </p:sp>
      <p:sp>
        <p:nvSpPr>
          <p:cNvPr id="3" name="Content Placeholder 2"/>
          <p:cNvSpPr>
            <a:spLocks noGrp="1"/>
          </p:cNvSpPr>
          <p:nvPr>
            <p:ph idx="1"/>
          </p:nvPr>
        </p:nvSpPr>
        <p:spPr/>
        <p:txBody>
          <a:bodyPr/>
          <a:lstStyle/>
          <a:p>
            <a:r>
              <a:rPr lang="en-US" dirty="0" smtClean="0">
                <a:hlinkClick r:id="rId3"/>
              </a:rPr>
              <a:t>MM11019</a:t>
            </a:r>
            <a:r>
              <a:rPr lang="en-US" dirty="0" smtClean="0"/>
              <a:t>:</a:t>
            </a:r>
          </a:p>
          <a:p>
            <a:pPr lvl="1"/>
            <a:r>
              <a:rPr lang="en-US" dirty="0" smtClean="0"/>
              <a:t>Effective: January 1, 2019</a:t>
            </a:r>
          </a:p>
          <a:p>
            <a:pPr lvl="1"/>
            <a:r>
              <a:rPr lang="en-US" dirty="0" smtClean="0"/>
              <a:t>Implementation: January 2, 2019</a:t>
            </a:r>
          </a:p>
          <a:p>
            <a:r>
              <a:rPr lang="en-US" dirty="0" smtClean="0"/>
              <a:t>Key Points:</a:t>
            </a:r>
          </a:p>
          <a:p>
            <a:pPr lvl="1"/>
            <a:r>
              <a:rPr lang="en-US" dirty="0" smtClean="0"/>
              <a:t>Chapter 13 of the Medicare Benefit Policy Manual is being updated and revised for RHCs : </a:t>
            </a:r>
          </a:p>
          <a:p>
            <a:pPr lvl="2"/>
            <a:r>
              <a:rPr lang="en-US" dirty="0" smtClean="0"/>
              <a:t>RHC PPS Update</a:t>
            </a:r>
          </a:p>
          <a:p>
            <a:pPr lvl="2"/>
            <a:r>
              <a:rPr lang="en-US" dirty="0" smtClean="0"/>
              <a:t>Care Management in RHCs as finalized in the Calendar Year (CY) 2019 Physician Fee Schedule Final Rule </a:t>
            </a:r>
          </a:p>
          <a:p>
            <a:pPr lvl="2"/>
            <a:r>
              <a:rPr lang="en-US" dirty="0" smtClean="0"/>
              <a:t>Virtual Communication Services</a:t>
            </a:r>
          </a:p>
          <a:p>
            <a:pPr lvl="2"/>
            <a:endParaRPr lang="en-US" dirty="0" smtClean="0"/>
          </a:p>
          <a:p>
            <a:pPr lvl="1"/>
            <a:endParaRPr lang="en-US" dirty="0" smtClean="0"/>
          </a:p>
        </p:txBody>
      </p:sp>
    </p:spTree>
    <p:extLst>
      <p:ext uri="{BB962C8B-B14F-4D97-AF65-F5344CB8AC3E}">
        <p14:creationId xmlns:p14="http://schemas.microsoft.com/office/powerpoint/2010/main" val="39293313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a:t>Update to Medicare Deductible, Coinsurance and Premium Rates for 2019</a:t>
            </a:r>
          </a:p>
        </p:txBody>
      </p:sp>
      <p:sp>
        <p:nvSpPr>
          <p:cNvPr id="3" name="Content Placeholder 2"/>
          <p:cNvSpPr>
            <a:spLocks noGrp="1"/>
          </p:cNvSpPr>
          <p:nvPr>
            <p:ph idx="1"/>
          </p:nvPr>
        </p:nvSpPr>
        <p:spPr/>
        <p:txBody>
          <a:bodyPr/>
          <a:lstStyle/>
          <a:p>
            <a:r>
              <a:rPr lang="en-US" dirty="0" smtClean="0">
                <a:hlinkClick r:id="rId3"/>
              </a:rPr>
              <a:t>MM11025</a:t>
            </a:r>
            <a:r>
              <a:rPr lang="en-US" dirty="0" smtClean="0"/>
              <a:t>:</a:t>
            </a:r>
          </a:p>
          <a:p>
            <a:pPr lvl="1"/>
            <a:r>
              <a:rPr lang="en-US" dirty="0" smtClean="0"/>
              <a:t>Effective Date:  January 1, 2019</a:t>
            </a:r>
          </a:p>
          <a:p>
            <a:pPr lvl="1"/>
            <a:r>
              <a:rPr lang="en-US" dirty="0" smtClean="0"/>
              <a:t>Implementation Date:  January 7, 2019</a:t>
            </a:r>
          </a:p>
          <a:p>
            <a:r>
              <a:rPr lang="en-US" dirty="0" smtClean="0"/>
              <a:t>Key Points:</a:t>
            </a:r>
          </a:p>
          <a:p>
            <a:pPr lvl="1"/>
            <a:r>
              <a:rPr lang="en-US" dirty="0" smtClean="0"/>
              <a:t>2019 Part A – Hospital Insurance:</a:t>
            </a:r>
          </a:p>
          <a:p>
            <a:pPr lvl="2"/>
            <a:r>
              <a:rPr lang="en-US" dirty="0" smtClean="0"/>
              <a:t>Deductible: $1,364.00 </a:t>
            </a:r>
          </a:p>
          <a:p>
            <a:pPr lvl="2"/>
            <a:r>
              <a:rPr lang="en-US" dirty="0" smtClean="0"/>
              <a:t>Coinsurance:</a:t>
            </a:r>
          </a:p>
          <a:p>
            <a:pPr lvl="3"/>
            <a:r>
              <a:rPr lang="en-US" dirty="0" smtClean="0"/>
              <a:t>$341.00 a day for 61st-90th day </a:t>
            </a:r>
          </a:p>
          <a:p>
            <a:pPr lvl="3"/>
            <a:r>
              <a:rPr lang="en-US" dirty="0" smtClean="0"/>
              <a:t>$682.00 a day for 91st-150th day (lifetime reserve days) </a:t>
            </a:r>
          </a:p>
          <a:p>
            <a:pPr lvl="3"/>
            <a:r>
              <a:rPr lang="en-US" dirty="0" smtClean="0"/>
              <a:t>$170.50 a day for 21st-100th day (Skilled Nursing Facility coinsurance)</a:t>
            </a:r>
          </a:p>
          <a:p>
            <a:pPr lvl="1"/>
            <a:r>
              <a:rPr lang="en-US" dirty="0" smtClean="0"/>
              <a:t>2019 Part B –Medical Insurance:</a:t>
            </a:r>
          </a:p>
          <a:p>
            <a:pPr lvl="2"/>
            <a:r>
              <a:rPr lang="en-US" dirty="0" smtClean="0"/>
              <a:t>Deductible: $185.00 a year</a:t>
            </a:r>
          </a:p>
          <a:p>
            <a:pPr lvl="2"/>
            <a:r>
              <a:rPr lang="en-US" dirty="0" smtClean="0"/>
              <a:t>Coinsurance: 20 percent</a:t>
            </a:r>
          </a:p>
          <a:p>
            <a:r>
              <a:rPr lang="en-US" dirty="0" smtClean="0"/>
              <a:t>Additional Reference:</a:t>
            </a:r>
          </a:p>
          <a:p>
            <a:pPr lvl="1"/>
            <a:r>
              <a:rPr lang="en-US" dirty="0" smtClean="0">
                <a:hlinkClick r:id="rId4"/>
              </a:rPr>
              <a:t>2019 Medicare Parts A &amp; B Premiums and Deductibles Fact Sheet </a:t>
            </a:r>
            <a:endParaRPr lang="en-US" dirty="0"/>
          </a:p>
        </p:txBody>
      </p:sp>
    </p:spTree>
    <p:extLst>
      <p:ext uri="{BB962C8B-B14F-4D97-AF65-F5344CB8AC3E}">
        <p14:creationId xmlns:p14="http://schemas.microsoft.com/office/powerpoint/2010/main" val="136727812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New Medicare Card</a:t>
            </a:r>
            <a:endParaRPr lang="en-US" dirty="0"/>
          </a:p>
        </p:txBody>
      </p:sp>
      <p:sp>
        <p:nvSpPr>
          <p:cNvPr id="9" name="Content Placeholder 8" descr="Frame around the new Medicare card. "/>
          <p:cNvSpPr>
            <a:spLocks noGrp="1"/>
          </p:cNvSpPr>
          <p:nvPr>
            <p:ph sz="half" idx="1"/>
          </p:nvPr>
        </p:nvSpPr>
        <p:spPr>
          <a:xfrm>
            <a:off x="457200" y="4114800"/>
            <a:ext cx="4038600" cy="1921037"/>
          </a:xfrm>
        </p:spPr>
        <p:txBody>
          <a:bodyPr/>
          <a:lstStyle/>
          <a:p>
            <a:r>
              <a:rPr lang="en-US" sz="2000" dirty="0" smtClean="0"/>
              <a:t>New Medicare card</a:t>
            </a:r>
            <a:r>
              <a:rPr lang="en-US" dirty="0" smtClean="0"/>
              <a:t>:</a:t>
            </a:r>
          </a:p>
          <a:p>
            <a:pPr lvl="1"/>
            <a:r>
              <a:rPr lang="en-US" sz="1600" dirty="0"/>
              <a:t>Health and Human Services </a:t>
            </a:r>
            <a:r>
              <a:rPr lang="en-US" sz="1600" dirty="0" smtClean="0"/>
              <a:t>(HHS) logo</a:t>
            </a:r>
          </a:p>
          <a:p>
            <a:pPr lvl="1"/>
            <a:r>
              <a:rPr lang="en-US" sz="1600" dirty="0" smtClean="0"/>
              <a:t>Gender </a:t>
            </a:r>
            <a:r>
              <a:rPr lang="en-US" sz="1600" dirty="0"/>
              <a:t>and signature </a:t>
            </a:r>
            <a:r>
              <a:rPr lang="en-US" sz="1600" dirty="0" smtClean="0"/>
              <a:t>line removed</a:t>
            </a:r>
            <a:endParaRPr lang="en-US" sz="1600" dirty="0"/>
          </a:p>
          <a:p>
            <a:endParaRPr lang="en-US" altLang="en-US" dirty="0" smtClean="0"/>
          </a:p>
          <a:p>
            <a:endParaRPr lang="en-US" altLang="en-US" dirty="0" smtClean="0"/>
          </a:p>
          <a:p>
            <a:endParaRPr lang="en-US" altLang="en-US" dirty="0" smtClean="0"/>
          </a:p>
          <a:p>
            <a:endParaRPr lang="en-US" altLang="en-US" dirty="0" smtClean="0"/>
          </a:p>
          <a:p>
            <a:endParaRPr lang="en-US" altLang="en-US" dirty="0" smtClean="0"/>
          </a:p>
          <a:p>
            <a:endParaRPr lang="en-US" altLang="en-US" dirty="0" smtClean="0"/>
          </a:p>
          <a:p>
            <a:endParaRPr lang="en-US" altLang="en-US" dirty="0" smtClean="0"/>
          </a:p>
          <a:p>
            <a:endParaRPr lang="en-US" altLang="en-US" dirty="0" smtClean="0"/>
          </a:p>
          <a:p>
            <a:pPr marL="0" indent="0">
              <a:buNone/>
            </a:pPr>
            <a:endParaRPr lang="en-US" altLang="en-US" dirty="0" smtClean="0"/>
          </a:p>
          <a:p>
            <a:endParaRPr lang="en-US" dirty="0" smtClean="0"/>
          </a:p>
          <a:p>
            <a:endParaRPr lang="en-US" dirty="0" smtClean="0"/>
          </a:p>
          <a:p>
            <a:endParaRPr lang="en-US" dirty="0"/>
          </a:p>
        </p:txBody>
      </p:sp>
      <p:pic>
        <p:nvPicPr>
          <p:cNvPr id="11" name="Content Placeholder 1" descr="Picture of new Medicare card framed in black" title="MBI New Design"/>
          <p:cNvPicPr/>
          <p:nvPr/>
        </p:nvPicPr>
        <p:blipFill>
          <a:blip r:embed="rId3">
            <a:extLst>
              <a:ext uri="{28A0092B-C50C-407E-A947-70E740481C1C}">
                <a14:useLocalDpi xmlns:a14="http://schemas.microsoft.com/office/drawing/2010/main" val="0"/>
              </a:ext>
            </a:extLst>
          </a:blip>
          <a:stretch>
            <a:fillRect/>
          </a:stretch>
        </p:blipFill>
        <p:spPr bwMode="auto">
          <a:xfrm>
            <a:off x="547649" y="1536349"/>
            <a:ext cx="3654236" cy="2377440"/>
          </a:xfrm>
          <a:prstGeom prst="rect">
            <a:avLst/>
          </a:prstGeom>
          <a:noFill/>
          <a:ln w="38100" cmpd="sng">
            <a:solidFill>
              <a:srgbClr val="000000"/>
            </a:solidFill>
            <a:miter lim="800000"/>
            <a:headEnd/>
            <a:tailEnd/>
          </a:ln>
          <a:extLst/>
        </p:spPr>
      </p:pic>
      <p:pic>
        <p:nvPicPr>
          <p:cNvPr id="1026" name="Picture 2" descr="Screen shot of the Railroad Medicare car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86300" y="4038600"/>
            <a:ext cx="3733800" cy="23903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52706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arn(inVertical)">
                                      <p:cBhvr>
                                        <p:cTn id="7" dur="500"/>
                                        <p:tgtEl>
                                          <p:spTgt spid="9">
                                            <p:txEl>
                                              <p:pRg st="0" end="0"/>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9">
                                            <p:txEl>
                                              <p:pRg st="1" end="1"/>
                                            </p:txEl>
                                          </p:spTgt>
                                        </p:tgtEl>
                                        <p:attrNameLst>
                                          <p:attrName>style.visibility</p:attrName>
                                        </p:attrNameLst>
                                      </p:cBhvr>
                                      <p:to>
                                        <p:strVal val="visible"/>
                                      </p:to>
                                    </p:set>
                                    <p:animEffect transition="in" filter="barn(inVertical)">
                                      <p:cBhvr>
                                        <p:cTn id="10" dur="500"/>
                                        <p:tgtEl>
                                          <p:spTgt spid="9">
                                            <p:txEl>
                                              <p:pRg st="1" end="1"/>
                                            </p:txEl>
                                          </p:spTgt>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animEffect transition="in" filter="barn(inVertical)">
                                      <p:cBhvr>
                                        <p:cTn id="13" dur="500"/>
                                        <p:tgtEl>
                                          <p:spTgt spid="9">
                                            <p:txEl>
                                              <p:pRg st="2" end="2"/>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barn(inVertical)">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1026"/>
                                        </p:tgtEl>
                                        <p:attrNameLst>
                                          <p:attrName>style.visibility</p:attrName>
                                        </p:attrNameLst>
                                      </p:cBhvr>
                                      <p:to>
                                        <p:strVal val="visible"/>
                                      </p:to>
                                    </p:set>
                                    <p:animEffect transition="in" filter="barn(inVertical)">
                                      <p:cBhvr>
                                        <p:cTn id="21"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MBI Lookup </a:t>
            </a:r>
            <a:endParaRPr lang="en-US" dirty="0"/>
          </a:p>
        </p:txBody>
      </p:sp>
      <p:sp>
        <p:nvSpPr>
          <p:cNvPr id="8" name="Content Placeholder 7"/>
          <p:cNvSpPr>
            <a:spLocks noGrp="1"/>
          </p:cNvSpPr>
          <p:nvPr>
            <p:ph idx="1"/>
          </p:nvPr>
        </p:nvSpPr>
        <p:spPr/>
        <p:txBody>
          <a:bodyPr/>
          <a:lstStyle/>
          <a:p>
            <a:r>
              <a:rPr lang="en-US" dirty="0" smtClean="0"/>
              <a:t>Select the MBI Lookup from the left navigation bar</a:t>
            </a:r>
            <a:endParaRPr lang="en-US" dirty="0"/>
          </a:p>
        </p:txBody>
      </p:sp>
      <p:pic>
        <p:nvPicPr>
          <p:cNvPr id="4098" name="Picture 2" descr="Screen shot of the MBI Lookup Too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133599"/>
            <a:ext cx="8229600" cy="3596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3" name="Straight Arrow Connector 2"/>
          <p:cNvCxnSpPr/>
          <p:nvPr/>
        </p:nvCxnSpPr>
        <p:spPr>
          <a:xfrm flipH="1" flipV="1">
            <a:off x="6172199" y="4572000"/>
            <a:ext cx="417196" cy="35814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H="1" flipV="1">
            <a:off x="1910874" y="5165407"/>
            <a:ext cx="1268412" cy="421005"/>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 name="Rounded Rectangle 1"/>
          <p:cNvSpPr/>
          <p:nvPr/>
        </p:nvSpPr>
        <p:spPr>
          <a:xfrm>
            <a:off x="6172199" y="4918417"/>
            <a:ext cx="1524000" cy="762000"/>
          </a:xfrm>
          <a:prstGeom prst="roundRect">
            <a:avLst/>
          </a:prstGeom>
          <a:solidFill>
            <a:schemeClr val="bg1"/>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smtClean="0">
                <a:solidFill>
                  <a:srgbClr val="FF0000"/>
                </a:solidFill>
                <a:latin typeface="Arial" panose="020B0604020202020204" pitchFamily="34" charset="0"/>
                <a:cs typeface="Arial" panose="020B0604020202020204" pitchFamily="34" charset="0"/>
              </a:rPr>
              <a:t>Select your NPI from the drop down box</a:t>
            </a:r>
            <a:endParaRPr lang="en-US" sz="1400" dirty="0">
              <a:solidFill>
                <a:srgbClr val="FF0000"/>
              </a:solidFill>
              <a:latin typeface="Arial" panose="020B0604020202020204" pitchFamily="34" charset="0"/>
              <a:cs typeface="Arial" panose="020B0604020202020204" pitchFamily="34" charset="0"/>
            </a:endParaRPr>
          </a:p>
        </p:txBody>
      </p:sp>
      <p:sp>
        <p:nvSpPr>
          <p:cNvPr id="11" name="Rounded Rectangle 10"/>
          <p:cNvSpPr/>
          <p:nvPr/>
        </p:nvSpPr>
        <p:spPr>
          <a:xfrm>
            <a:off x="2667000" y="5586998"/>
            <a:ext cx="3124200" cy="661402"/>
          </a:xfrm>
          <a:prstGeom prst="roundRect">
            <a:avLst/>
          </a:prstGeom>
          <a:solidFill>
            <a:schemeClr val="bg1"/>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smtClean="0">
                <a:solidFill>
                  <a:srgbClr val="FF0000"/>
                </a:solidFill>
                <a:latin typeface="Arial" panose="020B0604020202020204" pitchFamily="34" charset="0"/>
                <a:cs typeface="Arial" panose="020B0604020202020204" pitchFamily="34" charset="0"/>
              </a:rPr>
              <a:t>Complete the “I’m not a robot” verification once every 5 searches</a:t>
            </a:r>
            <a:endParaRPr lang="en-US" sz="1400"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67546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arn(inVertical)">
                                      <p:cBhvr>
                                        <p:cTn id="1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MBI Lookup Results</a:t>
            </a:r>
            <a:endParaRPr lang="en-US" dirty="0"/>
          </a:p>
        </p:txBody>
      </p:sp>
      <p:pic>
        <p:nvPicPr>
          <p:cNvPr id="3074" name="Picture 2" descr="Screen Shot of MBI Looku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682750"/>
            <a:ext cx="8229600" cy="418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ounded Rectangle 2"/>
          <p:cNvSpPr/>
          <p:nvPr/>
        </p:nvSpPr>
        <p:spPr>
          <a:xfrm>
            <a:off x="1066800" y="3775075"/>
            <a:ext cx="990600" cy="33972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133839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RHC Top Claim Submission Errors</a:t>
            </a:r>
            <a:endParaRPr lang="en-US" dirty="0"/>
          </a:p>
        </p:txBody>
      </p:sp>
      <p:sp>
        <p:nvSpPr>
          <p:cNvPr id="5" name="Text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2412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 Claim Submission Errors </a:t>
            </a:r>
            <a:endParaRPr lang="en-US" dirty="0"/>
          </a:p>
        </p:txBody>
      </p:sp>
      <p:graphicFrame>
        <p:nvGraphicFramePr>
          <p:cNvPr id="4" name="Content Placeholder 3" descr="Chart of top claim errors for Jurisdictions H and L." title="Top Errors"/>
          <p:cNvGraphicFramePr>
            <a:graphicFrameLocks noGrp="1"/>
          </p:cNvGraphicFramePr>
          <p:nvPr>
            <p:ph idx="1"/>
            <p:extLst>
              <p:ext uri="{D42A27DB-BD31-4B8C-83A1-F6EECF244321}">
                <p14:modId xmlns:p14="http://schemas.microsoft.com/office/powerpoint/2010/main" val="1522173447"/>
              </p:ext>
            </p:extLst>
          </p:nvPr>
        </p:nvGraphicFramePr>
        <p:xfrm>
          <a:off x="3124200" y="2209800"/>
          <a:ext cx="2288722" cy="2966720"/>
        </p:xfrm>
        <a:graphic>
          <a:graphicData uri="http://schemas.openxmlformats.org/drawingml/2006/table">
            <a:tbl>
              <a:tblPr firstRow="1" bandRow="1">
                <a:tableStyleId>{5C22544A-7EE6-4342-B048-85BDC9FD1C3A}</a:tableStyleId>
              </a:tblPr>
              <a:tblGrid>
                <a:gridCol w="2288722"/>
              </a:tblGrid>
              <a:tr h="370840">
                <a:tc>
                  <a:txBody>
                    <a:bodyPr/>
                    <a:lstStyle/>
                    <a:p>
                      <a:r>
                        <a:rPr lang="en-US" dirty="0" smtClean="0">
                          <a:latin typeface="Arial" panose="020B0604020202020204" pitchFamily="34" charset="0"/>
                          <a:cs typeface="Arial" panose="020B0604020202020204" pitchFamily="34" charset="0"/>
                        </a:rPr>
                        <a:t> JH Reason Codes</a:t>
                      </a:r>
                      <a:endParaRPr lang="en-US" dirty="0">
                        <a:latin typeface="Arial" panose="020B0604020202020204" pitchFamily="34" charset="0"/>
                        <a:cs typeface="Arial" panose="020B0604020202020204" pitchFamily="34" charset="0"/>
                      </a:endParaRPr>
                    </a:p>
                  </a:txBody>
                  <a:tcPr/>
                </a:tc>
              </a:tr>
              <a:tr h="370840">
                <a:tc>
                  <a:txBody>
                    <a:bodyPr/>
                    <a:lstStyle/>
                    <a:p>
                      <a:r>
                        <a:rPr lang="en-US" dirty="0" smtClean="0">
                          <a:latin typeface="Arial" panose="020B0604020202020204" pitchFamily="34" charset="0"/>
                          <a:cs typeface="Arial" panose="020B0604020202020204" pitchFamily="34" charset="0"/>
                        </a:rPr>
                        <a:t>38200</a:t>
                      </a:r>
                      <a:endParaRPr lang="en-US" dirty="0">
                        <a:latin typeface="Arial" panose="020B0604020202020204" pitchFamily="34" charset="0"/>
                        <a:cs typeface="Arial" panose="020B0604020202020204" pitchFamily="34" charset="0"/>
                      </a:endParaRPr>
                    </a:p>
                  </a:txBody>
                  <a:tcPr/>
                </a:tc>
              </a:tr>
              <a:tr h="370840">
                <a:tc>
                  <a:txBody>
                    <a:bodyPr/>
                    <a:lstStyle/>
                    <a:p>
                      <a:r>
                        <a:rPr lang="en-US" dirty="0" smtClean="0">
                          <a:latin typeface="Arial" panose="020B0604020202020204" pitchFamily="34" charset="0"/>
                          <a:cs typeface="Arial" panose="020B0604020202020204" pitchFamily="34" charset="0"/>
                        </a:rPr>
                        <a:t>U5233</a:t>
                      </a:r>
                      <a:endParaRPr lang="en-US" dirty="0">
                        <a:latin typeface="Arial" panose="020B0604020202020204" pitchFamily="34" charset="0"/>
                        <a:cs typeface="Arial" panose="020B0604020202020204" pitchFamily="34" charset="0"/>
                      </a:endParaRPr>
                    </a:p>
                  </a:txBody>
                  <a:tcPr/>
                </a:tc>
              </a:tr>
              <a:tr h="370840">
                <a:tc>
                  <a:txBody>
                    <a:bodyPr/>
                    <a:lstStyle/>
                    <a:p>
                      <a:r>
                        <a:rPr lang="en-US" dirty="0" smtClean="0">
                          <a:latin typeface="Arial" panose="020B0604020202020204" pitchFamily="34" charset="0"/>
                          <a:cs typeface="Arial" panose="020B0604020202020204" pitchFamily="34" charset="0"/>
                        </a:rPr>
                        <a:t>C7010</a:t>
                      </a:r>
                      <a:endParaRPr lang="en-US" dirty="0">
                        <a:latin typeface="Arial" panose="020B0604020202020204" pitchFamily="34" charset="0"/>
                        <a:cs typeface="Arial" panose="020B0604020202020204" pitchFamily="34" charset="0"/>
                      </a:endParaRPr>
                    </a:p>
                  </a:txBody>
                  <a:tcPr/>
                </a:tc>
              </a:tr>
              <a:tr h="370840">
                <a:tc>
                  <a:txBody>
                    <a:bodyPr/>
                    <a:lstStyle/>
                    <a:p>
                      <a:r>
                        <a:rPr lang="en-US" dirty="0" smtClean="0">
                          <a:latin typeface="Arial" panose="020B0604020202020204" pitchFamily="34" charset="0"/>
                          <a:cs typeface="Arial" panose="020B0604020202020204" pitchFamily="34" charset="0"/>
                        </a:rPr>
                        <a:t>32402</a:t>
                      </a:r>
                      <a:endParaRPr lang="en-US" dirty="0">
                        <a:latin typeface="Arial" panose="020B0604020202020204" pitchFamily="34" charset="0"/>
                        <a:cs typeface="Arial" panose="020B0604020202020204" pitchFamily="34" charset="0"/>
                      </a:endParaRPr>
                    </a:p>
                  </a:txBody>
                  <a:tcPr/>
                </a:tc>
              </a:tr>
              <a:tr h="370840">
                <a:tc>
                  <a:txBody>
                    <a:bodyPr/>
                    <a:lstStyle/>
                    <a:p>
                      <a:r>
                        <a:rPr lang="en-US" dirty="0" smtClean="0">
                          <a:latin typeface="Arial" panose="020B0604020202020204" pitchFamily="34" charset="0"/>
                          <a:cs typeface="Arial" panose="020B0604020202020204" pitchFamily="34" charset="0"/>
                        </a:rPr>
                        <a:t>38031</a:t>
                      </a:r>
                      <a:endParaRPr lang="en-US" dirty="0">
                        <a:latin typeface="Arial" panose="020B0604020202020204" pitchFamily="34" charset="0"/>
                        <a:cs typeface="Arial" panose="020B0604020202020204" pitchFamily="34" charset="0"/>
                      </a:endParaRPr>
                    </a:p>
                  </a:txBody>
                  <a:tcPr/>
                </a:tc>
              </a:tr>
              <a:tr h="370840">
                <a:tc>
                  <a:txBody>
                    <a:bodyPr/>
                    <a:lstStyle/>
                    <a:p>
                      <a:r>
                        <a:rPr lang="en-US" dirty="0" smtClean="0">
                          <a:latin typeface="Arial" panose="020B0604020202020204" pitchFamily="34" charset="0"/>
                          <a:cs typeface="Arial" panose="020B0604020202020204" pitchFamily="34" charset="0"/>
                        </a:rPr>
                        <a:t>W7091</a:t>
                      </a:r>
                      <a:endParaRPr lang="en-US" dirty="0">
                        <a:latin typeface="Arial" panose="020B0604020202020204" pitchFamily="34" charset="0"/>
                        <a:cs typeface="Arial" panose="020B0604020202020204" pitchFamily="34" charset="0"/>
                      </a:endParaRPr>
                    </a:p>
                  </a:txBody>
                  <a:tcPr/>
                </a:tc>
              </a:tr>
              <a:tr h="370840">
                <a:tc>
                  <a:txBody>
                    <a:bodyPr/>
                    <a:lstStyle/>
                    <a:p>
                      <a:r>
                        <a:rPr lang="en-US" dirty="0" smtClean="0">
                          <a:latin typeface="Arial" panose="020B0604020202020204" pitchFamily="34" charset="0"/>
                          <a:cs typeface="Arial" panose="020B0604020202020204" pitchFamily="34" charset="0"/>
                        </a:rPr>
                        <a:t>U5061</a:t>
                      </a:r>
                      <a:endParaRPr lang="en-US" dirty="0">
                        <a:latin typeface="Arial" panose="020B0604020202020204" pitchFamily="34" charset="0"/>
                        <a:cs typeface="Arial" panose="020B0604020202020204" pitchFamily="34" charset="0"/>
                      </a:endParaRPr>
                    </a:p>
                  </a:txBody>
                  <a:tcPr/>
                </a:tc>
              </a:tr>
            </a:tbl>
          </a:graphicData>
        </a:graphic>
      </p:graphicFrame>
    </p:spTree>
    <p:extLst>
      <p:ext uri="{BB962C8B-B14F-4D97-AF65-F5344CB8AC3E}">
        <p14:creationId xmlns:p14="http://schemas.microsoft.com/office/powerpoint/2010/main" val="27023825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Reason Code 38200/38031</a:t>
            </a:r>
            <a:endParaRPr lang="en-US" dirty="0"/>
          </a:p>
        </p:txBody>
      </p:sp>
      <p:sp>
        <p:nvSpPr>
          <p:cNvPr id="3" name="Content Placeholder 2"/>
          <p:cNvSpPr>
            <a:spLocks noGrp="1"/>
          </p:cNvSpPr>
          <p:nvPr>
            <p:ph idx="1"/>
          </p:nvPr>
        </p:nvSpPr>
        <p:spPr/>
        <p:txBody>
          <a:bodyPr/>
          <a:lstStyle/>
          <a:p>
            <a:r>
              <a:rPr lang="en-US" dirty="0" smtClean="0"/>
              <a:t>Duplicate rejection:</a:t>
            </a:r>
          </a:p>
          <a:p>
            <a:pPr lvl="1"/>
            <a:r>
              <a:rPr lang="en-US" dirty="0" smtClean="0"/>
              <a:t>The newly submitted claim is a duplicate to a previously submitted outpatient claim</a:t>
            </a:r>
          </a:p>
          <a:p>
            <a:r>
              <a:rPr lang="en-US" dirty="0" smtClean="0"/>
              <a:t>Research:</a:t>
            </a:r>
          </a:p>
          <a:p>
            <a:pPr lvl="1"/>
            <a:r>
              <a:rPr lang="en-US" dirty="0"/>
              <a:t>Verify claims history to determine if another claim was submitted for this date of service</a:t>
            </a:r>
            <a:r>
              <a:rPr lang="en-US" dirty="0" smtClean="0"/>
              <a:t>:</a:t>
            </a:r>
          </a:p>
          <a:p>
            <a:r>
              <a:rPr lang="en-US" dirty="0" smtClean="0"/>
              <a:t>Reason code action:</a:t>
            </a:r>
          </a:p>
          <a:p>
            <a:pPr lvl="1"/>
            <a:r>
              <a:rPr lang="en-US" dirty="0" smtClean="0"/>
              <a:t>If the posted claim is incorrect:</a:t>
            </a:r>
          </a:p>
          <a:p>
            <a:pPr lvl="2"/>
            <a:r>
              <a:rPr lang="en-US" dirty="0" smtClean="0"/>
              <a:t>Submit an adjustment correcting the information</a:t>
            </a:r>
          </a:p>
        </p:txBody>
      </p:sp>
    </p:spTree>
    <p:extLst>
      <p:ext uri="{BB962C8B-B14F-4D97-AF65-F5344CB8AC3E}">
        <p14:creationId xmlns:p14="http://schemas.microsoft.com/office/powerpoint/2010/main" val="6168395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Reason Code U5233</a:t>
            </a:r>
            <a:endParaRPr lang="en-US" dirty="0"/>
          </a:p>
        </p:txBody>
      </p:sp>
      <p:sp>
        <p:nvSpPr>
          <p:cNvPr id="3" name="Content Placeholder 2"/>
          <p:cNvSpPr>
            <a:spLocks noGrp="1"/>
          </p:cNvSpPr>
          <p:nvPr>
            <p:ph idx="1"/>
          </p:nvPr>
        </p:nvSpPr>
        <p:spPr/>
        <p:txBody>
          <a:bodyPr/>
          <a:lstStyle/>
          <a:p>
            <a:r>
              <a:rPr lang="en-US" dirty="0" smtClean="0"/>
              <a:t>RTP error:</a:t>
            </a:r>
          </a:p>
          <a:p>
            <a:pPr lvl="1"/>
            <a:r>
              <a:rPr lang="en-US" dirty="0" smtClean="0"/>
              <a:t>No Medicare payment can be made because the statement covered period falls within or overlaps an enrollment period in a risk HMO</a:t>
            </a:r>
          </a:p>
          <a:p>
            <a:r>
              <a:rPr lang="en-US" dirty="0" smtClean="0"/>
              <a:t>Research:</a:t>
            </a:r>
          </a:p>
          <a:p>
            <a:pPr lvl="1"/>
            <a:r>
              <a:rPr lang="en-US" dirty="0"/>
              <a:t>Verify the statement covered period</a:t>
            </a:r>
          </a:p>
          <a:p>
            <a:pPr lvl="1"/>
            <a:r>
              <a:rPr lang="en-US" dirty="0"/>
              <a:t>Verify the patients </a:t>
            </a:r>
            <a:r>
              <a:rPr lang="en-US" dirty="0" smtClean="0"/>
              <a:t>eligibility</a:t>
            </a:r>
          </a:p>
          <a:p>
            <a:r>
              <a:rPr lang="en-US" dirty="0" smtClean="0"/>
              <a:t>Reason code action:</a:t>
            </a:r>
          </a:p>
          <a:p>
            <a:pPr lvl="1"/>
            <a:r>
              <a:rPr lang="en-US" dirty="0" smtClean="0"/>
              <a:t>Bill the claim to the beneficiaries HMO on file</a:t>
            </a:r>
          </a:p>
          <a:p>
            <a:endParaRPr lang="en-US" dirty="0"/>
          </a:p>
        </p:txBody>
      </p:sp>
    </p:spTree>
    <p:extLst>
      <p:ext uri="{BB962C8B-B14F-4D97-AF65-F5344CB8AC3E}">
        <p14:creationId xmlns:p14="http://schemas.microsoft.com/office/powerpoint/2010/main" val="2739628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Reason Code C7010</a:t>
            </a:r>
            <a:endParaRPr lang="en-US" dirty="0"/>
          </a:p>
        </p:txBody>
      </p:sp>
      <p:sp>
        <p:nvSpPr>
          <p:cNvPr id="3" name="Content Placeholder 2"/>
          <p:cNvSpPr>
            <a:spLocks noGrp="1"/>
          </p:cNvSpPr>
          <p:nvPr>
            <p:ph idx="1"/>
          </p:nvPr>
        </p:nvSpPr>
        <p:spPr/>
        <p:txBody>
          <a:bodyPr/>
          <a:lstStyle/>
          <a:p>
            <a:r>
              <a:rPr lang="en-US" dirty="0" smtClean="0"/>
              <a:t>RTP error:</a:t>
            </a:r>
          </a:p>
          <a:p>
            <a:pPr lvl="1"/>
            <a:r>
              <a:rPr lang="en-US" dirty="0" smtClean="0"/>
              <a:t>The edited outpatient claim has a from/through date that overlap a hospice election period</a:t>
            </a:r>
          </a:p>
          <a:p>
            <a:r>
              <a:rPr lang="en-US" dirty="0" smtClean="0"/>
              <a:t>Research:</a:t>
            </a:r>
          </a:p>
          <a:p>
            <a:pPr lvl="1"/>
            <a:r>
              <a:rPr lang="en-US" dirty="0"/>
              <a:t>Verify the statement covered </a:t>
            </a:r>
            <a:r>
              <a:rPr lang="en-US" dirty="0" smtClean="0"/>
              <a:t>period:</a:t>
            </a:r>
            <a:endParaRPr lang="en-US" dirty="0"/>
          </a:p>
          <a:p>
            <a:pPr lvl="2"/>
            <a:r>
              <a:rPr lang="en-US" dirty="0" smtClean="0"/>
              <a:t>Hospice election period verified through </a:t>
            </a:r>
            <a:r>
              <a:rPr lang="en-US" dirty="0" err="1"/>
              <a:t>Novitasphere</a:t>
            </a:r>
            <a:r>
              <a:rPr lang="en-US" dirty="0"/>
              <a:t>, Fiscal Intermediary Shared System (FISS), </a:t>
            </a:r>
            <a:r>
              <a:rPr lang="en-US" dirty="0" smtClean="0"/>
              <a:t>HETS  </a:t>
            </a:r>
            <a:r>
              <a:rPr lang="en-US" dirty="0"/>
              <a:t>or Interactive Voice Response (IVR)</a:t>
            </a:r>
          </a:p>
          <a:p>
            <a:r>
              <a:rPr lang="en-US" dirty="0" smtClean="0"/>
              <a:t>Reason code action:</a:t>
            </a:r>
          </a:p>
          <a:p>
            <a:pPr lvl="1"/>
            <a:r>
              <a:rPr lang="en-US" dirty="0" smtClean="0"/>
              <a:t>Related to the terminal illness:</a:t>
            </a:r>
          </a:p>
          <a:p>
            <a:pPr lvl="2"/>
            <a:r>
              <a:rPr lang="en-US" dirty="0" smtClean="0"/>
              <a:t>Bill the Hospice</a:t>
            </a:r>
          </a:p>
          <a:p>
            <a:pPr lvl="1"/>
            <a:r>
              <a:rPr lang="en-US" dirty="0" smtClean="0"/>
              <a:t>Unrelated to the terminal illness:</a:t>
            </a:r>
          </a:p>
          <a:p>
            <a:pPr lvl="2"/>
            <a:r>
              <a:rPr lang="en-US" dirty="0" smtClean="0"/>
              <a:t>Resubmit the claim to Medicare with the appropriate condition code 07</a:t>
            </a:r>
          </a:p>
          <a:p>
            <a:endParaRPr lang="en-US" dirty="0"/>
          </a:p>
        </p:txBody>
      </p:sp>
    </p:spTree>
    <p:extLst>
      <p:ext uri="{BB962C8B-B14F-4D97-AF65-F5344CB8AC3E}">
        <p14:creationId xmlns:p14="http://schemas.microsoft.com/office/powerpoint/2010/main" val="374242773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Reason Code 32402</a:t>
            </a:r>
            <a:endParaRPr lang="en-US" dirty="0"/>
          </a:p>
        </p:txBody>
      </p:sp>
      <p:sp>
        <p:nvSpPr>
          <p:cNvPr id="3" name="Content Placeholder 2"/>
          <p:cNvSpPr>
            <a:spLocks noGrp="1"/>
          </p:cNvSpPr>
          <p:nvPr>
            <p:ph idx="1"/>
          </p:nvPr>
        </p:nvSpPr>
        <p:spPr/>
        <p:txBody>
          <a:bodyPr/>
          <a:lstStyle/>
          <a:p>
            <a:r>
              <a:rPr lang="en-US" dirty="0" smtClean="0"/>
              <a:t>RTP error:</a:t>
            </a:r>
          </a:p>
          <a:p>
            <a:pPr lvl="1"/>
            <a:r>
              <a:rPr lang="en-US" dirty="0" smtClean="0"/>
              <a:t>Invalid revenue code for a HCPCS code reported or HCPCS is not valid for the date on which services were provided</a:t>
            </a:r>
          </a:p>
          <a:p>
            <a:r>
              <a:rPr lang="en-US" dirty="0" smtClean="0"/>
              <a:t>Research:</a:t>
            </a:r>
          </a:p>
          <a:p>
            <a:pPr lvl="1"/>
            <a:r>
              <a:rPr lang="en-US" dirty="0"/>
              <a:t>Verify the revenue code billed</a:t>
            </a:r>
          </a:p>
          <a:p>
            <a:pPr lvl="1"/>
            <a:r>
              <a:rPr lang="en-US" dirty="0"/>
              <a:t>Verify the HCPCS code billed</a:t>
            </a:r>
          </a:p>
          <a:p>
            <a:pPr lvl="1"/>
            <a:r>
              <a:rPr lang="en-US" dirty="0"/>
              <a:t>Verify the “from” and “through” </a:t>
            </a:r>
            <a:r>
              <a:rPr lang="en-US" dirty="0" smtClean="0"/>
              <a:t>dates</a:t>
            </a:r>
          </a:p>
          <a:p>
            <a:r>
              <a:rPr lang="en-US" dirty="0" smtClean="0"/>
              <a:t>Reason </a:t>
            </a:r>
            <a:r>
              <a:rPr lang="en-US" dirty="0"/>
              <a:t>code </a:t>
            </a:r>
            <a:r>
              <a:rPr lang="en-US" dirty="0" smtClean="0"/>
              <a:t>action: </a:t>
            </a:r>
          </a:p>
          <a:p>
            <a:pPr lvl="1"/>
            <a:r>
              <a:rPr lang="en-US" dirty="0" smtClean="0"/>
              <a:t>Once revenue, HCPCS and/or from and through dates verified and corrected F9 claim for processing</a:t>
            </a:r>
            <a:endParaRPr lang="en-US" dirty="0"/>
          </a:p>
        </p:txBody>
      </p:sp>
    </p:spTree>
    <p:extLst>
      <p:ext uri="{BB962C8B-B14F-4D97-AF65-F5344CB8AC3E}">
        <p14:creationId xmlns:p14="http://schemas.microsoft.com/office/powerpoint/2010/main" val="18940340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Reason Code W7091</a:t>
            </a:r>
          </a:p>
        </p:txBody>
      </p:sp>
      <p:sp>
        <p:nvSpPr>
          <p:cNvPr id="3" name="Content Placeholder 2"/>
          <p:cNvSpPr>
            <a:spLocks noGrp="1"/>
          </p:cNvSpPr>
          <p:nvPr>
            <p:ph idx="1"/>
          </p:nvPr>
        </p:nvSpPr>
        <p:spPr/>
        <p:txBody>
          <a:bodyPr/>
          <a:lstStyle/>
          <a:p>
            <a:r>
              <a:rPr lang="en-US" dirty="0" smtClean="0"/>
              <a:t>RTP error:</a:t>
            </a:r>
            <a:endParaRPr lang="en-US" dirty="0"/>
          </a:p>
          <a:p>
            <a:pPr lvl="1"/>
            <a:r>
              <a:rPr lang="en-US" dirty="0"/>
              <a:t>Non RHC services </a:t>
            </a:r>
          </a:p>
          <a:p>
            <a:r>
              <a:rPr lang="en-US" dirty="0"/>
              <a:t>Research:</a:t>
            </a:r>
          </a:p>
          <a:p>
            <a:pPr lvl="1"/>
            <a:r>
              <a:rPr lang="en-US" dirty="0">
                <a:hlinkClick r:id="rId2"/>
              </a:rPr>
              <a:t>https://</a:t>
            </a:r>
            <a:r>
              <a:rPr lang="en-US" dirty="0" smtClean="0">
                <a:hlinkClick r:id="rId2"/>
              </a:rPr>
              <a:t>www.cms.gov/Regulations-and-Guidance/Guidance/Manuals/Downloads/bp102c13.pdf</a:t>
            </a:r>
            <a:r>
              <a:rPr lang="en-US" dirty="0" smtClean="0"/>
              <a:t> section 60</a:t>
            </a:r>
          </a:p>
          <a:p>
            <a:r>
              <a:rPr lang="en-US" dirty="0" smtClean="0"/>
              <a:t>Reason </a:t>
            </a:r>
            <a:r>
              <a:rPr lang="en-US" dirty="0"/>
              <a:t>code action:</a:t>
            </a:r>
          </a:p>
          <a:p>
            <a:pPr lvl="1"/>
            <a:r>
              <a:rPr lang="en-US" dirty="0"/>
              <a:t>Bill Part B CMS 1500 claim form</a:t>
            </a:r>
          </a:p>
          <a:p>
            <a:endParaRPr lang="en-US" dirty="0"/>
          </a:p>
        </p:txBody>
      </p:sp>
    </p:spTree>
    <p:extLst>
      <p:ext uri="{BB962C8B-B14F-4D97-AF65-F5344CB8AC3E}">
        <p14:creationId xmlns:p14="http://schemas.microsoft.com/office/powerpoint/2010/main" val="33524424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Reason </a:t>
            </a:r>
            <a:r>
              <a:rPr lang="en-US" dirty="0" smtClean="0"/>
              <a:t>Code U5061</a:t>
            </a:r>
            <a:endParaRPr lang="en-US" dirty="0"/>
          </a:p>
        </p:txBody>
      </p:sp>
      <p:sp>
        <p:nvSpPr>
          <p:cNvPr id="3" name="Content Placeholder 2"/>
          <p:cNvSpPr>
            <a:spLocks noGrp="1"/>
          </p:cNvSpPr>
          <p:nvPr>
            <p:ph idx="1"/>
          </p:nvPr>
        </p:nvSpPr>
        <p:spPr/>
        <p:txBody>
          <a:bodyPr/>
          <a:lstStyle/>
          <a:p>
            <a:r>
              <a:rPr lang="en-US" dirty="0" smtClean="0"/>
              <a:t>Rejection:</a:t>
            </a:r>
          </a:p>
          <a:p>
            <a:pPr lvl="1"/>
            <a:r>
              <a:rPr lang="en-US" dirty="0" smtClean="0"/>
              <a:t>Invalid Health Insurance Claim number, not found in the Common Working File crosswalk  </a:t>
            </a:r>
            <a:endParaRPr lang="en-US" dirty="0"/>
          </a:p>
          <a:p>
            <a:r>
              <a:rPr lang="en-US" dirty="0"/>
              <a:t>Research:</a:t>
            </a:r>
          </a:p>
          <a:p>
            <a:pPr lvl="1"/>
            <a:r>
              <a:rPr lang="en-US" dirty="0" smtClean="0"/>
              <a:t>Verify with the beneficiary for their valid Medicare number:</a:t>
            </a:r>
          </a:p>
          <a:p>
            <a:pPr lvl="2"/>
            <a:r>
              <a:rPr lang="en-US" dirty="0" smtClean="0"/>
              <a:t>Verify the Medicare number using, </a:t>
            </a:r>
            <a:r>
              <a:rPr lang="en-US" dirty="0" err="1"/>
              <a:t>Novitasphere</a:t>
            </a:r>
            <a:r>
              <a:rPr lang="en-US" dirty="0"/>
              <a:t>, Fiscal Intermediary Shared System (FISS), HIPPA Eligibility Transaction System (HETS)  or Interactive Voice Response (IVR)</a:t>
            </a:r>
          </a:p>
          <a:p>
            <a:r>
              <a:rPr lang="en-US" dirty="0" smtClean="0"/>
              <a:t>Reason </a:t>
            </a:r>
            <a:r>
              <a:rPr lang="en-US" dirty="0"/>
              <a:t>code </a:t>
            </a:r>
            <a:r>
              <a:rPr lang="en-US" dirty="0" smtClean="0"/>
              <a:t>action:</a:t>
            </a:r>
          </a:p>
          <a:p>
            <a:pPr lvl="1"/>
            <a:r>
              <a:rPr lang="en-US" dirty="0" smtClean="0"/>
              <a:t>Resubmit claim with corrected Medicare number</a:t>
            </a:r>
            <a:endParaRPr lang="en-US" dirty="0"/>
          </a:p>
          <a:p>
            <a:endParaRPr lang="en-US" dirty="0"/>
          </a:p>
        </p:txBody>
      </p:sp>
    </p:spTree>
    <p:extLst>
      <p:ext uri="{BB962C8B-B14F-4D97-AF65-F5344CB8AC3E}">
        <p14:creationId xmlns:p14="http://schemas.microsoft.com/office/powerpoint/2010/main" val="24722961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r>
              <a:rPr lang="en-US" dirty="0"/>
              <a:t>Utilizing the Novitasphere Portal  </a:t>
            </a:r>
          </a:p>
        </p:txBody>
      </p:sp>
      <p:sp>
        <p:nvSpPr>
          <p:cNvPr id="3" name="Text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637239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altLang="en-US" dirty="0" smtClean="0"/>
              <a:t>What is Novitasphere? </a:t>
            </a:r>
          </a:p>
        </p:txBody>
      </p:sp>
      <p:sp>
        <p:nvSpPr>
          <p:cNvPr id="3" name="Content Placeholder 2"/>
          <p:cNvSpPr>
            <a:spLocks noGrp="1"/>
          </p:cNvSpPr>
          <p:nvPr>
            <p:ph idx="1"/>
          </p:nvPr>
        </p:nvSpPr>
        <p:spPr>
          <a:xfrm>
            <a:off x="457200" y="1524000"/>
            <a:ext cx="8382000" cy="4800600"/>
          </a:xfrm>
        </p:spPr>
        <p:txBody>
          <a:bodyPr/>
          <a:lstStyle/>
          <a:p>
            <a:r>
              <a:rPr lang="en-US" dirty="0" smtClean="0"/>
              <a:t>Free, secure web-based portal </a:t>
            </a:r>
          </a:p>
          <a:p>
            <a:r>
              <a:rPr lang="en-US" dirty="0" smtClean="0"/>
              <a:t>Part </a:t>
            </a:r>
            <a:r>
              <a:rPr lang="en-US" dirty="0"/>
              <a:t>A – Access to Eligibility, Claim Submission with File Status, </a:t>
            </a:r>
            <a:r>
              <a:rPr lang="en-US" dirty="0" smtClean="0"/>
              <a:t>ERA, </a:t>
            </a:r>
            <a:r>
              <a:rPr lang="en-US" dirty="0"/>
              <a:t>Medical Review Record </a:t>
            </a:r>
            <a:r>
              <a:rPr lang="en-US" dirty="0" smtClean="0"/>
              <a:t>Submission, and </a:t>
            </a:r>
            <a:r>
              <a:rPr lang="en-US" dirty="0"/>
              <a:t>Audit and Reimbursement Cost Reports Submission</a:t>
            </a:r>
            <a:endParaRPr lang="en-US" dirty="0" smtClean="0"/>
          </a:p>
          <a:p>
            <a:r>
              <a:rPr lang="en-US" dirty="0" smtClean="0"/>
              <a:t>Part B - Access to Eligibility, Claim Information and Remittance Advice, Claim Submission with File Status, ERA, Claim Correction, Secure Messaging and a Mailbox</a:t>
            </a:r>
          </a:p>
          <a:p>
            <a:r>
              <a:rPr lang="en-US" dirty="0" smtClean="0"/>
              <a:t>Live Chat feature</a:t>
            </a:r>
          </a:p>
          <a:p>
            <a:r>
              <a:rPr lang="en-US" dirty="0" smtClean="0"/>
              <a:t>Dedicated Help Desk- </a:t>
            </a:r>
            <a:r>
              <a:rPr lang="en-US" altLang="en-US" dirty="0"/>
              <a:t>1-855-880-8424</a:t>
            </a:r>
            <a:endParaRPr lang="en-US" dirty="0" smtClean="0"/>
          </a:p>
          <a:p>
            <a:r>
              <a:rPr lang="en-US" dirty="0" smtClean="0"/>
              <a:t>For demonstrations and more information:</a:t>
            </a:r>
          </a:p>
          <a:p>
            <a:pPr lvl="1"/>
            <a:r>
              <a:rPr lang="en-US" dirty="0"/>
              <a:t>JH Providers:</a:t>
            </a:r>
          </a:p>
          <a:p>
            <a:pPr lvl="2"/>
            <a:r>
              <a:rPr lang="en-US" dirty="0">
                <a:hlinkClick r:id="rId3"/>
              </a:rPr>
              <a:t>http://www.novitas-solutions.com/webcenter/portal/Novitasphere_JH/</a:t>
            </a:r>
            <a:r>
              <a:rPr lang="en-US" dirty="0"/>
              <a:t> </a:t>
            </a:r>
          </a:p>
          <a:p>
            <a:pPr lvl="1"/>
            <a:r>
              <a:rPr lang="en-US" dirty="0" smtClean="0"/>
              <a:t> </a:t>
            </a:r>
            <a:endParaRPr lang="en-US" dirty="0"/>
          </a:p>
        </p:txBody>
      </p:sp>
    </p:spTree>
    <p:extLst>
      <p:ext uri="{BB962C8B-B14F-4D97-AF65-F5344CB8AC3E}">
        <p14:creationId xmlns:p14="http://schemas.microsoft.com/office/powerpoint/2010/main" val="28996535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Reminder: Keep your Novitasphere Access Active</a:t>
            </a:r>
            <a:endParaRPr lang="en-US" dirty="0"/>
          </a:p>
        </p:txBody>
      </p:sp>
      <p:sp>
        <p:nvSpPr>
          <p:cNvPr id="3" name="Content Placeholder 2"/>
          <p:cNvSpPr>
            <a:spLocks noGrp="1"/>
          </p:cNvSpPr>
          <p:nvPr>
            <p:ph idx="1"/>
          </p:nvPr>
        </p:nvSpPr>
        <p:spPr/>
        <p:txBody>
          <a:bodyPr/>
          <a:lstStyle/>
          <a:p>
            <a:r>
              <a:rPr lang="en-US" b="1" dirty="0" smtClean="0"/>
              <a:t>Tips to maintain access</a:t>
            </a:r>
            <a:r>
              <a:rPr lang="en-US" dirty="0" smtClean="0"/>
              <a:t>:</a:t>
            </a:r>
            <a:endParaRPr lang="en-US" dirty="0"/>
          </a:p>
          <a:p>
            <a:pPr lvl="1"/>
            <a:r>
              <a:rPr lang="en-US" dirty="0"/>
              <a:t>Set a recurring reminder on your calendar or </a:t>
            </a:r>
            <a:r>
              <a:rPr lang="en-US" dirty="0" smtClean="0"/>
              <a:t>phone</a:t>
            </a:r>
            <a:endParaRPr lang="en-US" dirty="0"/>
          </a:p>
          <a:p>
            <a:pPr lvl="1"/>
            <a:r>
              <a:rPr lang="en-US" dirty="0"/>
              <a:t>Use the buddy system! </a:t>
            </a:r>
            <a:endParaRPr lang="en-US" dirty="0" smtClean="0"/>
          </a:p>
          <a:p>
            <a:pPr lvl="2"/>
            <a:r>
              <a:rPr lang="en-US" dirty="0" smtClean="0"/>
              <a:t>Remind </a:t>
            </a:r>
            <a:r>
              <a:rPr lang="en-US" dirty="0"/>
              <a:t>your colleagues to keep their access active, and ask them to remind you </a:t>
            </a:r>
            <a:r>
              <a:rPr lang="en-US" dirty="0" smtClean="0"/>
              <a:t>too</a:t>
            </a:r>
            <a:endParaRPr lang="en-US" dirty="0"/>
          </a:p>
          <a:p>
            <a:pPr lvl="1"/>
            <a:r>
              <a:rPr lang="en-US" dirty="0"/>
              <a:t>Call for </a:t>
            </a:r>
            <a:r>
              <a:rPr lang="en-US" dirty="0" smtClean="0"/>
              <a:t>help:</a:t>
            </a:r>
          </a:p>
          <a:p>
            <a:pPr lvl="2"/>
            <a:r>
              <a:rPr lang="en-US" dirty="0" smtClean="0"/>
              <a:t>If </a:t>
            </a:r>
            <a:r>
              <a:rPr lang="en-US" dirty="0"/>
              <a:t>you are having trouble successfully logging in, contact the Novitasphere Help </a:t>
            </a:r>
            <a:r>
              <a:rPr lang="en-US" dirty="0" smtClean="0"/>
              <a:t>Desk</a:t>
            </a:r>
          </a:p>
          <a:p>
            <a:pPr lvl="2"/>
            <a:r>
              <a:rPr lang="en-US" dirty="0" smtClean="0"/>
              <a:t>The </a:t>
            </a:r>
            <a:r>
              <a:rPr lang="en-US" dirty="0"/>
              <a:t>Help Desk can assist with password issues, locked Multi-Factor Authentication (MFA) devices, and adding additional MFA </a:t>
            </a:r>
            <a:r>
              <a:rPr lang="en-US" dirty="0" smtClean="0"/>
              <a:t>devices</a:t>
            </a:r>
            <a:endParaRPr lang="en-US" dirty="0"/>
          </a:p>
          <a:p>
            <a:pPr lvl="1"/>
            <a:r>
              <a:rPr lang="en-US" dirty="0"/>
              <a:t>Sign up for the Novitasphere email </a:t>
            </a:r>
            <a:r>
              <a:rPr lang="en-US" dirty="0" smtClean="0"/>
              <a:t>lists:</a:t>
            </a:r>
          </a:p>
          <a:p>
            <a:pPr lvl="2"/>
            <a:r>
              <a:rPr lang="en-US" dirty="0" smtClean="0"/>
              <a:t>We </a:t>
            </a:r>
            <a:r>
              <a:rPr lang="en-US" dirty="0"/>
              <a:t>don’t want to see you lose your access – so we issue monthly </a:t>
            </a:r>
            <a:r>
              <a:rPr lang="en-US" dirty="0" smtClean="0"/>
              <a:t>reminders</a:t>
            </a:r>
          </a:p>
          <a:p>
            <a:pPr lvl="1"/>
            <a:r>
              <a:rPr lang="en-US" dirty="0" smtClean="0"/>
              <a:t>Check your vacation schedule!</a:t>
            </a:r>
          </a:p>
          <a:p>
            <a:pPr lvl="2"/>
            <a:r>
              <a:rPr lang="en-US" dirty="0" smtClean="0"/>
              <a:t>Log in before leaving if you will be out of the office for an extended time</a:t>
            </a:r>
            <a:endParaRPr lang="en-US" dirty="0"/>
          </a:p>
        </p:txBody>
      </p:sp>
    </p:spTree>
    <p:extLst>
      <p:ext uri="{BB962C8B-B14F-4D97-AF65-F5344CB8AC3E}">
        <p14:creationId xmlns:p14="http://schemas.microsoft.com/office/powerpoint/2010/main" val="236220966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Novitasphere Feature List</a:t>
            </a:r>
          </a:p>
        </p:txBody>
      </p:sp>
      <p:pic>
        <p:nvPicPr>
          <p:cNvPr id="2050" name="Picture 2" descr="Screen shot of the Novitasphere navigation bar for Part A"/>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70018" y="1600200"/>
            <a:ext cx="7803964" cy="472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647934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Benefits &amp; Eligibility</a:t>
            </a:r>
            <a:endParaRPr lang="en-US" dirty="0"/>
          </a:p>
        </p:txBody>
      </p:sp>
      <p:pic>
        <p:nvPicPr>
          <p:cNvPr id="3" name="Picture 2" descr="Benefit and eligibility detail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1579593"/>
            <a:ext cx="7848600" cy="4745007"/>
          </a:xfrm>
          <a:prstGeom prst="rect">
            <a:avLst/>
          </a:prstGeom>
        </p:spPr>
      </p:pic>
    </p:spTree>
    <p:extLst>
      <p:ext uri="{BB962C8B-B14F-4D97-AF65-F5344CB8AC3E}">
        <p14:creationId xmlns:p14="http://schemas.microsoft.com/office/powerpoint/2010/main" val="144593982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Eligibility Information</a:t>
            </a:r>
            <a:endParaRPr lang="en-US" dirty="0"/>
          </a:p>
        </p:txBody>
      </p:sp>
      <p:sp>
        <p:nvSpPr>
          <p:cNvPr id="4" name="Content Placeholder 6"/>
          <p:cNvSpPr>
            <a:spLocks noGrp="1"/>
          </p:cNvSpPr>
          <p:nvPr>
            <p:ph sz="half" idx="1"/>
          </p:nvPr>
        </p:nvSpPr>
        <p:spPr>
          <a:xfrm>
            <a:off x="228600" y="1447800"/>
            <a:ext cx="4191000" cy="4953000"/>
          </a:xfrm>
        </p:spPr>
        <p:txBody>
          <a:bodyPr>
            <a:noAutofit/>
          </a:bodyPr>
          <a:lstStyle/>
          <a:p>
            <a:r>
              <a:rPr lang="en-US" sz="1150" dirty="0"/>
              <a:t>Eligibility </a:t>
            </a:r>
          </a:p>
          <a:p>
            <a:pPr lvl="1"/>
            <a:r>
              <a:rPr lang="en-US" sz="1150" dirty="0"/>
              <a:t>Part A and B Eligibility Effective and Termination Dates</a:t>
            </a:r>
          </a:p>
          <a:p>
            <a:pPr lvl="1"/>
            <a:r>
              <a:rPr lang="en-US" sz="1150" dirty="0" smtClean="0"/>
              <a:t>End </a:t>
            </a:r>
            <a:r>
              <a:rPr lang="en-US" sz="1150" dirty="0"/>
              <a:t>Stage Renal Disease (ESRD) dates and information</a:t>
            </a:r>
          </a:p>
          <a:p>
            <a:r>
              <a:rPr lang="en-US" sz="1150" dirty="0"/>
              <a:t>Deductible</a:t>
            </a:r>
          </a:p>
          <a:p>
            <a:pPr lvl="1"/>
            <a:r>
              <a:rPr lang="en-US" sz="1150" dirty="0"/>
              <a:t>Part B Total Deductible Remaining for Calendar year</a:t>
            </a:r>
          </a:p>
          <a:p>
            <a:pPr lvl="1"/>
            <a:r>
              <a:rPr lang="en-US" sz="1150" dirty="0"/>
              <a:t>Occupational, Physical and Speech Therapy amounts applied to the capitation limits</a:t>
            </a:r>
          </a:p>
          <a:p>
            <a:pPr lvl="1"/>
            <a:r>
              <a:rPr lang="en-US" sz="1150" dirty="0"/>
              <a:t>Rehabilitation Session counts</a:t>
            </a:r>
          </a:p>
          <a:p>
            <a:r>
              <a:rPr lang="en-US" sz="1150" dirty="0"/>
              <a:t>Medicare Advantage Plan (MAP)</a:t>
            </a:r>
          </a:p>
          <a:p>
            <a:pPr lvl="1"/>
            <a:r>
              <a:rPr lang="en-US" sz="1150" dirty="0"/>
              <a:t>Contract Name, </a:t>
            </a:r>
            <a:r>
              <a:rPr lang="en-US" sz="1150" dirty="0" smtClean="0"/>
              <a:t>Number</a:t>
            </a:r>
            <a:r>
              <a:rPr lang="en-US" sz="1150" dirty="0"/>
              <a:t>, Address and Telephone </a:t>
            </a:r>
            <a:r>
              <a:rPr lang="en-US" sz="1150" dirty="0" smtClean="0"/>
              <a:t>Number</a:t>
            </a:r>
          </a:p>
          <a:p>
            <a:pPr lvl="1"/>
            <a:r>
              <a:rPr lang="en-US" sz="1150" dirty="0" smtClean="0"/>
              <a:t>Plan number and Plan Name</a:t>
            </a:r>
            <a:r>
              <a:rPr lang="en-US" sz="1150" dirty="0"/>
              <a:t>	</a:t>
            </a:r>
          </a:p>
          <a:p>
            <a:pPr lvl="1"/>
            <a:r>
              <a:rPr lang="en-US" sz="1150" dirty="0"/>
              <a:t>Type of Medicare Advantage Plan</a:t>
            </a:r>
          </a:p>
          <a:p>
            <a:pPr lvl="1"/>
            <a:r>
              <a:rPr lang="en-US" sz="1150" dirty="0"/>
              <a:t>The Bill Option code of the Plan type</a:t>
            </a:r>
          </a:p>
          <a:p>
            <a:pPr lvl="1"/>
            <a:r>
              <a:rPr lang="en-US" sz="1150" dirty="0"/>
              <a:t>Effective and Termination Dates </a:t>
            </a:r>
          </a:p>
          <a:p>
            <a:r>
              <a:rPr lang="en-US" sz="1150" dirty="0" smtClean="0"/>
              <a:t>Medicare </a:t>
            </a:r>
            <a:r>
              <a:rPr lang="en-US" sz="1150" dirty="0"/>
              <a:t>Secondary Payer (MSP)</a:t>
            </a:r>
          </a:p>
          <a:p>
            <a:pPr lvl="1"/>
            <a:r>
              <a:rPr lang="en-US" sz="1150" dirty="0"/>
              <a:t>The reason Medicare is secondary </a:t>
            </a:r>
          </a:p>
          <a:p>
            <a:pPr lvl="1"/>
            <a:r>
              <a:rPr lang="en-US" sz="1150" dirty="0"/>
              <a:t>Effective and Termination </a:t>
            </a:r>
            <a:r>
              <a:rPr lang="en-US" sz="1150" dirty="0" smtClean="0"/>
              <a:t>Dates</a:t>
            </a:r>
          </a:p>
          <a:p>
            <a:pPr lvl="1"/>
            <a:r>
              <a:rPr lang="en-US" sz="1150" dirty="0" smtClean="0"/>
              <a:t>MSP Diagnosis Codes</a:t>
            </a:r>
            <a:endParaRPr lang="en-US" sz="1150" dirty="0"/>
          </a:p>
          <a:p>
            <a:pPr lvl="1"/>
            <a:r>
              <a:rPr lang="en-US" sz="1150" dirty="0"/>
              <a:t>Name of Insurance Company and Address</a:t>
            </a:r>
          </a:p>
          <a:p>
            <a:pPr lvl="1"/>
            <a:endParaRPr lang="en-US" sz="1200" dirty="0"/>
          </a:p>
        </p:txBody>
      </p:sp>
      <p:sp>
        <p:nvSpPr>
          <p:cNvPr id="5" name="Content Placeholder 7"/>
          <p:cNvSpPr txBox="1">
            <a:spLocks/>
          </p:cNvSpPr>
          <p:nvPr/>
        </p:nvSpPr>
        <p:spPr>
          <a:xfrm>
            <a:off x="4419600" y="1447800"/>
            <a:ext cx="4267200" cy="4572000"/>
          </a:xfrm>
          <a:prstGeom prst="rect">
            <a:avLst/>
          </a:prstGeom>
        </p:spPr>
        <p:txBody>
          <a:bodyPr>
            <a:noAutofit/>
          </a:bodyPr>
          <a:lstStyle>
            <a:lvl1pPr marL="342900" indent="-342900" algn="l" rtl="0" eaLnBrk="1" fontAlgn="base" hangingPunct="1">
              <a:spcBef>
                <a:spcPct val="20000"/>
              </a:spcBef>
              <a:spcAft>
                <a:spcPct val="0"/>
              </a:spcAft>
              <a:buFont typeface="Wingdings" panose="05000000000000000000" pitchFamily="2" charset="2"/>
              <a:buChar char="§"/>
              <a:defRPr sz="2000" kern="1200">
                <a:solidFill>
                  <a:schemeClr val="tx1"/>
                </a:solidFill>
                <a:latin typeface="Arial" pitchFamily="34" charset="0"/>
                <a:ea typeface="+mn-ea"/>
                <a:cs typeface="Arial" pitchFamily="34" charset="0"/>
              </a:defRPr>
            </a:lvl1pPr>
            <a:lvl2pPr marL="742950" indent="-285750" algn="l" rtl="0" eaLnBrk="1" fontAlgn="base" hangingPunct="1">
              <a:spcBef>
                <a:spcPct val="20000"/>
              </a:spcBef>
              <a:spcAft>
                <a:spcPct val="0"/>
              </a:spcAft>
              <a:buSzPct val="80000"/>
              <a:buFont typeface="Arial" panose="020B0604020202020204" pitchFamily="34" charset="0"/>
              <a:buChar char="•"/>
              <a:defRPr sz="1800" kern="1200">
                <a:solidFill>
                  <a:schemeClr val="tx1"/>
                </a:solidFill>
                <a:latin typeface="Arial" pitchFamily="34" charset="0"/>
                <a:ea typeface="+mn-ea"/>
                <a:cs typeface="Arial" pitchFamily="34" charset="0"/>
              </a:defRPr>
            </a:lvl2pPr>
            <a:lvl3pPr marL="1143000" indent="-228600" algn="l" rtl="0" eaLnBrk="1" fontAlgn="base" hangingPunct="1">
              <a:spcBef>
                <a:spcPct val="20000"/>
              </a:spcBef>
              <a:spcAft>
                <a:spcPct val="0"/>
              </a:spcAft>
              <a:buFont typeface="Wingdings" pitchFamily="2" charset="2"/>
              <a:buChar char="ü"/>
              <a:defRPr sz="1600" kern="1200">
                <a:solidFill>
                  <a:schemeClr val="tx1"/>
                </a:solidFill>
                <a:latin typeface="Arial" pitchFamily="34" charset="0"/>
                <a:ea typeface="+mn-ea"/>
                <a:cs typeface="Arial" pitchFamily="34" charset="0"/>
              </a:defRPr>
            </a:lvl3pPr>
            <a:lvl4pPr marL="1600200" indent="-228600" algn="l" rtl="0" eaLnBrk="1" fontAlgn="base" hangingPunct="1">
              <a:spcBef>
                <a:spcPct val="20000"/>
              </a:spcBef>
              <a:spcAft>
                <a:spcPct val="0"/>
              </a:spcAft>
              <a:buFont typeface="Wingdings" panose="05000000000000000000" pitchFamily="2" charset="2"/>
              <a:buChar char="Ø"/>
              <a:defRPr sz="1400" kern="1200">
                <a:solidFill>
                  <a:schemeClr val="tx1"/>
                </a:solidFill>
                <a:latin typeface="Arial" pitchFamily="34" charset="0"/>
                <a:ea typeface="+mn-ea"/>
                <a:cs typeface="Arial" pitchFamily="34" charset="0"/>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100" dirty="0"/>
              <a:t>Hospice/Home Health</a:t>
            </a:r>
          </a:p>
          <a:p>
            <a:pPr lvl="1"/>
            <a:r>
              <a:rPr lang="en-US" sz="1100" dirty="0"/>
              <a:t>Certification codes and dates</a:t>
            </a:r>
          </a:p>
          <a:p>
            <a:pPr lvl="1"/>
            <a:r>
              <a:rPr lang="en-US" sz="1100" dirty="0" smtClean="0"/>
              <a:t>Home </a:t>
            </a:r>
            <a:r>
              <a:rPr lang="en-US" sz="1100" dirty="0"/>
              <a:t>Health Episode Start and End Dates</a:t>
            </a:r>
          </a:p>
          <a:p>
            <a:pPr lvl="1"/>
            <a:r>
              <a:rPr lang="en-US" sz="1100" dirty="0"/>
              <a:t>Home Health Episode termination date</a:t>
            </a:r>
          </a:p>
          <a:p>
            <a:pPr lvl="1"/>
            <a:r>
              <a:rPr lang="en-US" sz="1100" dirty="0"/>
              <a:t>Provider NPI Number of the Home Health Facility</a:t>
            </a:r>
          </a:p>
          <a:p>
            <a:r>
              <a:rPr lang="en-US" sz="1100" dirty="0"/>
              <a:t>Preventive Services</a:t>
            </a:r>
          </a:p>
          <a:p>
            <a:pPr lvl="1"/>
            <a:r>
              <a:rPr lang="en-US" sz="1100" dirty="0"/>
              <a:t>Number of Smoking Sessions remaining for the </a:t>
            </a:r>
            <a:r>
              <a:rPr lang="en-US" sz="1100" dirty="0" smtClean="0"/>
              <a:t>Preventive </a:t>
            </a:r>
            <a:r>
              <a:rPr lang="en-US" sz="1100" dirty="0"/>
              <a:t>Service Procedure </a:t>
            </a:r>
            <a:r>
              <a:rPr lang="en-US" sz="1100" dirty="0" smtClean="0"/>
              <a:t>Code</a:t>
            </a:r>
          </a:p>
          <a:p>
            <a:pPr lvl="1"/>
            <a:r>
              <a:rPr lang="en-US" sz="1100" dirty="0" smtClean="0"/>
              <a:t>Medicare Diabetes Prevention Program  (MDPP) usage</a:t>
            </a:r>
            <a:endParaRPr lang="en-US" sz="1100" dirty="0"/>
          </a:p>
          <a:p>
            <a:pPr lvl="1"/>
            <a:r>
              <a:rPr lang="en-US" sz="1100" dirty="0"/>
              <a:t>Preventive Technical and Professional Dates</a:t>
            </a:r>
          </a:p>
          <a:p>
            <a:pPr lvl="1"/>
            <a:r>
              <a:rPr lang="en-US" sz="1100" dirty="0" smtClean="0"/>
              <a:t>Deductible </a:t>
            </a:r>
            <a:r>
              <a:rPr lang="en-US" sz="1100" dirty="0"/>
              <a:t>Applied for the Calendar Year</a:t>
            </a:r>
          </a:p>
          <a:p>
            <a:pPr lvl="1"/>
            <a:r>
              <a:rPr lang="en-US" sz="1100" dirty="0"/>
              <a:t>Deductible Remaining for the Calendar Year</a:t>
            </a:r>
          </a:p>
          <a:p>
            <a:pPr lvl="1"/>
            <a:r>
              <a:rPr lang="en-US" sz="1100" dirty="0"/>
              <a:t>Coinsurance Remaining for the Calendar Year</a:t>
            </a:r>
          </a:p>
          <a:p>
            <a:r>
              <a:rPr lang="en-US" sz="1100" dirty="0"/>
              <a:t> Inpatient</a:t>
            </a:r>
          </a:p>
          <a:p>
            <a:pPr lvl="1"/>
            <a:r>
              <a:rPr lang="en-US" sz="1100" dirty="0"/>
              <a:t>Date of earliest and latest billing activity for the spell of illness </a:t>
            </a:r>
          </a:p>
          <a:p>
            <a:pPr lvl="1"/>
            <a:r>
              <a:rPr lang="en-US" sz="1100" dirty="0"/>
              <a:t>Hospital Information</a:t>
            </a:r>
          </a:p>
          <a:p>
            <a:pPr lvl="1"/>
            <a:r>
              <a:rPr lang="en-US" sz="1100" dirty="0"/>
              <a:t>Skilled Nursing Facility Information</a:t>
            </a:r>
          </a:p>
          <a:p>
            <a:r>
              <a:rPr lang="en-US" sz="1100" dirty="0"/>
              <a:t>QMB</a:t>
            </a:r>
          </a:p>
          <a:p>
            <a:pPr lvl="1"/>
            <a:r>
              <a:rPr lang="en-US" sz="1100" dirty="0"/>
              <a:t>QMB Effective and Termination Dates</a:t>
            </a:r>
          </a:p>
          <a:p>
            <a:pPr lvl="1"/>
            <a:r>
              <a:rPr lang="en-US" sz="1100" dirty="0"/>
              <a:t>QMB Deductible and Coinsurance Remaining</a:t>
            </a:r>
            <a:br>
              <a:rPr lang="en-US" sz="1100" dirty="0"/>
            </a:br>
            <a:r>
              <a:rPr lang="en-US" sz="1100" dirty="0"/>
              <a:t>QMB Inpatient Spell, Hospital Information and SNF Information</a:t>
            </a:r>
          </a:p>
        </p:txBody>
      </p:sp>
    </p:spTree>
    <p:extLst>
      <p:ext uri="{BB962C8B-B14F-4D97-AF65-F5344CB8AC3E}">
        <p14:creationId xmlns:p14="http://schemas.microsoft.com/office/powerpoint/2010/main" val="113526854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CMS-838 Credit Balance Report</a:t>
            </a:r>
            <a:endParaRPr lang="en-US" dirty="0"/>
          </a:p>
        </p:txBody>
      </p:sp>
      <p:pic>
        <p:nvPicPr>
          <p:cNvPr id="4" name="Content Placeholder 3" descr="CMS 838 Credit Balance Report"/>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57200" y="1703437"/>
            <a:ext cx="8229600" cy="4517926"/>
          </a:xfrm>
        </p:spPr>
      </p:pic>
    </p:spTree>
    <p:extLst>
      <p:ext uri="{BB962C8B-B14F-4D97-AF65-F5344CB8AC3E}">
        <p14:creationId xmlns:p14="http://schemas.microsoft.com/office/powerpoint/2010/main" val="168146160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a:spLocks noGrp="1"/>
          </p:cNvSpPr>
          <p:nvPr>
            <p:ph type="title"/>
          </p:nvPr>
        </p:nvSpPr>
        <p:spPr/>
        <p:txBody>
          <a:bodyPr/>
          <a:lstStyle/>
          <a:p>
            <a:r>
              <a:rPr lang="en-US" altLang="en-US" dirty="0" smtClean="0"/>
              <a:t>Novitasphere References </a:t>
            </a:r>
          </a:p>
        </p:txBody>
      </p:sp>
      <p:sp>
        <p:nvSpPr>
          <p:cNvPr id="71683" name="Content Placeholder 2"/>
          <p:cNvSpPr>
            <a:spLocks noGrp="1"/>
          </p:cNvSpPr>
          <p:nvPr>
            <p:ph idx="1"/>
          </p:nvPr>
        </p:nvSpPr>
        <p:spPr>
          <a:xfrm>
            <a:off x="457200" y="1524000"/>
            <a:ext cx="8229600" cy="5029200"/>
          </a:xfrm>
        </p:spPr>
        <p:txBody>
          <a:bodyPr>
            <a:normAutofit fontScale="92500" lnSpcReduction="10000"/>
          </a:bodyPr>
          <a:lstStyle/>
          <a:p>
            <a:pPr>
              <a:defRPr/>
            </a:pPr>
            <a:r>
              <a:rPr lang="en-US" altLang="en-US" dirty="0" smtClean="0">
                <a:latin typeface="Arial" charset="0"/>
                <a:cs typeface="Arial" charset="0"/>
              </a:rPr>
              <a:t>Novitasphere Provider Portal Enrollment Overview Training Module:</a:t>
            </a:r>
          </a:p>
          <a:p>
            <a:pPr lvl="1">
              <a:buFont typeface="Arial" charset="0"/>
              <a:buChar char="•"/>
              <a:defRPr/>
            </a:pPr>
            <a:r>
              <a:rPr lang="en-US" altLang="en-US" dirty="0" smtClean="0">
                <a:latin typeface="Arial" charset="0"/>
                <a:cs typeface="Arial" charset="0"/>
              </a:rPr>
              <a:t>JH Providers:</a:t>
            </a:r>
          </a:p>
          <a:p>
            <a:pPr lvl="2">
              <a:defRPr/>
            </a:pPr>
            <a:r>
              <a:rPr lang="en-US" altLang="en-US" dirty="0" smtClean="0">
                <a:latin typeface="Arial" charset="0"/>
                <a:cs typeface="Arial" charset="0"/>
                <a:hlinkClick r:id="rId3"/>
              </a:rPr>
              <a:t>http://novitas-solutions.com/cs/idcplg?IdcService=GET_FILE&amp;RevisionSelectionMethod=LatestReleased&amp;dDocName=00082245&amp;allowInterrupt=1</a:t>
            </a:r>
            <a:r>
              <a:rPr lang="en-US" altLang="en-US" dirty="0" smtClean="0">
                <a:latin typeface="Arial" charset="0"/>
                <a:cs typeface="Arial" charset="0"/>
              </a:rPr>
              <a:t> </a:t>
            </a:r>
          </a:p>
          <a:p>
            <a:pPr>
              <a:defRPr/>
            </a:pPr>
            <a:r>
              <a:rPr lang="en-US" altLang="en-US" dirty="0" smtClean="0">
                <a:latin typeface="Arial" charset="0"/>
                <a:cs typeface="Arial" charset="0"/>
              </a:rPr>
              <a:t>EIDM Registration Instructions: </a:t>
            </a:r>
          </a:p>
          <a:p>
            <a:pPr lvl="1">
              <a:defRPr/>
            </a:pPr>
            <a:r>
              <a:rPr lang="en-US" altLang="en-US" dirty="0" smtClean="0">
                <a:latin typeface="Arial" charset="0"/>
                <a:cs typeface="Arial" charset="0"/>
              </a:rPr>
              <a:t>JH Providers:</a:t>
            </a:r>
          </a:p>
          <a:p>
            <a:pPr lvl="2">
              <a:defRPr/>
            </a:pPr>
            <a:r>
              <a:rPr lang="en-US" altLang="en-US" dirty="0" smtClean="0">
                <a:latin typeface="Arial" charset="0"/>
                <a:cs typeface="Arial" charset="0"/>
                <a:hlinkClick r:id="rId4"/>
              </a:rPr>
              <a:t>http://www.novitas-solutions.com/webcenter/spaces/MedicareJH/page/pagebyid?contentId=00024651</a:t>
            </a:r>
            <a:r>
              <a:rPr lang="en-US" altLang="en-US" dirty="0" smtClean="0">
                <a:latin typeface="Arial" charset="0"/>
                <a:cs typeface="Arial" charset="0"/>
              </a:rPr>
              <a:t> </a:t>
            </a:r>
          </a:p>
          <a:p>
            <a:pPr>
              <a:buFont typeface="Arial" charset="0"/>
              <a:buChar char="•"/>
            </a:pPr>
            <a:r>
              <a:rPr lang="en-US" altLang="en-US" dirty="0" err="1">
                <a:latin typeface="Arial" charset="0"/>
                <a:cs typeface="Arial" charset="0"/>
              </a:rPr>
              <a:t>Novitasphere</a:t>
            </a:r>
            <a:r>
              <a:rPr lang="en-US" altLang="en-US" dirty="0">
                <a:latin typeface="Arial" charset="0"/>
                <a:cs typeface="Arial" charset="0"/>
              </a:rPr>
              <a:t> Portal Enrollment </a:t>
            </a:r>
            <a:r>
              <a:rPr lang="en-US" altLang="en-US" dirty="0" smtClean="0">
                <a:latin typeface="Arial" charset="0"/>
                <a:cs typeface="Arial" charset="0"/>
              </a:rPr>
              <a:t>Forms:</a:t>
            </a:r>
          </a:p>
          <a:p>
            <a:pPr lvl="1">
              <a:buFont typeface="Arial" charset="0"/>
              <a:buChar char="•"/>
            </a:pPr>
            <a:r>
              <a:rPr lang="en-US" altLang="en-US" dirty="0" smtClean="0">
                <a:latin typeface="Arial" charset="0"/>
                <a:cs typeface="Arial" charset="0"/>
              </a:rPr>
              <a:t>JH </a:t>
            </a:r>
            <a:r>
              <a:rPr lang="en-US" altLang="en-US" dirty="0">
                <a:latin typeface="Arial" charset="0"/>
                <a:cs typeface="Arial" charset="0"/>
              </a:rPr>
              <a:t>8292PJH:</a:t>
            </a:r>
          </a:p>
          <a:p>
            <a:pPr lvl="2"/>
            <a:r>
              <a:rPr lang="en-US" altLang="en-US" dirty="0">
                <a:latin typeface="Arial" charset="0"/>
                <a:cs typeface="Arial" charset="0"/>
                <a:hlinkClick r:id="rId5"/>
              </a:rPr>
              <a:t>http://www.novitas-solutions.com/webcenter/spaces/MedicareJH/page/pagebyid?contentId=00081357</a:t>
            </a:r>
            <a:r>
              <a:rPr lang="en-US" altLang="en-US" dirty="0">
                <a:latin typeface="Arial" charset="0"/>
                <a:cs typeface="Arial" charset="0"/>
              </a:rPr>
              <a:t> </a:t>
            </a:r>
          </a:p>
          <a:p>
            <a:pPr lvl="1">
              <a:buFont typeface="Arial" charset="0"/>
              <a:buChar char="•"/>
            </a:pPr>
            <a:r>
              <a:rPr lang="en-US" altLang="en-US" dirty="0">
                <a:latin typeface="Arial" charset="0"/>
                <a:cs typeface="Arial" charset="0"/>
              </a:rPr>
              <a:t>JH 8291PJH: </a:t>
            </a:r>
          </a:p>
          <a:p>
            <a:pPr lvl="2"/>
            <a:r>
              <a:rPr lang="en-US" altLang="en-US" dirty="0">
                <a:latin typeface="Arial" charset="0"/>
                <a:cs typeface="Arial" charset="0"/>
              </a:rPr>
              <a:t> </a:t>
            </a:r>
            <a:r>
              <a:rPr lang="en-US" altLang="en-US" dirty="0">
                <a:latin typeface="Arial" charset="0"/>
                <a:cs typeface="Arial" charset="0"/>
                <a:hlinkClick r:id="rId6"/>
              </a:rPr>
              <a:t>http://novitas-solutions.com/cs/idcplg?IdcService=GET_FILE&amp;RevisionSelectionMethod=LatestReleased&amp;dDocName=00094673&amp;allowInterrupt=1</a:t>
            </a:r>
            <a:r>
              <a:rPr lang="en-US" altLang="en-US" dirty="0">
                <a:latin typeface="Arial" charset="0"/>
                <a:cs typeface="Arial" charset="0"/>
              </a:rPr>
              <a:t> </a:t>
            </a:r>
          </a:p>
          <a:p>
            <a:pPr>
              <a:defRPr/>
            </a:pPr>
            <a:endParaRPr lang="en-US" altLang="en-US" dirty="0" smtClean="0">
              <a:latin typeface="Arial" charset="0"/>
              <a:cs typeface="Arial" charset="0"/>
            </a:endParaRPr>
          </a:p>
        </p:txBody>
      </p:sp>
    </p:spTree>
    <p:extLst>
      <p:ext uri="{BB962C8B-B14F-4D97-AF65-F5344CB8AC3E}">
        <p14:creationId xmlns:p14="http://schemas.microsoft.com/office/powerpoint/2010/main" val="45184077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smtClean="0"/>
              <a:t>Provided the latest news, updates, reminders and top claim submission errors </a:t>
            </a:r>
          </a:p>
          <a:p>
            <a:r>
              <a:rPr lang="en-US" dirty="0" smtClean="0"/>
              <a:t>Demonstrated the user-friendly functionality of the Novitasphere Portal </a:t>
            </a:r>
          </a:p>
        </p:txBody>
      </p:sp>
    </p:spTree>
    <p:extLst>
      <p:ext uri="{BB962C8B-B14F-4D97-AF65-F5344CB8AC3E}">
        <p14:creationId xmlns:p14="http://schemas.microsoft.com/office/powerpoint/2010/main" val="36199409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a:t>
            </a:r>
            <a:endParaRPr lang="en-US" dirty="0"/>
          </a:p>
        </p:txBody>
      </p:sp>
      <p:sp>
        <p:nvSpPr>
          <p:cNvPr id="3" name="Content Placeholder 2"/>
          <p:cNvSpPr>
            <a:spLocks noGrp="1"/>
          </p:cNvSpPr>
          <p:nvPr>
            <p:ph idx="1"/>
          </p:nvPr>
        </p:nvSpPr>
        <p:spPr/>
        <p:txBody>
          <a:bodyPr/>
          <a:lstStyle/>
          <a:p>
            <a:r>
              <a:rPr lang="en-US" sz="1800" dirty="0" smtClean="0"/>
              <a:t>Kim Robinson</a:t>
            </a:r>
          </a:p>
          <a:p>
            <a:pPr marL="400050" lvl="1" indent="0">
              <a:buNone/>
            </a:pPr>
            <a:r>
              <a:rPr lang="en-US" dirty="0" smtClean="0"/>
              <a:t>Education Specialist, Provider Outreach and Education</a:t>
            </a:r>
          </a:p>
          <a:p>
            <a:pPr marL="400050" lvl="1" indent="0">
              <a:buNone/>
            </a:pPr>
            <a:r>
              <a:rPr lang="en-US" dirty="0" smtClean="0">
                <a:hlinkClick r:id="rId3"/>
              </a:rPr>
              <a:t>Kim.Robinson@novitas-solutions.com</a:t>
            </a:r>
            <a:r>
              <a:rPr lang="en-US" dirty="0" smtClean="0"/>
              <a:t> 	</a:t>
            </a:r>
          </a:p>
          <a:p>
            <a:pPr marL="400050" lvl="1" indent="0">
              <a:buNone/>
            </a:pPr>
            <a:r>
              <a:rPr lang="en-US" dirty="0" smtClean="0"/>
              <a:t>442-400-7523</a:t>
            </a:r>
            <a:endParaRPr lang="en-US" dirty="0"/>
          </a:p>
          <a:p>
            <a:r>
              <a:rPr lang="en-US" sz="1800" dirty="0" smtClean="0"/>
              <a:t>Janice Mumma</a:t>
            </a:r>
          </a:p>
          <a:p>
            <a:pPr marL="400050" lvl="1" indent="0">
              <a:buNone/>
            </a:pPr>
            <a:r>
              <a:rPr lang="en-US" dirty="0" smtClean="0"/>
              <a:t>Supervisor, Provider </a:t>
            </a:r>
            <a:r>
              <a:rPr lang="en-US" dirty="0"/>
              <a:t>Outreach and Education </a:t>
            </a:r>
            <a:endParaRPr lang="en-US" dirty="0" smtClean="0"/>
          </a:p>
          <a:p>
            <a:pPr marL="400050" lvl="1" indent="0">
              <a:buNone/>
            </a:pPr>
            <a:r>
              <a:rPr lang="en-US" u="sng" dirty="0">
                <a:hlinkClick r:id="rId4"/>
              </a:rPr>
              <a:t>janice.mumma@novitas-solutions.com</a:t>
            </a:r>
            <a:endParaRPr lang="en-US" dirty="0"/>
          </a:p>
          <a:p>
            <a:pPr marL="400050" lvl="1" indent="0">
              <a:buNone/>
            </a:pPr>
            <a:r>
              <a:rPr lang="en-US" dirty="0" smtClean="0"/>
              <a:t>717-526-6406</a:t>
            </a:r>
          </a:p>
          <a:p>
            <a:pPr marL="285750"/>
            <a:r>
              <a:rPr lang="en-US" sz="1800" dirty="0" smtClean="0"/>
              <a:t>Stephanie Portzline</a:t>
            </a:r>
          </a:p>
          <a:p>
            <a:pPr marL="0" indent="0">
              <a:buNone/>
            </a:pPr>
            <a:r>
              <a:rPr lang="en-US" sz="1800" dirty="0" smtClean="0"/>
              <a:t>      Manager</a:t>
            </a:r>
            <a:r>
              <a:rPr lang="en-US" sz="1800" dirty="0"/>
              <a:t>, Provider </a:t>
            </a:r>
            <a:r>
              <a:rPr lang="en-US" sz="1800" dirty="0" smtClean="0"/>
              <a:t>Engagement</a:t>
            </a:r>
          </a:p>
          <a:p>
            <a:pPr marL="0" indent="0">
              <a:buNone/>
            </a:pPr>
            <a:r>
              <a:rPr lang="en-US" sz="1800" dirty="0" smtClean="0"/>
              <a:t>      </a:t>
            </a:r>
            <a:r>
              <a:rPr lang="en-US" sz="1800" u="sng" dirty="0" smtClean="0">
                <a:hlinkClick r:id="rId5"/>
              </a:rPr>
              <a:t>Stephanie.Portzline@novitas-solutions.com</a:t>
            </a:r>
            <a:endParaRPr lang="en-US" sz="1800" dirty="0"/>
          </a:p>
          <a:p>
            <a:pPr marL="0" indent="0">
              <a:buNone/>
            </a:pPr>
            <a:r>
              <a:rPr lang="en-US" sz="1800" dirty="0" smtClean="0"/>
              <a:t>      717-526-6317</a:t>
            </a:r>
            <a:endParaRPr lang="en-US" sz="1800" dirty="0"/>
          </a:p>
          <a:p>
            <a:endParaRPr lang="en-US" dirty="0"/>
          </a:p>
          <a:p>
            <a:pPr marL="400050" lvl="1" indent="0">
              <a:buNone/>
            </a:pPr>
            <a:endParaRPr lang="en-US" dirty="0"/>
          </a:p>
        </p:txBody>
      </p:sp>
    </p:spTree>
    <p:extLst>
      <p:ext uri="{BB962C8B-B14F-4D97-AF65-F5344CB8AC3E}">
        <p14:creationId xmlns:p14="http://schemas.microsoft.com/office/powerpoint/2010/main" val="2288191971"/>
      </p:ext>
    </p:extLst>
  </p:cSld>
  <p:clrMapOvr>
    <a:masterClrMapping/>
  </p:clrMapOvr>
</p:sld>
</file>

<file path=ppt/theme/theme1.xml><?xml version="1.0" encoding="utf-8"?>
<a:theme xmlns:a="http://schemas.openxmlformats.org/drawingml/2006/main" name="Novita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Novitas</Template>
  <TotalTime>11780</TotalTime>
  <Words>3024</Words>
  <Application>Microsoft Office PowerPoint</Application>
  <PresentationFormat>On-screen Show (4:3)</PresentationFormat>
  <Paragraphs>482</Paragraphs>
  <Slides>44</Slides>
  <Notes>38</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Novitas</vt:lpstr>
      <vt:lpstr>Mississippi Rural Health Association </vt:lpstr>
      <vt:lpstr>Disclaimer</vt:lpstr>
      <vt:lpstr>Join Our Email List Today</vt:lpstr>
      <vt:lpstr>Today’s Presentation</vt:lpstr>
      <vt:lpstr>Acronym List 1</vt:lpstr>
      <vt:lpstr>Acronym List 2</vt:lpstr>
      <vt:lpstr>Acronym List 3</vt:lpstr>
      <vt:lpstr>2019 Medicare Updates and Reminders</vt:lpstr>
      <vt:lpstr>Update to the RHC PPS </vt:lpstr>
      <vt:lpstr>Care Coordination Services and Payment for Rural Health Clinics (RHCs)</vt:lpstr>
      <vt:lpstr>General Care Management Requirements (G0511)</vt:lpstr>
      <vt:lpstr>General Care Management Requirements (G0511) (cont.)</vt:lpstr>
      <vt:lpstr>General Care Management Requirements (G0511) EHR</vt:lpstr>
      <vt:lpstr>General Care Management Comprehensive Care Management</vt:lpstr>
      <vt:lpstr>Psychiatric CoCM (G0512)</vt:lpstr>
      <vt:lpstr>Psychiatric CoCM (G0512) Requirements</vt:lpstr>
      <vt:lpstr>Psychiatric CoCM (G0512)  Behavioral Health Care Manager</vt:lpstr>
      <vt:lpstr>Psychiatric CoCM (G0512) Psychiatric Consultant</vt:lpstr>
      <vt:lpstr>Communication Technology Based Services and Payment for RHC and FQHCs</vt:lpstr>
      <vt:lpstr>Virtual Communication Billing</vt:lpstr>
      <vt:lpstr>Virtual Communication FAQs</vt:lpstr>
      <vt:lpstr>RHC Medicare Benefit Policy Manual Chapter 13 Updates</vt:lpstr>
      <vt:lpstr>Update to Medicare Deductible, Coinsurance and Premium Rates for 2019</vt:lpstr>
      <vt:lpstr>New Medicare Card</vt:lpstr>
      <vt:lpstr>MBI Lookup </vt:lpstr>
      <vt:lpstr>MBI Lookup Results</vt:lpstr>
      <vt:lpstr>RHC Top Claim Submission Errors</vt:lpstr>
      <vt:lpstr>Top Claim Submission Errors </vt:lpstr>
      <vt:lpstr>Reason Code 38200/38031</vt:lpstr>
      <vt:lpstr>Reason Code U5233</vt:lpstr>
      <vt:lpstr>Reason Code C7010</vt:lpstr>
      <vt:lpstr>Reason Code 32402</vt:lpstr>
      <vt:lpstr>Reason Code W7091</vt:lpstr>
      <vt:lpstr>Reason Code U5061</vt:lpstr>
      <vt:lpstr>Utilizing the Novitasphere Portal  </vt:lpstr>
      <vt:lpstr>What is Novitasphere? </vt:lpstr>
      <vt:lpstr>Reminder: Keep your Novitasphere Access Active</vt:lpstr>
      <vt:lpstr>Novitasphere Feature List</vt:lpstr>
      <vt:lpstr>Benefits &amp; Eligibility</vt:lpstr>
      <vt:lpstr>Eligibility Information</vt:lpstr>
      <vt:lpstr>CMS-838 Credit Balance Report</vt:lpstr>
      <vt:lpstr>Novitasphere References </vt:lpstr>
      <vt:lpstr>Summary</vt:lpstr>
      <vt:lpstr>Thank You </vt:lpstr>
    </vt:vector>
  </TitlesOfParts>
  <Company>BCBSFL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Novitas Solutions Medicare Part (A, B)Presents:  Webinar Title</dc:title>
  <dc:creator>Rains, Nichole</dc:creator>
  <cp:lastModifiedBy>Robinson, Kim</cp:lastModifiedBy>
  <cp:revision>492</cp:revision>
  <cp:lastPrinted>2019-01-11T15:25:58Z</cp:lastPrinted>
  <dcterms:created xsi:type="dcterms:W3CDTF">2014-01-31T14:04:37Z</dcterms:created>
  <dcterms:modified xsi:type="dcterms:W3CDTF">2019-04-29T12:38:40Z</dcterms:modified>
</cp:coreProperties>
</file>