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0"/>
  </p:notesMasterIdLst>
  <p:sldIdLst>
    <p:sldId id="289" r:id="rId2"/>
    <p:sldId id="322" r:id="rId3"/>
    <p:sldId id="326" r:id="rId4"/>
    <p:sldId id="302" r:id="rId5"/>
    <p:sldId id="304" r:id="rId6"/>
    <p:sldId id="319" r:id="rId7"/>
    <p:sldId id="327" r:id="rId8"/>
    <p:sldId id="328" r:id="rId9"/>
    <p:sldId id="270" r:id="rId10"/>
    <p:sldId id="271" r:id="rId11"/>
    <p:sldId id="273" r:id="rId12"/>
    <p:sldId id="329" r:id="rId13"/>
    <p:sldId id="290" r:id="rId14"/>
    <p:sldId id="331" r:id="rId15"/>
    <p:sldId id="330" r:id="rId16"/>
    <p:sldId id="332" r:id="rId17"/>
    <p:sldId id="333" r:id="rId18"/>
    <p:sldId id="336" r:id="rId19"/>
    <p:sldId id="337" r:id="rId20"/>
    <p:sldId id="335" r:id="rId21"/>
    <p:sldId id="344" r:id="rId22"/>
    <p:sldId id="338" r:id="rId23"/>
    <p:sldId id="339" r:id="rId24"/>
    <p:sldId id="341" r:id="rId25"/>
    <p:sldId id="340" r:id="rId26"/>
    <p:sldId id="342" r:id="rId27"/>
    <p:sldId id="343" r:id="rId28"/>
    <p:sldId id="281" r:id="rId29"/>
  </p:sldIdLst>
  <p:sldSz cx="9144000" cy="6858000" type="screen4x3"/>
  <p:notesSz cx="7077075" cy="9363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5354" autoAdjust="0"/>
    <p:restoredTop sz="94693" autoAdjust="0"/>
  </p:normalViewPr>
  <p:slideViewPr>
    <p:cSldViewPr>
      <p:cViewPr>
        <p:scale>
          <a:sx n="107" d="100"/>
          <a:sy n="107" d="100"/>
        </p:scale>
        <p:origin x="-774" y="-7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7050" cy="468313"/>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4008438" y="0"/>
            <a:ext cx="3067050" cy="468313"/>
          </a:xfrm>
          <a:prstGeom prst="rect">
            <a:avLst/>
          </a:prstGeom>
        </p:spPr>
        <p:txBody>
          <a:bodyPr vert="horz" lIns="91440" tIns="45720" rIns="91440" bIns="45720" rtlCol="0"/>
          <a:lstStyle>
            <a:lvl1pPr algn="r">
              <a:defRPr sz="1200"/>
            </a:lvl1pPr>
          </a:lstStyle>
          <a:p>
            <a:fld id="{FF08B3F4-8323-4687-9C0F-3389E7EE6778}" type="datetimeFigureOut">
              <a:rPr lang="en-US" smtClean="0"/>
              <a:pPr/>
              <a:t>10/15/2018</a:t>
            </a:fld>
            <a:endParaRPr lang="en-US" dirty="0"/>
          </a:p>
        </p:txBody>
      </p:sp>
      <p:sp>
        <p:nvSpPr>
          <p:cNvPr id="4" name="Slide Image Placeholder 3"/>
          <p:cNvSpPr>
            <a:spLocks noGrp="1" noRot="1" noChangeAspect="1"/>
          </p:cNvSpPr>
          <p:nvPr>
            <p:ph type="sldImg" idx="2"/>
          </p:nvPr>
        </p:nvSpPr>
        <p:spPr>
          <a:xfrm>
            <a:off x="1196975" y="701675"/>
            <a:ext cx="4683125" cy="351155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708025" y="4448175"/>
            <a:ext cx="5661025" cy="421322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93175"/>
            <a:ext cx="3067050" cy="468313"/>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4008438" y="8893175"/>
            <a:ext cx="3067050" cy="468313"/>
          </a:xfrm>
          <a:prstGeom prst="rect">
            <a:avLst/>
          </a:prstGeom>
        </p:spPr>
        <p:txBody>
          <a:bodyPr vert="horz" lIns="91440" tIns="45720" rIns="91440" bIns="45720" rtlCol="0" anchor="b"/>
          <a:lstStyle>
            <a:lvl1pPr algn="r">
              <a:defRPr sz="1200"/>
            </a:lvl1pPr>
          </a:lstStyle>
          <a:p>
            <a:fld id="{B1945652-210E-453B-AB62-7FFB5E9204FB}" type="slidenum">
              <a:rPr lang="en-US" smtClean="0"/>
              <a:pPr/>
              <a:t>‹#›</a:t>
            </a:fld>
            <a:endParaRPr lang="en-US" dirty="0"/>
          </a:p>
        </p:txBody>
      </p:sp>
    </p:spTree>
    <p:extLst>
      <p:ext uri="{BB962C8B-B14F-4D97-AF65-F5344CB8AC3E}">
        <p14:creationId xmlns:p14="http://schemas.microsoft.com/office/powerpoint/2010/main" xmlns="" val="41208478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Lewin group report 2011</a:t>
            </a:r>
            <a:endParaRPr lang="en-US" dirty="0"/>
          </a:p>
        </p:txBody>
      </p:sp>
      <p:sp>
        <p:nvSpPr>
          <p:cNvPr id="4" name="Slide Number Placeholder 3"/>
          <p:cNvSpPr>
            <a:spLocks noGrp="1"/>
          </p:cNvSpPr>
          <p:nvPr>
            <p:ph type="sldNum" sz="quarter" idx="10"/>
          </p:nvPr>
        </p:nvSpPr>
        <p:spPr/>
        <p:txBody>
          <a:bodyPr/>
          <a:lstStyle/>
          <a:p>
            <a:fld id="{376B5FD5-DB62-49F4-A984-5194CB06BD6E}" type="slidenum">
              <a:rPr lang="en-US" smtClean="0"/>
              <a:pPr/>
              <a:t>6</a:t>
            </a:fld>
            <a:endParaRPr lang="en-US" dirty="0"/>
          </a:p>
        </p:txBody>
      </p:sp>
    </p:spTree>
    <p:extLst>
      <p:ext uri="{BB962C8B-B14F-4D97-AF65-F5344CB8AC3E}">
        <p14:creationId xmlns:p14="http://schemas.microsoft.com/office/powerpoint/2010/main" xmlns="" val="8062767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4B22622A-FB1B-4515-A2AB-2C69E73935BB}" type="datetimeFigureOut">
              <a:rPr lang="en-US" smtClean="0"/>
              <a:pPr/>
              <a:t>10/15/2018</a:t>
            </a:fld>
            <a:endParaRPr lang="en-US" dirty="0"/>
          </a:p>
        </p:txBody>
      </p:sp>
      <p:sp>
        <p:nvSpPr>
          <p:cNvPr id="17" name="Footer Placeholder 16"/>
          <p:cNvSpPr>
            <a:spLocks noGrp="1"/>
          </p:cNvSpPr>
          <p:nvPr>
            <p:ph type="ftr" sz="quarter" idx="11"/>
          </p:nvPr>
        </p:nvSpPr>
        <p:spPr/>
        <p:txBody>
          <a:bodyPr/>
          <a:lstStyle/>
          <a:p>
            <a:endParaRPr lang="en-US" dirty="0"/>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4C0C97A3-F8DD-48ED-9746-2059BE83EF64}" type="slidenum">
              <a:rPr lang="en-US" smtClean="0"/>
              <a:pPr/>
              <a:t>‹#›</a:t>
            </a:fld>
            <a:endParaRPr lang="en-US" dirty="0"/>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4B22622A-FB1B-4515-A2AB-2C69E73935BB}" type="datetimeFigureOut">
              <a:rPr lang="en-US" smtClean="0"/>
              <a:pPr/>
              <a:t>10/15/2018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4361688" y="1026372"/>
            <a:ext cx="457200" cy="441325"/>
          </a:xfrm>
        </p:spPr>
        <p:txBody>
          <a:bodyPr/>
          <a:lstStyle/>
          <a:p>
            <a:fld id="{4C0C97A3-F8DD-48ED-9746-2059BE83EF64}" type="slidenum">
              <a:rPr lang="en-US" smtClean="0"/>
              <a:pPr/>
              <a:t>‹#›</a:t>
            </a:fld>
            <a:endParaRPr lang="en-US" dirty="0"/>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dirty="0"/>
          </a:p>
        </p:txBody>
      </p:sp>
      <p:sp>
        <p:nvSpPr>
          <p:cNvPr id="4" name="Date Placeholder 3"/>
          <p:cNvSpPr>
            <a:spLocks noGrp="1"/>
          </p:cNvSpPr>
          <p:nvPr>
            <p:ph type="dt" sz="half" idx="10"/>
          </p:nvPr>
        </p:nvSpPr>
        <p:spPr/>
        <p:txBody>
          <a:bodyPr/>
          <a:lstStyle/>
          <a:p>
            <a:fld id="{4B22622A-FB1B-4515-A2AB-2C69E73935BB}" type="datetimeFigureOut">
              <a:rPr lang="en-US" smtClean="0"/>
              <a:pPr/>
              <a:t>10/15/2018</a:t>
            </a:fld>
            <a:endParaRPr lang="en-US" dirty="0"/>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4C0C97A3-F8DD-48ED-9746-2059BE83EF64}" type="slidenum">
              <a:rPr lang="en-US" smtClean="0"/>
              <a:pPr/>
              <a:t>‹#›</a:t>
            </a:fld>
            <a:endParaRPr lang="en-US" dirty="0"/>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4B22622A-FB1B-4515-A2AB-2C69E73935BB}" type="datetimeFigureOut">
              <a:rPr lang="en-US" smtClean="0"/>
              <a:pPr/>
              <a:t>10/15/2018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C0C97A3-F8DD-48ED-9746-2059BE83EF64}" type="slidenum">
              <a:rPr lang="en-US" smtClean="0"/>
              <a:pPr/>
              <a:t>‹#›</a:t>
            </a:fld>
            <a:endParaRPr lang="en-US" dirty="0"/>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4B22622A-FB1B-4515-A2AB-2C69E73935BB}" type="datetimeFigureOut">
              <a:rPr lang="en-US" smtClean="0"/>
              <a:pPr/>
              <a:t>10/15/2018</a:t>
            </a:fld>
            <a:endParaRPr lang="en-US" dirty="0"/>
          </a:p>
        </p:txBody>
      </p:sp>
      <p:sp>
        <p:nvSpPr>
          <p:cNvPr id="8" name="Footer Placeholder 7"/>
          <p:cNvSpPr>
            <a:spLocks noGrp="1"/>
          </p:cNvSpPr>
          <p:nvPr>
            <p:ph type="ftr" sz="quarter" idx="11"/>
          </p:nvPr>
        </p:nvSpPr>
        <p:spPr>
          <a:xfrm>
            <a:off x="304800" y="6409944"/>
            <a:ext cx="3581400" cy="365760"/>
          </a:xfrm>
        </p:spPr>
        <p:txBody>
          <a:bodyPr/>
          <a:lstStyle/>
          <a:p>
            <a:endParaRPr lang="en-US" dirty="0"/>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4C0C97A3-F8DD-48ED-9746-2059BE83EF64}" type="slidenum">
              <a:rPr lang="en-US" smtClean="0"/>
              <a:pPr/>
              <a:t>‹#›</a:t>
            </a:fld>
            <a:endParaRPr lang="en-US" dirty="0"/>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4B22622A-FB1B-4515-A2AB-2C69E73935BB}" type="datetimeFigureOut">
              <a:rPr lang="en-US" smtClean="0"/>
              <a:pPr/>
              <a:t>10/15/2018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a:xfrm>
            <a:off x="4343400" y="1036020"/>
            <a:ext cx="457200" cy="441325"/>
          </a:xfrm>
        </p:spPr>
        <p:txBody>
          <a:bodyPr/>
          <a:lstStyle/>
          <a:p>
            <a:fld id="{4C0C97A3-F8DD-48ED-9746-2059BE83EF64}"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4B22622A-FB1B-4515-A2AB-2C69E73935BB}" type="datetimeFigureOut">
              <a:rPr lang="en-US" smtClean="0"/>
              <a:pPr/>
              <a:t>10/15/2018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4C0C97A3-F8DD-48ED-9746-2059BE83EF64}"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4C0C97A3-F8DD-48ED-9746-2059BE83EF64}" type="slidenum">
              <a:rPr lang="en-US" smtClean="0"/>
              <a:pPr/>
              <a:t>‹#›</a:t>
            </a:fld>
            <a:endParaRPr lang="en-US" dirty="0"/>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Date Placeholder 4"/>
          <p:cNvSpPr>
            <a:spLocks noGrp="1"/>
          </p:cNvSpPr>
          <p:nvPr>
            <p:ph type="dt" sz="half" idx="10"/>
          </p:nvPr>
        </p:nvSpPr>
        <p:spPr/>
        <p:txBody>
          <a:bodyPr/>
          <a:lstStyle/>
          <a:p>
            <a:fld id="{4B22622A-FB1B-4515-A2AB-2C69E73935BB}" type="datetimeFigureOut">
              <a:rPr lang="en-US" smtClean="0"/>
              <a:pPr/>
              <a:t>10/15/2018</a:t>
            </a:fld>
            <a:endParaRPr lang="en-US" dirty="0"/>
          </a:p>
        </p:txBody>
      </p:sp>
      <p:sp>
        <p:nvSpPr>
          <p:cNvPr id="6" name="Footer Placeholder 5"/>
          <p:cNvSpPr>
            <a:spLocks noGrp="1"/>
          </p:cNvSpPr>
          <p:nvPr>
            <p:ph type="ftr" sz="quarter" idx="11"/>
          </p:nvPr>
        </p:nvSpPr>
        <p:spPr>
          <a:xfrm>
            <a:off x="301752" y="6410848"/>
            <a:ext cx="3383280" cy="365760"/>
          </a:xfrm>
        </p:spPr>
        <p:txBody>
          <a:bodyPr/>
          <a:lstStyle/>
          <a:p>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7" name="Slide Number Placeholder 6"/>
          <p:cNvSpPr>
            <a:spLocks noGrp="1"/>
          </p:cNvSpPr>
          <p:nvPr>
            <p:ph type="sldNum" sz="quarter" idx="12"/>
          </p:nvPr>
        </p:nvSpPr>
        <p:spPr>
          <a:xfrm>
            <a:off x="1371600" y="312738"/>
            <a:ext cx="457200" cy="441325"/>
          </a:xfrm>
        </p:spPr>
        <p:txBody>
          <a:bodyPr/>
          <a:lstStyle/>
          <a:p>
            <a:fld id="{4C0C97A3-F8DD-48ED-9746-2059BE83EF64}" type="slidenum">
              <a:rPr lang="en-US" smtClean="0"/>
              <a:pPr/>
              <a:t>‹#›</a:t>
            </a:fld>
            <a:endParaRPr lang="en-US" dirty="0"/>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dirty="0"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Date Placeholder 4"/>
          <p:cNvSpPr>
            <a:spLocks noGrp="1"/>
          </p:cNvSpPr>
          <p:nvPr>
            <p:ph type="dt" sz="half" idx="10"/>
          </p:nvPr>
        </p:nvSpPr>
        <p:spPr>
          <a:xfrm>
            <a:off x="5788152" y="6404984"/>
            <a:ext cx="3044952" cy="365760"/>
          </a:xfrm>
        </p:spPr>
        <p:txBody>
          <a:bodyPr/>
          <a:lstStyle/>
          <a:p>
            <a:fld id="{4B22622A-FB1B-4515-A2AB-2C69E73935BB}" type="datetimeFigureOut">
              <a:rPr lang="en-US" smtClean="0"/>
              <a:pPr/>
              <a:t>10/15/2018</a:t>
            </a:fld>
            <a:endParaRPr lang="en-US" dirty="0"/>
          </a:p>
        </p:txBody>
      </p:sp>
      <p:sp>
        <p:nvSpPr>
          <p:cNvPr id="6" name="Footer Placeholder 5"/>
          <p:cNvSpPr>
            <a:spLocks noGrp="1"/>
          </p:cNvSpPr>
          <p:nvPr>
            <p:ph type="ftr" sz="quarter" idx="11"/>
          </p:nvPr>
        </p:nvSpPr>
        <p:spPr>
          <a:xfrm>
            <a:off x="301752" y="6410848"/>
            <a:ext cx="3584448" cy="365760"/>
          </a:xfrm>
        </p:spPr>
        <p:txBody>
          <a:bodyPr/>
          <a:lstStyle/>
          <a:p>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B22622A-FB1B-4515-A2AB-2C69E73935BB}" type="datetimeFigureOut">
              <a:rPr lang="en-US" smtClean="0"/>
              <a:pPr/>
              <a:t>10/15/2018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C0C97A3-F8DD-48ED-9746-2059BE83EF64}"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6" name="Slide Number Placeholder 5"/>
          <p:cNvSpPr>
            <a:spLocks noGrp="1"/>
          </p:cNvSpPr>
          <p:nvPr>
            <p:ph type="sldNum" sz="quarter" idx="12"/>
          </p:nvPr>
        </p:nvSpPr>
        <p:spPr>
          <a:xfrm>
            <a:off x="6915912" y="3009901"/>
            <a:ext cx="457200" cy="441325"/>
          </a:xfrm>
        </p:spPr>
        <p:txBody>
          <a:bodyPr/>
          <a:lstStyle/>
          <a:p>
            <a:fld id="{4C0C97A3-F8DD-48ED-9746-2059BE83EF64}" type="slidenum">
              <a:rPr lang="en-US" smtClean="0"/>
              <a:pPr/>
              <a:t>‹#›</a:t>
            </a:fld>
            <a:endParaRPr lang="en-US" dirty="0"/>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B22622A-FB1B-4515-A2AB-2C69E73935BB}" type="datetimeFigureOut">
              <a:rPr lang="en-US" smtClean="0"/>
              <a:pPr/>
              <a:t>10/15/2018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4B22622A-FB1B-4515-A2AB-2C69E73935BB}" type="datetimeFigureOut">
              <a:rPr lang="en-US" smtClean="0"/>
              <a:pPr/>
              <a:t>10/15/2018</a:t>
            </a:fld>
            <a:endParaRPr lang="en-US" dirty="0"/>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dirty="0"/>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4C0C97A3-F8DD-48ED-9746-2059BE83EF64}" type="slidenum">
              <a:rPr lang="en-US" smtClean="0"/>
              <a:pPr/>
              <a:t>‹#›</a:t>
            </a:fld>
            <a:endParaRPr lang="en-US" dirty="0"/>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457200"/>
            <a:ext cx="7777650" cy="4555093"/>
          </a:xfrm>
          <a:prstGeom prst="rect">
            <a:avLst/>
          </a:prstGeom>
        </p:spPr>
        <p:txBody>
          <a:bodyPr wrap="square">
            <a:spAutoFit/>
          </a:bodyPr>
          <a:lstStyle/>
          <a:p>
            <a:pPr algn="ctr"/>
            <a:r>
              <a:rPr lang="en-US" sz="3600" b="1" dirty="0" smtClean="0"/>
              <a:t>A CASE STUDY OF </a:t>
            </a:r>
          </a:p>
          <a:p>
            <a:pPr algn="ctr"/>
            <a:r>
              <a:rPr lang="en-US" sz="3600" b="1" dirty="0" smtClean="0"/>
              <a:t>EC-HEALTHNET </a:t>
            </a:r>
            <a:r>
              <a:rPr lang="en-US" sz="3600" b="1" dirty="0" smtClean="0"/>
              <a:t>RESIDENCY</a:t>
            </a:r>
          </a:p>
          <a:p>
            <a:pPr algn="ctr"/>
            <a:r>
              <a:rPr lang="en-US" sz="3600" b="1" dirty="0" smtClean="0"/>
              <a:t>PROGRAM </a:t>
            </a:r>
            <a:endParaRPr lang="en-US" sz="3600" b="1" dirty="0" smtClean="0"/>
          </a:p>
          <a:p>
            <a:pPr algn="ctr"/>
            <a:endParaRPr lang="en-US" sz="2400" b="1" dirty="0" smtClean="0"/>
          </a:p>
          <a:p>
            <a:pPr algn="ctr"/>
            <a:r>
              <a:rPr lang="en-US" sz="2000" b="1" dirty="0" smtClean="0"/>
              <a:t>PRESENTED BY </a:t>
            </a:r>
            <a:r>
              <a:rPr lang="en-US" sz="2000" b="1" dirty="0" smtClean="0"/>
              <a:t>:</a:t>
            </a:r>
          </a:p>
          <a:p>
            <a:pPr algn="ctr"/>
            <a:endParaRPr lang="en-US" sz="2000" b="1" dirty="0" smtClean="0"/>
          </a:p>
          <a:p>
            <a:pPr algn="ctr"/>
            <a:r>
              <a:rPr lang="en-US" sz="2000" b="1" dirty="0" smtClean="0"/>
              <a:t>JAMES L. VALENTINE, D.O.</a:t>
            </a:r>
          </a:p>
          <a:p>
            <a:pPr algn="ctr"/>
            <a:r>
              <a:rPr lang="en-US" sz="2000" b="1" dirty="0" smtClean="0"/>
              <a:t>FACULTY – EC-HEALTHNET</a:t>
            </a:r>
          </a:p>
          <a:p>
            <a:pPr algn="ctr"/>
            <a:endParaRPr lang="en-US" sz="2000" b="1" dirty="0" smtClean="0"/>
          </a:p>
          <a:p>
            <a:pPr algn="ctr"/>
            <a:r>
              <a:rPr lang="en-US" sz="2000" b="1" dirty="0" smtClean="0"/>
              <a:t>TIMOTHY W. THOMAS, MBA,MRHF</a:t>
            </a:r>
          </a:p>
          <a:p>
            <a:pPr algn="ctr"/>
            <a:r>
              <a:rPr lang="en-US" sz="2000" b="1" dirty="0" smtClean="0"/>
              <a:t>CHIEF FINANCIAL OFFICER, EC-HEALTHNET</a:t>
            </a:r>
          </a:p>
          <a:p>
            <a:endParaRPr lang="en-US" dirty="0"/>
          </a:p>
        </p:txBody>
      </p:sp>
      <p:pic>
        <p:nvPicPr>
          <p:cNvPr id="3" name="Picture 2"/>
          <p:cNvPicPr>
            <a:picLocks noChangeAspect="1" noChangeArrowheads="1"/>
          </p:cNvPicPr>
          <p:nvPr/>
        </p:nvPicPr>
        <p:blipFill>
          <a:blip r:embed="rId2" cstate="print">
            <a:clrChange>
              <a:clrFrom>
                <a:srgbClr val="FCFCFC"/>
              </a:clrFrom>
              <a:clrTo>
                <a:srgbClr val="FCFCFC">
                  <a:alpha val="0"/>
                </a:srgbClr>
              </a:clrTo>
            </a:clrChange>
            <a:extLst>
              <a:ext uri="{28A0092B-C50C-407E-A947-70E740481C1C}">
                <a14:useLocalDpi xmlns:a14="http://schemas.microsoft.com/office/drawing/2010/main" xmlns="" val="0"/>
              </a:ext>
            </a:extLst>
          </a:blip>
          <a:srcRect/>
          <a:stretch>
            <a:fillRect/>
          </a:stretch>
        </p:blipFill>
        <p:spPr bwMode="auto">
          <a:xfrm>
            <a:off x="3581400" y="5105400"/>
            <a:ext cx="1972236" cy="117642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1371600" y="1064512"/>
            <a:ext cx="6705600" cy="440120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4000" b="0" i="0" u="none" strike="noStrike" cap="none" normalizeH="0" baseline="0" dirty="0" smtClean="0">
                <a:ln>
                  <a:noFill/>
                </a:ln>
                <a:solidFill>
                  <a:schemeClr val="tx1"/>
                </a:solidFill>
                <a:effectLst/>
                <a:latin typeface="Arial Narrow" pitchFamily="34" charset="0"/>
                <a:ea typeface="Calibri" pitchFamily="34" charset="0"/>
                <a:cs typeface="ArialMT"/>
              </a:rPr>
              <a:t>Can the Establishment of a Rural Medical Residency Increase Access to Primary Care Physicians and Function as a Driver to Economic Growth and Development to the Region and State?</a:t>
            </a:r>
            <a:endParaRPr kumimoji="0" lang="en-US" sz="4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1"/>
          <p:cNvSpPr>
            <a:spLocks noChangeArrowheads="1"/>
          </p:cNvSpPr>
          <p:nvPr/>
        </p:nvSpPr>
        <p:spPr bwMode="auto">
          <a:xfrm>
            <a:off x="0" y="1814780"/>
            <a:ext cx="9144000" cy="13234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8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INTRODUCTION</a:t>
            </a:r>
            <a:endParaRPr kumimoji="0" lang="en-US" sz="8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04800"/>
            <a:ext cx="7772400" cy="4801314"/>
          </a:xfrm>
          <a:prstGeom prst="rect">
            <a:avLst/>
          </a:prstGeom>
        </p:spPr>
        <p:txBody>
          <a:bodyPr wrap="square">
            <a:spAutoFit/>
          </a:bodyPr>
          <a:lstStyle/>
          <a:p>
            <a:endParaRPr lang="en-US" sz="3600" dirty="0"/>
          </a:p>
          <a:p>
            <a:r>
              <a:rPr lang="en-US" dirty="0"/>
              <a:t> </a:t>
            </a:r>
          </a:p>
          <a:p>
            <a:r>
              <a:rPr lang="en-US" sz="3600" dirty="0"/>
              <a:t>EC-HealthNet is comprised of a consortium of hospitals in East Central Mississippi and West </a:t>
            </a:r>
            <a:r>
              <a:rPr lang="en-US" sz="3600" dirty="0" smtClean="0"/>
              <a:t>Alabama created for the </a:t>
            </a:r>
            <a:r>
              <a:rPr lang="en-US" sz="3600" dirty="0"/>
              <a:t>establishment of </a:t>
            </a:r>
            <a:r>
              <a:rPr lang="en-US" sz="3600" dirty="0" smtClean="0"/>
              <a:t>a </a:t>
            </a:r>
            <a:r>
              <a:rPr lang="en-US" sz="3600" dirty="0"/>
              <a:t>regional residency program predicated </a:t>
            </a:r>
            <a:r>
              <a:rPr lang="en-US" sz="3600" dirty="0" smtClean="0"/>
              <a:t>on </a:t>
            </a:r>
            <a:r>
              <a:rPr lang="en-US" sz="3600" dirty="0" smtClean="0"/>
              <a:t>five</a:t>
            </a:r>
            <a:r>
              <a:rPr lang="en-US" sz="3600" dirty="0" smtClean="0"/>
              <a:t> </a:t>
            </a:r>
            <a:r>
              <a:rPr lang="en-US" sz="3600" dirty="0" smtClean="0"/>
              <a:t>core components:</a:t>
            </a:r>
            <a:endParaRPr lang="en-US" sz="3600" dirty="0"/>
          </a:p>
        </p:txBody>
      </p:sp>
    </p:spTree>
    <p:extLst>
      <p:ext uri="{BB962C8B-B14F-4D97-AF65-F5344CB8AC3E}">
        <p14:creationId xmlns:p14="http://schemas.microsoft.com/office/powerpoint/2010/main" xmlns="" val="32485413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304800"/>
            <a:ext cx="8229600" cy="5878532"/>
          </a:xfrm>
          <a:prstGeom prst="rect">
            <a:avLst/>
          </a:prstGeom>
        </p:spPr>
        <p:txBody>
          <a:bodyPr wrap="square">
            <a:spAutoFit/>
          </a:bodyPr>
          <a:lstStyle/>
          <a:p>
            <a:pPr marL="457200" indent="-457200">
              <a:buFont typeface="+mj-lt"/>
              <a:buAutoNum type="arabicPeriod"/>
            </a:pPr>
            <a:r>
              <a:rPr lang="en-US" sz="2000" dirty="0" smtClean="0"/>
              <a:t>Establishing </a:t>
            </a:r>
            <a:r>
              <a:rPr lang="en-US" sz="2000" dirty="0" smtClean="0"/>
              <a:t>a community-based residency program provides the greatest opportunity to train and recruit physicians into the region.</a:t>
            </a:r>
          </a:p>
          <a:p>
            <a:pPr marL="457200" lvl="0" indent="-457200">
              <a:buFont typeface="+mj-lt"/>
              <a:buAutoNum type="arabicPeriod"/>
            </a:pPr>
            <a:endParaRPr lang="en-US" sz="2000" dirty="0" smtClean="0"/>
          </a:p>
          <a:p>
            <a:pPr marL="457200" lvl="0" indent="-457200">
              <a:buFont typeface="+mj-lt"/>
              <a:buAutoNum type="arabicPeriod"/>
            </a:pPr>
            <a:r>
              <a:rPr lang="en-US" sz="2000" dirty="0" smtClean="0"/>
              <a:t>Acknowledgement that the traditional sole/tertiary hospital residency program is neither practical nor financially feasible within the region.</a:t>
            </a:r>
          </a:p>
          <a:p>
            <a:pPr marL="457200" lvl="0" indent="-457200">
              <a:buFont typeface="+mj-lt"/>
              <a:buAutoNum type="arabicPeriod"/>
            </a:pPr>
            <a:endParaRPr lang="en-US" sz="2000" dirty="0" smtClean="0"/>
          </a:p>
          <a:p>
            <a:pPr marL="457200" indent="-457200">
              <a:buFont typeface="+mj-lt"/>
              <a:buAutoNum type="arabicPeriod"/>
            </a:pPr>
            <a:r>
              <a:rPr lang="en-US" sz="2000" dirty="0" smtClean="0"/>
              <a:t>Consortium of regional medical facilities provides the best approach to cost sharing and cost effectiveness.</a:t>
            </a:r>
          </a:p>
          <a:p>
            <a:pPr marL="457200" indent="-457200">
              <a:buFont typeface="+mj-lt"/>
              <a:buAutoNum type="arabicPeriod"/>
            </a:pPr>
            <a:endParaRPr lang="en-US" sz="2000" dirty="0" smtClean="0"/>
          </a:p>
          <a:p>
            <a:pPr marL="457200" lvl="0" indent="-457200">
              <a:buFont typeface="+mj-lt"/>
              <a:buAutoNum type="arabicPeriod"/>
            </a:pPr>
            <a:r>
              <a:rPr lang="en-US" sz="2000" dirty="0" smtClean="0"/>
              <a:t>The advent of the William Carey University College of Osteopathic Medicine (WCUCOM) provides a golden opportunity to attract medical students into the region for community-based residency training</a:t>
            </a:r>
            <a:r>
              <a:rPr lang="en-US" sz="2000" dirty="0" smtClean="0"/>
              <a:t>.</a:t>
            </a:r>
          </a:p>
          <a:p>
            <a:pPr marL="457200" lvl="0" indent="-457200">
              <a:buFont typeface="+mj-lt"/>
              <a:buAutoNum type="arabicPeriod"/>
            </a:pPr>
            <a:endParaRPr lang="en-US" sz="2000" dirty="0" smtClean="0"/>
          </a:p>
          <a:p>
            <a:pPr marL="457200" lvl="0" indent="-457200">
              <a:buFont typeface="+mj-lt"/>
              <a:buAutoNum type="arabicPeriod"/>
            </a:pPr>
            <a:r>
              <a:rPr lang="en-US" sz="2000" dirty="0" smtClean="0"/>
              <a:t>A residency program can have a significantly high return on investment for the economic development of the region</a:t>
            </a:r>
            <a:endParaRPr lang="en-US" sz="2000" dirty="0" smtClean="0"/>
          </a:p>
          <a:p>
            <a:endParaRPr lang="en-US" dirty="0" smtClean="0"/>
          </a:p>
          <a:p>
            <a:pPr lvl="0"/>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4294967295"/>
          </p:nvPr>
        </p:nvSpPr>
        <p:spPr>
          <a:xfrm>
            <a:off x="0" y="228600"/>
            <a:ext cx="8915400" cy="6629400"/>
          </a:xfrm>
        </p:spPr>
        <p:txBody>
          <a:bodyPr>
            <a:normAutofit fontScale="92500" lnSpcReduction="20000"/>
          </a:bodyPr>
          <a:lstStyle/>
          <a:p>
            <a:pPr algn="ctr">
              <a:buNone/>
            </a:pPr>
            <a:r>
              <a:rPr lang="en-US" dirty="0" smtClean="0"/>
              <a:t>  	</a:t>
            </a:r>
            <a:endParaRPr lang="en-US" dirty="0" smtClean="0"/>
          </a:p>
          <a:p>
            <a:pPr>
              <a:buNone/>
            </a:pPr>
            <a:r>
              <a:rPr lang="en-US" sz="3200" dirty="0" smtClean="0"/>
              <a:t>   </a:t>
            </a:r>
            <a:r>
              <a:rPr lang="en-US" sz="3000" dirty="0" smtClean="0"/>
              <a:t>EC-</a:t>
            </a:r>
            <a:r>
              <a:rPr lang="en-US" sz="3000" dirty="0" err="1" smtClean="0"/>
              <a:t>HealthNet</a:t>
            </a:r>
            <a:r>
              <a:rPr lang="en-US" sz="3000" dirty="0" smtClean="0"/>
              <a:t> </a:t>
            </a:r>
            <a:r>
              <a:rPr lang="en-US" sz="3000" dirty="0" smtClean="0"/>
              <a:t>anticipates significant improvement in the recruitment and retention of Primary Care Physicians in the region through the Residency Program. </a:t>
            </a:r>
            <a:endParaRPr lang="en-US" sz="3000" dirty="0" smtClean="0"/>
          </a:p>
          <a:p>
            <a:pPr>
              <a:buNone/>
            </a:pPr>
            <a:endParaRPr lang="en-US" sz="3000" dirty="0" smtClean="0"/>
          </a:p>
          <a:p>
            <a:pPr>
              <a:buNone/>
            </a:pPr>
            <a:r>
              <a:rPr lang="en-US" sz="3000" dirty="0" smtClean="0"/>
              <a:t> </a:t>
            </a:r>
            <a:r>
              <a:rPr lang="en-US" sz="3000" dirty="0" smtClean="0"/>
              <a:t>  </a:t>
            </a:r>
            <a:r>
              <a:rPr lang="en-US" sz="3000" dirty="0" smtClean="0">
                <a:ea typeface="MS Mincho" pitchFamily="49" charset="-128"/>
              </a:rPr>
              <a:t>Evidence</a:t>
            </a:r>
            <a:r>
              <a:rPr lang="en-US" sz="3000" dirty="0" smtClean="0"/>
              <a:t> </a:t>
            </a:r>
            <a:r>
              <a:rPr lang="en-US" sz="3000" dirty="0" smtClean="0"/>
              <a:t>indicates that 75% of family medicine resident physicians who train in rural practice remain in rural setting. </a:t>
            </a:r>
            <a:endParaRPr lang="en-US" sz="3000" dirty="0" smtClean="0"/>
          </a:p>
          <a:p>
            <a:pPr>
              <a:buNone/>
            </a:pPr>
            <a:endParaRPr lang="en-US" sz="3000" dirty="0" smtClean="0"/>
          </a:p>
          <a:p>
            <a:pPr>
              <a:buNone/>
            </a:pPr>
            <a:r>
              <a:rPr lang="en-US" sz="3000" dirty="0" smtClean="0"/>
              <a:t> </a:t>
            </a:r>
            <a:r>
              <a:rPr lang="en-US" sz="3000" dirty="0" smtClean="0"/>
              <a:t>  Evidence </a:t>
            </a:r>
            <a:r>
              <a:rPr lang="en-US" sz="3000" dirty="0" smtClean="0"/>
              <a:t>also indicates that 50% of residents stay within a 75 mile radius of training site, after having been immersed in this care environment for the entire length of their residencies and establish roots in the community.</a:t>
            </a:r>
          </a:p>
          <a:p>
            <a:pPr>
              <a:buNone/>
            </a:pPr>
            <a:endParaRPr lang="en-US" sz="2800" b="1" dirty="0" smtClean="0"/>
          </a:p>
          <a:p>
            <a:pPr lvl="1">
              <a:buNone/>
            </a:pPr>
            <a:endParaRPr lang="en-US" sz="600" dirty="0" smtClean="0"/>
          </a:p>
          <a:p>
            <a:pPr lvl="1">
              <a:buNone/>
            </a:pPr>
            <a:r>
              <a:rPr lang="en-US" dirty="0" smtClean="0"/>
              <a:t>   </a:t>
            </a:r>
          </a:p>
          <a:p>
            <a:pPr lvl="1">
              <a:buNone/>
            </a:pPr>
            <a:endParaRPr lang="en-US" dirty="0" smtClean="0"/>
          </a:p>
        </p:txBody>
      </p:sp>
      <p:sp>
        <p:nvSpPr>
          <p:cNvPr id="3" name="Title 2"/>
          <p:cNvSpPr>
            <a:spLocks noGrp="1"/>
          </p:cNvSpPr>
          <p:nvPr>
            <p:ph type="title" idx="4294967295"/>
          </p:nvPr>
        </p:nvSpPr>
        <p:spPr>
          <a:xfrm>
            <a:off x="0" y="228600"/>
            <a:ext cx="8534400" cy="45719"/>
          </a:xfrm>
        </p:spPr>
        <p:txBody>
          <a:bodyPr>
            <a:normAutofit fontScale="90000"/>
          </a:bodyPr>
          <a:lstStyle/>
          <a:p>
            <a:r>
              <a:rPr lang="en-US" dirty="0" smtClean="0"/>
              <a:t/>
            </a:r>
            <a:br>
              <a:rPr lang="en-US" dirty="0" smtClean="0"/>
            </a:br>
            <a:endParaRPr lang="en-US" dirty="0"/>
          </a:p>
        </p:txBody>
      </p:sp>
    </p:spTree>
    <p:extLst>
      <p:ext uri="{BB962C8B-B14F-4D97-AF65-F5344CB8AC3E}">
        <p14:creationId xmlns:p14="http://schemas.microsoft.com/office/powerpoint/2010/main" xmlns="" val="23615709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1"/>
          <p:cNvSpPr>
            <a:spLocks noChangeArrowheads="1"/>
          </p:cNvSpPr>
          <p:nvPr/>
        </p:nvSpPr>
        <p:spPr bwMode="auto">
          <a:xfrm>
            <a:off x="304800" y="-273663"/>
            <a:ext cx="8534400" cy="581697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en-US" sz="3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endParaRPr kumimoji="0" lang="en-US" sz="3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ea typeface="Times New Roman" pitchFamily="18" charset="0"/>
                <a:cs typeface="Times New Roman" pitchFamily="18" charset="0"/>
              </a:rPr>
              <a:t>Increased access to primary care will improve the health and quality of life of the residents of East Central Mississippi and West Alabama.</a:t>
            </a:r>
          </a:p>
          <a:p>
            <a:pPr marL="0" marR="0" lvl="0" indent="0" algn="just"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ea typeface="Times New Roman" pitchFamily="18" charset="0"/>
                <a:cs typeface="Times New Roman" pitchFamily="18" charset="0"/>
              </a:rPr>
              <a:t> </a:t>
            </a:r>
            <a:endParaRPr kumimoji="0" lang="en-US" sz="2800" b="0" i="0" u="none" strike="noStrike" cap="none" normalizeH="0" baseline="0" dirty="0" smtClean="0">
              <a:ln>
                <a:noFill/>
              </a:ln>
              <a:solidFill>
                <a:schemeClr val="tx1"/>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ea typeface="Times New Roman" pitchFamily="18" charset="0"/>
                <a:cs typeface="Times New Roman" pitchFamily="18" charset="0"/>
              </a:rPr>
              <a:t>In addition to the potential health benefits to the resident population in the region, there is also significant economic impact.</a:t>
            </a:r>
            <a:r>
              <a:rPr kumimoji="0" lang="en-US" sz="2800" b="1" i="0" u="none" strike="noStrike" cap="none" normalizeH="0" baseline="0" dirty="0" smtClean="0">
                <a:ln>
                  <a:noFill/>
                </a:ln>
                <a:solidFill>
                  <a:schemeClr val="tx1"/>
                </a:solidFill>
                <a:effectLst/>
                <a:ea typeface="Times New Roman" pitchFamily="18" charset="0"/>
                <a:cs typeface="Times New Roman" pitchFamily="18" charset="0"/>
              </a:rPr>
              <a:t> </a:t>
            </a:r>
            <a:r>
              <a:rPr kumimoji="0" lang="en-US" sz="2800" b="0" i="0" u="none" strike="noStrike" cap="none" normalizeH="0" baseline="0" dirty="0" smtClean="0">
                <a:ln>
                  <a:noFill/>
                </a:ln>
                <a:solidFill>
                  <a:schemeClr val="tx1"/>
                </a:solidFill>
                <a:effectLst/>
                <a:ea typeface="Times New Roman" pitchFamily="18" charset="0"/>
                <a:cs typeface="Times New Roman" pitchFamily="18" charset="0"/>
              </a:rPr>
              <a:t>For each  physician</a:t>
            </a:r>
            <a:r>
              <a:rPr kumimoji="0" lang="en-US" sz="2800" b="0" i="0" u="none" strike="noStrike" cap="none" normalizeH="0" dirty="0" smtClean="0">
                <a:ln>
                  <a:noFill/>
                </a:ln>
                <a:solidFill>
                  <a:schemeClr val="tx1"/>
                </a:solidFill>
                <a:effectLst/>
                <a:ea typeface="Times New Roman" pitchFamily="18" charset="0"/>
                <a:cs typeface="Times New Roman" pitchFamily="18" charset="0"/>
              </a:rPr>
              <a:t> </a:t>
            </a:r>
            <a:r>
              <a:rPr kumimoji="0" lang="en-US" sz="2800" b="0" i="0" u="none" strike="noStrike" cap="none" normalizeH="0" baseline="0" dirty="0" smtClean="0">
                <a:ln>
                  <a:noFill/>
                </a:ln>
                <a:solidFill>
                  <a:schemeClr val="tx1"/>
                </a:solidFill>
                <a:effectLst/>
                <a:ea typeface="Times New Roman" pitchFamily="18" charset="0"/>
                <a:cs typeface="Times New Roman" pitchFamily="18" charset="0"/>
              </a:rPr>
              <a:t>retained in the region and state, the annual economic impact for Mississippi is calculated at approximately $1.8 million (National Economic Impact of Physicians 2018).  </a:t>
            </a:r>
            <a:endParaRPr kumimoji="0" lang="en-US" sz="2800" b="0" i="0" u="none" strike="noStrike" cap="none" normalizeH="0" baseline="0" dirty="0" smtClean="0">
              <a:ln>
                <a:noFill/>
              </a:ln>
              <a:solidFill>
                <a:schemeClr val="tx1"/>
              </a:solidFill>
              <a:effectLst/>
              <a:cs typeface="Arial"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5214" y="2438400"/>
            <a:ext cx="8373575" cy="1323439"/>
          </a:xfrm>
          <a:prstGeom prst="rect">
            <a:avLst/>
          </a:prstGeom>
        </p:spPr>
        <p:txBody>
          <a:bodyPr wrap="square">
            <a:spAutoFit/>
          </a:bodyPr>
          <a:lstStyle/>
          <a:p>
            <a:pPr lvl="0" algn="ctr" fontAlgn="base">
              <a:spcBef>
                <a:spcPct val="0"/>
              </a:spcBef>
              <a:spcAft>
                <a:spcPct val="0"/>
              </a:spcAft>
            </a:pPr>
            <a:r>
              <a:rPr lang="en-US" sz="8000" b="1" dirty="0" smtClean="0">
                <a:latin typeface="Times New Roman" pitchFamily="18" charset="0"/>
                <a:ea typeface="Times New Roman" pitchFamily="18" charset="0"/>
                <a:cs typeface="Times New Roman" pitchFamily="18" charset="0"/>
              </a:rPr>
              <a:t>ORGANIZATION</a:t>
            </a:r>
            <a:endParaRPr lang="en-US" sz="8000" dirty="0" smtClean="0">
              <a:latin typeface="Arial" pitchFamily="34" charset="0"/>
              <a:cs typeface="Arial"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304800"/>
            <a:ext cx="8534400" cy="3816429"/>
          </a:xfrm>
          <a:prstGeom prst="rect">
            <a:avLst/>
          </a:prstGeom>
        </p:spPr>
        <p:txBody>
          <a:bodyPr wrap="square">
            <a:spAutoFit/>
          </a:bodyPr>
          <a:lstStyle/>
          <a:p>
            <a:r>
              <a:rPr lang="en-US" dirty="0" smtClean="0"/>
              <a:t> </a:t>
            </a:r>
            <a:endParaRPr lang="en-US" dirty="0"/>
          </a:p>
          <a:p>
            <a:r>
              <a:rPr lang="en-US" sz="2800" dirty="0" smtClean="0"/>
              <a:t>EC-HealthNet </a:t>
            </a:r>
            <a:r>
              <a:rPr lang="en-US" sz="2800" dirty="0"/>
              <a:t>is the host organization for the EC-HealthNet Residency Consortium.  </a:t>
            </a:r>
            <a:r>
              <a:rPr lang="en-US" sz="2800" dirty="0" smtClean="0"/>
              <a:t>EC-</a:t>
            </a:r>
            <a:r>
              <a:rPr lang="en-US" sz="2800" dirty="0" err="1" smtClean="0"/>
              <a:t>HealthNet</a:t>
            </a:r>
            <a:r>
              <a:rPr lang="en-US" sz="2800" dirty="0" smtClean="0"/>
              <a:t> is a 501</a:t>
            </a:r>
            <a:r>
              <a:rPr lang="en-US" sz="2800" dirty="0"/>
              <a:t>(c)(3) non-profit corporation governed by its Board of Directors, which consists of appointed representatives from each of the </a:t>
            </a:r>
            <a:r>
              <a:rPr lang="en-US" sz="2800" dirty="0" smtClean="0"/>
              <a:t>seven (7) </a:t>
            </a:r>
            <a:r>
              <a:rPr lang="en-US" sz="2800" dirty="0"/>
              <a:t>participating hospital member organizations. The board members have equal votes of one per organization.  </a:t>
            </a:r>
          </a:p>
        </p:txBody>
      </p:sp>
    </p:spTree>
    <p:extLst>
      <p:ext uri="{BB962C8B-B14F-4D97-AF65-F5344CB8AC3E}">
        <p14:creationId xmlns:p14="http://schemas.microsoft.com/office/powerpoint/2010/main" xmlns="" val="2632837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228600"/>
            <a:ext cx="8686800" cy="5693866"/>
          </a:xfrm>
          <a:prstGeom prst="rect">
            <a:avLst/>
          </a:prstGeom>
        </p:spPr>
        <p:txBody>
          <a:bodyPr wrap="square">
            <a:spAutoFit/>
          </a:bodyPr>
          <a:lstStyle/>
          <a:p>
            <a:r>
              <a:rPr lang="en-US" sz="2800" dirty="0"/>
              <a:t>The EC-</a:t>
            </a:r>
            <a:r>
              <a:rPr lang="en-US" sz="2800" dirty="0" err="1"/>
              <a:t>HealthNet</a:t>
            </a:r>
            <a:r>
              <a:rPr lang="en-US" sz="2800" dirty="0"/>
              <a:t> </a:t>
            </a:r>
            <a:r>
              <a:rPr lang="en-US" sz="2800" dirty="0" smtClean="0"/>
              <a:t>geographic </a:t>
            </a:r>
            <a:r>
              <a:rPr lang="en-US" sz="2800" dirty="0"/>
              <a:t>region is located in East Mississippi and West Alabama and concentrated in a 40 mile radius around the hub, Meridian, Mississippi.  The region encompasses the following 7 counties and populations (Census 2010):</a:t>
            </a:r>
          </a:p>
          <a:p>
            <a:r>
              <a:rPr lang="en-US" sz="2800" dirty="0"/>
              <a:t> </a:t>
            </a:r>
          </a:p>
          <a:p>
            <a:r>
              <a:rPr lang="en-US" sz="2800" dirty="0"/>
              <a:t>Lauderdale, MS		</a:t>
            </a:r>
            <a:r>
              <a:rPr lang="en-US" sz="2800" dirty="0" smtClean="0"/>
              <a:t>	80,261</a:t>
            </a:r>
            <a:endParaRPr lang="en-US" sz="2800" dirty="0"/>
          </a:p>
          <a:p>
            <a:r>
              <a:rPr lang="en-US" sz="2800" dirty="0"/>
              <a:t>Newton, MS			21,720</a:t>
            </a:r>
          </a:p>
          <a:p>
            <a:r>
              <a:rPr lang="en-US" sz="2800" dirty="0"/>
              <a:t>Neshoba, MS			29,676</a:t>
            </a:r>
          </a:p>
          <a:p>
            <a:r>
              <a:rPr lang="en-US" sz="2800" dirty="0"/>
              <a:t>Kemper, MS			10,456</a:t>
            </a:r>
          </a:p>
          <a:p>
            <a:r>
              <a:rPr lang="en-US" sz="2800" dirty="0"/>
              <a:t>Sumter, AL			</a:t>
            </a:r>
            <a:r>
              <a:rPr lang="en-US" sz="2800" dirty="0" smtClean="0"/>
              <a:t>	13,763</a:t>
            </a:r>
            <a:endParaRPr lang="en-US" sz="2800" dirty="0"/>
          </a:p>
          <a:p>
            <a:r>
              <a:rPr lang="en-US" sz="2800" dirty="0"/>
              <a:t>Choctaw, AL			13,859</a:t>
            </a:r>
          </a:p>
          <a:p>
            <a:r>
              <a:rPr lang="en-US" sz="2800" dirty="0"/>
              <a:t>Clarke, MS			</a:t>
            </a:r>
            <a:r>
              <a:rPr lang="en-US" sz="2800" dirty="0" smtClean="0"/>
              <a:t>	16,732</a:t>
            </a:r>
            <a:r>
              <a:rPr lang="en-US" sz="2800" dirty="0"/>
              <a:t>	</a:t>
            </a:r>
          </a:p>
        </p:txBody>
      </p:sp>
    </p:spTree>
    <p:extLst>
      <p:ext uri="{BB962C8B-B14F-4D97-AF65-F5344CB8AC3E}">
        <p14:creationId xmlns:p14="http://schemas.microsoft.com/office/powerpoint/2010/main" xmlns="" val="6486026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304800"/>
            <a:ext cx="8001000" cy="4985980"/>
          </a:xfrm>
          <a:prstGeom prst="rect">
            <a:avLst/>
          </a:prstGeom>
        </p:spPr>
        <p:txBody>
          <a:bodyPr wrap="square">
            <a:spAutoFit/>
          </a:bodyPr>
          <a:lstStyle/>
          <a:p>
            <a:r>
              <a:rPr lang="en-US" dirty="0"/>
              <a:t> </a:t>
            </a:r>
          </a:p>
          <a:p>
            <a:r>
              <a:rPr lang="en-US" sz="2000" dirty="0"/>
              <a:t>The EC-HealthNet Residency Consortium consist of the following member </a:t>
            </a:r>
            <a:r>
              <a:rPr lang="en-US" sz="2000" dirty="0" smtClean="0"/>
              <a:t>hospitals:</a:t>
            </a:r>
            <a:endParaRPr lang="en-US" sz="2000" dirty="0"/>
          </a:p>
          <a:p>
            <a:r>
              <a:rPr lang="en-US" sz="2000" dirty="0"/>
              <a:t> </a:t>
            </a:r>
          </a:p>
          <a:p>
            <a:r>
              <a:rPr lang="en-US" sz="2000" dirty="0"/>
              <a:t>Tertiary Care Hospitals</a:t>
            </a:r>
          </a:p>
          <a:p>
            <a:r>
              <a:rPr lang="en-US" sz="2000" dirty="0" smtClean="0"/>
              <a:t>	Anderson </a:t>
            </a:r>
            <a:r>
              <a:rPr lang="en-US" sz="2000" dirty="0"/>
              <a:t>Regional Medical Center </a:t>
            </a:r>
            <a:r>
              <a:rPr lang="en-US" sz="2000" dirty="0" smtClean="0"/>
              <a:t>North – Meridian, MS</a:t>
            </a:r>
            <a:endParaRPr lang="en-US" sz="2000" dirty="0"/>
          </a:p>
          <a:p>
            <a:r>
              <a:rPr lang="en-US" sz="2000" dirty="0" smtClean="0"/>
              <a:t>	Rush </a:t>
            </a:r>
            <a:r>
              <a:rPr lang="en-US" sz="2000" dirty="0"/>
              <a:t>Foundation </a:t>
            </a:r>
            <a:r>
              <a:rPr lang="en-US" sz="2000" dirty="0" smtClean="0"/>
              <a:t>Hospital – Meridian, MS</a:t>
            </a:r>
            <a:endParaRPr lang="en-US" sz="2000" dirty="0" smtClean="0"/>
          </a:p>
          <a:p>
            <a:endParaRPr lang="en-US" sz="2000" dirty="0"/>
          </a:p>
          <a:p>
            <a:r>
              <a:rPr lang="en-US" sz="2000" dirty="0"/>
              <a:t>Primary Acute Care Hospitals</a:t>
            </a:r>
          </a:p>
          <a:p>
            <a:r>
              <a:rPr lang="en-US" sz="2000" dirty="0"/>
              <a:t>	Anderson Regional Medical Center </a:t>
            </a:r>
            <a:r>
              <a:rPr lang="en-US" sz="2000" dirty="0" smtClean="0"/>
              <a:t>South – Meridian, MS</a:t>
            </a:r>
            <a:endParaRPr lang="en-US" sz="2000" dirty="0"/>
          </a:p>
          <a:p>
            <a:r>
              <a:rPr lang="en-US" sz="2000" dirty="0"/>
              <a:t>	</a:t>
            </a:r>
          </a:p>
          <a:p>
            <a:r>
              <a:rPr lang="en-US" sz="2000" dirty="0"/>
              <a:t>Critical Access Hospitals</a:t>
            </a:r>
          </a:p>
          <a:p>
            <a:r>
              <a:rPr lang="en-US" sz="2000" dirty="0"/>
              <a:t>	</a:t>
            </a:r>
            <a:r>
              <a:rPr lang="en-US" sz="2000" dirty="0" smtClean="0"/>
              <a:t>Laird </a:t>
            </a:r>
            <a:r>
              <a:rPr lang="en-US" sz="2000" dirty="0"/>
              <a:t>Hospital </a:t>
            </a:r>
            <a:r>
              <a:rPr lang="en-US" sz="2000" dirty="0" smtClean="0"/>
              <a:t>– Union, MS</a:t>
            </a:r>
            <a:endParaRPr lang="en-US" sz="2000" dirty="0"/>
          </a:p>
          <a:p>
            <a:r>
              <a:rPr lang="en-US" sz="2000" dirty="0"/>
              <a:t>	John C Stennis Memorial </a:t>
            </a:r>
            <a:r>
              <a:rPr lang="en-US" sz="2000" dirty="0" smtClean="0"/>
              <a:t>Hospital – </a:t>
            </a:r>
            <a:r>
              <a:rPr lang="en-US" sz="2000" dirty="0" err="1" smtClean="0"/>
              <a:t>Dekalb</a:t>
            </a:r>
            <a:r>
              <a:rPr lang="en-US" sz="2000" dirty="0" smtClean="0"/>
              <a:t>, MS</a:t>
            </a:r>
            <a:endParaRPr lang="en-US" sz="2000" dirty="0"/>
          </a:p>
          <a:p>
            <a:r>
              <a:rPr lang="en-US" sz="2000" dirty="0"/>
              <a:t>	H C Watkins Memorial </a:t>
            </a:r>
            <a:r>
              <a:rPr lang="en-US" sz="2000" dirty="0" smtClean="0"/>
              <a:t>Hospital – Quitman, MS</a:t>
            </a:r>
            <a:endParaRPr lang="en-US" sz="2000" dirty="0"/>
          </a:p>
          <a:p>
            <a:r>
              <a:rPr lang="en-US" sz="2000" dirty="0"/>
              <a:t>	Choctaw General </a:t>
            </a:r>
            <a:r>
              <a:rPr lang="en-US" sz="2000" dirty="0" smtClean="0"/>
              <a:t>Hospital – Butler, AL</a:t>
            </a:r>
            <a:endParaRPr lang="en-US" sz="2000" dirty="0"/>
          </a:p>
        </p:txBody>
      </p:sp>
    </p:spTree>
    <p:extLst>
      <p:ext uri="{BB962C8B-B14F-4D97-AF65-F5344CB8AC3E}">
        <p14:creationId xmlns:p14="http://schemas.microsoft.com/office/powerpoint/2010/main" xmlns="" val="35278635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67069" y="3244334"/>
            <a:ext cx="8409866" cy="830997"/>
          </a:xfrm>
          <a:prstGeom prst="rect">
            <a:avLst/>
          </a:prstGeom>
        </p:spPr>
        <p:txBody>
          <a:bodyPr wrap="none">
            <a:spAutoFit/>
          </a:bodyPr>
          <a:lstStyle/>
          <a:p>
            <a:pPr lvl="0" algn="ctr" fontAlgn="base">
              <a:spcBef>
                <a:spcPct val="0"/>
              </a:spcBef>
              <a:spcAft>
                <a:spcPct val="0"/>
              </a:spcAft>
            </a:pPr>
            <a:r>
              <a:rPr lang="en-US" sz="4800" b="1" dirty="0" smtClean="0">
                <a:latin typeface="Times New Roman" pitchFamily="18" charset="0"/>
                <a:ea typeface="Times New Roman" pitchFamily="18" charset="0"/>
                <a:cs typeface="Times New Roman" pitchFamily="18" charset="0"/>
              </a:rPr>
              <a:t>RESIDENT TRAINING DATA</a:t>
            </a:r>
            <a:endParaRPr lang="en-US" sz="4800" dirty="0" smtClean="0">
              <a:latin typeface="Arial" pitchFamily="34" charset="0"/>
              <a:cs typeface="Arial"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8991600" cy="923330"/>
          </a:xfrm>
          <a:prstGeom prst="rect">
            <a:avLst/>
          </a:prstGeom>
        </p:spPr>
        <p:txBody>
          <a:bodyPr wrap="square">
            <a:spAutoFit/>
          </a:bodyPr>
          <a:lstStyle/>
          <a:p>
            <a:endParaRPr lang="en-US" dirty="0" smtClean="0"/>
          </a:p>
          <a:p>
            <a:endParaRPr lang="en-US" dirty="0" smtClean="0"/>
          </a:p>
          <a:p>
            <a:endParaRPr lang="en-US" dirty="0"/>
          </a:p>
        </p:txBody>
      </p:sp>
      <p:sp>
        <p:nvSpPr>
          <p:cNvPr id="13313" name="Rectangle 1"/>
          <p:cNvSpPr>
            <a:spLocks noChangeArrowheads="1"/>
          </p:cNvSpPr>
          <p:nvPr/>
        </p:nvSpPr>
        <p:spPr bwMode="auto">
          <a:xfrm>
            <a:off x="609600" y="424870"/>
            <a:ext cx="8077200" cy="553997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In August 2013, EC-</a:t>
            </a:r>
            <a:r>
              <a:rPr kumimoji="0" lang="en-US" sz="2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HealthNet</a:t>
            </a:r>
            <a:r>
              <a:rPr kumimoji="0" lang="en-US"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received accreditation from the American Osteopathic Association (AOA) for a Family Medicine residency program for up to 18 residents. The program received ACGME accreditation in Oct 2017 and now accepts both AOA (D.O.) and ACGME (M.D.) medical residents for training.</a:t>
            </a:r>
          </a:p>
          <a:p>
            <a:pPr marL="0" marR="0" lvl="0" indent="0" algn="just" defTabSz="914400" rtl="0" eaLnBrk="1" fontAlgn="base" latinLnBrk="0" hangingPunct="1">
              <a:lnSpc>
                <a:spcPct val="100000"/>
              </a:lnSpc>
              <a:spcBef>
                <a:spcPct val="0"/>
              </a:spcBef>
              <a:spcAft>
                <a:spcPct val="0"/>
              </a:spcAft>
              <a:buClrTx/>
              <a:buSzTx/>
              <a:buFontTx/>
              <a:buNone/>
              <a:tabLst/>
            </a:pPr>
            <a:endParaRPr lang="en-US" sz="2400" dirty="0" smtClean="0">
              <a:latin typeface="Times New Roman" pitchFamily="18" charset="0"/>
              <a:ea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lang="en-US" sz="2400" dirty="0" smtClean="0">
                <a:latin typeface="Times New Roman" pitchFamily="18" charset="0"/>
                <a:ea typeface="Times New Roman" pitchFamily="18" charset="0"/>
                <a:cs typeface="Times New Roman" pitchFamily="18" charset="0"/>
              </a:rPr>
              <a:t>EC-</a:t>
            </a:r>
            <a:r>
              <a:rPr lang="en-US" sz="2400" dirty="0" err="1" smtClean="0">
                <a:latin typeface="Times New Roman" pitchFamily="18" charset="0"/>
                <a:ea typeface="Times New Roman" pitchFamily="18" charset="0"/>
                <a:cs typeface="Times New Roman" pitchFamily="18" charset="0"/>
              </a:rPr>
              <a:t>HealthNet</a:t>
            </a:r>
            <a:r>
              <a:rPr lang="en-US" sz="2400" dirty="0" smtClean="0">
                <a:latin typeface="Times New Roman" pitchFamily="18" charset="0"/>
                <a:ea typeface="Times New Roman" pitchFamily="18" charset="0"/>
                <a:cs typeface="Times New Roman" pitchFamily="18" charset="0"/>
              </a:rPr>
              <a:t> accepted its first class of residents in July 2014 for Academic Year 2014-2015. Since that time, the Program has completed 4 resident classes (25 residents) and graduated 2 classes (10 residents). The focus of this case study relates to those 10 program graduates.</a:t>
            </a:r>
            <a:endParaRPr kumimoji="0" lang="en-US"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endParaRPr lang="en-US" sz="1600" dirty="0" smtClean="0">
              <a:latin typeface="Times New Roman" pitchFamily="18" charset="0"/>
              <a:ea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endParaRPr lang="en-US" sz="1600" dirty="0" smtClean="0">
              <a:latin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457200" y="-53845"/>
            <a:ext cx="8305800" cy="48320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endParaRPr lang="en-US" sz="2800" dirty="0" smtClean="0">
              <a:latin typeface="Times New Roman" pitchFamily="18" charset="0"/>
              <a:ea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TABLE 1: </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Resident data that tracks resident graduates post program status to identify practice type, state, and city. Also categorizes and calculates percentages of post program status by rural, primary care, region (East Central Mississippi – EC MS), and state (Mississippi - MS). As evidenced, the program reflects significant success in graduating physicians into rural and primary care settings primarily located in Mississippi.</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cstate="print"/>
          <a:srcRect/>
          <a:stretch>
            <a:fillRect/>
          </a:stretch>
        </p:blipFill>
        <p:spPr bwMode="auto">
          <a:xfrm>
            <a:off x="804545" y="369200"/>
            <a:ext cx="7534910" cy="6119599"/>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1"/>
          <p:cNvSpPr>
            <a:spLocks noChangeArrowheads="1"/>
          </p:cNvSpPr>
          <p:nvPr/>
        </p:nvSpPr>
        <p:spPr bwMode="auto">
          <a:xfrm>
            <a:off x="304800" y="1060176"/>
            <a:ext cx="8534400" cy="35394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TABLE 2: </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This table tracks residency program cost data. Cost is allocated and assigned to each resident by training year in order to calculate a projected return on investment for the program by various groupings. Note that the table also reflects cost related to transfer residents for inclusion in ROI calculations. The ROI cost per graduate resident (10) from the program is calculated at $431K.</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cstate="print"/>
          <a:srcRect/>
          <a:stretch>
            <a:fillRect/>
          </a:stretch>
        </p:blipFill>
        <p:spPr bwMode="auto">
          <a:xfrm>
            <a:off x="1337581" y="511628"/>
            <a:ext cx="6468837" cy="5834743"/>
          </a:xfrm>
          <a:prstGeom prst="rect">
            <a:avLst/>
          </a:prstGeom>
          <a:noFill/>
          <a:ln w="9525">
            <a:no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1"/>
          <p:cNvSpPr>
            <a:spLocks noChangeArrowheads="1"/>
          </p:cNvSpPr>
          <p:nvPr/>
        </p:nvSpPr>
        <p:spPr bwMode="auto">
          <a:xfrm>
            <a:off x="304800" y="922230"/>
            <a:ext cx="8458200" cy="310854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TABLE 3: </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This table reflects the total ROI for all program graduates (over 11:1). </a:t>
            </a:r>
          </a:p>
          <a:p>
            <a:pPr marL="0" marR="0" lvl="0" indent="0" algn="just" defTabSz="914400" rtl="0" eaLnBrk="0" fontAlgn="base" latinLnBrk="0" hangingPunct="0">
              <a:lnSpc>
                <a:spcPct val="100000"/>
              </a:lnSpc>
              <a:spcBef>
                <a:spcPct val="0"/>
              </a:spcBef>
              <a:spcAft>
                <a:spcPct val="0"/>
              </a:spcAft>
              <a:buClrTx/>
              <a:buSzTx/>
              <a:buFontTx/>
              <a:buNone/>
              <a:tabLst/>
            </a:pPr>
            <a:endParaRPr lang="en-US" sz="2800" dirty="0" smtClean="0">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Times New Roman" pitchFamily="18" charset="0"/>
                <a:cs typeface="Times New Roman" pitchFamily="18" charset="0"/>
              </a:rPr>
              <a:t>ROI is expressed</a:t>
            </a:r>
            <a:r>
              <a:rPr kumimoji="0" lang="en-US" sz="2800" b="0" i="0" u="none" strike="noStrike" cap="none" normalizeH="0" dirty="0" smtClean="0">
                <a:ln>
                  <a:noFill/>
                </a:ln>
                <a:solidFill>
                  <a:schemeClr val="tx1"/>
                </a:solidFill>
                <a:effectLst/>
                <a:latin typeface="Times New Roman" pitchFamily="18" charset="0"/>
                <a:cs typeface="Times New Roman" pitchFamily="18" charset="0"/>
              </a:rPr>
              <a:t> in both dollars and ROI ratio ($ return per $1 invested). ROI is conservatively calculated on only a three year basis to match the resident training period.</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cstate="print"/>
          <a:srcRect/>
          <a:stretch>
            <a:fillRect/>
          </a:stretch>
        </p:blipFill>
        <p:spPr bwMode="auto">
          <a:xfrm>
            <a:off x="381000" y="380999"/>
            <a:ext cx="8458200" cy="6489383"/>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1"/>
          <p:cNvSpPr>
            <a:spLocks noChangeArrowheads="1"/>
          </p:cNvSpPr>
          <p:nvPr/>
        </p:nvSpPr>
        <p:spPr bwMode="auto">
          <a:xfrm>
            <a:off x="304800" y="2012602"/>
            <a:ext cx="8534400" cy="138499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TABLE 4: </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457200"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This table reflects the Mississippi ROI for all </a:t>
            </a:r>
          </a:p>
          <a:p>
            <a:pPr marL="0" marR="0" lvl="0" indent="457200"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program graduates (over 7:1).</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cstate="print"/>
          <a:srcRect/>
          <a:stretch>
            <a:fillRect/>
          </a:stretch>
        </p:blipFill>
        <p:spPr bwMode="auto">
          <a:xfrm>
            <a:off x="304800" y="267675"/>
            <a:ext cx="8534400" cy="6322650"/>
          </a:xfrm>
          <a:prstGeom prst="rect">
            <a:avLst/>
          </a:prstGeom>
          <a:noFill/>
          <a:ln w="9525">
            <a:no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1"/>
          <p:cNvSpPr>
            <a:spLocks noChangeArrowheads="1"/>
          </p:cNvSpPr>
          <p:nvPr/>
        </p:nvSpPr>
        <p:spPr bwMode="auto">
          <a:xfrm>
            <a:off x="228600" y="2279302"/>
            <a:ext cx="8610600" cy="138499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TABLE 5: </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This table reflects the East Central Mississippi ROI for all program graduates (approximately 4:1). </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cstate="print"/>
          <a:srcRect/>
          <a:stretch>
            <a:fillRect/>
          </a:stretch>
        </p:blipFill>
        <p:spPr bwMode="auto">
          <a:xfrm>
            <a:off x="304800" y="188465"/>
            <a:ext cx="8534400" cy="6481069"/>
          </a:xfrm>
          <a:prstGeom prst="rect">
            <a:avLst/>
          </a:prstGeom>
          <a:noFill/>
          <a:ln w="9525">
            <a:noFill/>
            <a:miter lim="800000"/>
            <a:headEnd/>
            <a:tailEnd/>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3244334"/>
            <a:ext cx="8382000" cy="830997"/>
          </a:xfrm>
          <a:prstGeom prst="rect">
            <a:avLst/>
          </a:prstGeom>
        </p:spPr>
        <p:txBody>
          <a:bodyPr wrap="square">
            <a:spAutoFit/>
          </a:bodyPr>
          <a:lstStyle/>
          <a:p>
            <a:pPr algn="ctr"/>
            <a:r>
              <a:rPr lang="en-US" sz="4800" b="1" dirty="0" smtClean="0"/>
              <a:t>Summary Findings</a:t>
            </a:r>
            <a:endParaRPr lang="en-US" sz="48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1"/>
          <p:cNvSpPr>
            <a:spLocks noChangeArrowheads="1"/>
          </p:cNvSpPr>
          <p:nvPr/>
        </p:nvSpPr>
        <p:spPr bwMode="auto">
          <a:xfrm>
            <a:off x="304800" y="107440"/>
            <a:ext cx="8534400" cy="569386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Physician Placement:</a:t>
            </a:r>
          </a:p>
          <a:p>
            <a:pPr marL="0" marR="0" lvl="0" indent="0" algn="just" defTabSz="914400"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80% of program graduates currently practice in rural site (Table 1)</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70% of program graduates currently practice in primary care setting (Table 1)</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40% of program graduates currently practice in East Central Mississippi region (Table 1)</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70% of program graduates currently practice in the state of Mississippi (Table 1)</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1"/>
          <p:cNvSpPr>
            <a:spLocks noChangeArrowheads="1"/>
          </p:cNvSpPr>
          <p:nvPr/>
        </p:nvSpPr>
        <p:spPr bwMode="auto">
          <a:xfrm>
            <a:off x="304800" y="1649663"/>
            <a:ext cx="8534400" cy="317009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Economic Impact and ROI:</a:t>
            </a:r>
          </a:p>
          <a:p>
            <a:pPr marL="0" marR="0" lvl="0" indent="0" algn="just"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Return on investment (ROI) ratio:</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Total Program - 	 				11.22 (Table 3)</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Mississippi - 					  7.55 (Table 4)</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East Central Mississippi Region -  		 	 3.89 (Table 5)</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1"/>
          <p:cNvSpPr>
            <a:spLocks noChangeArrowheads="1"/>
          </p:cNvSpPr>
          <p:nvPr/>
        </p:nvSpPr>
        <p:spPr bwMode="auto">
          <a:xfrm>
            <a:off x="228600" y="737563"/>
            <a:ext cx="8686800" cy="34778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An investment in a Residency Training Program in East Central Mississippi              	has been significantly effective in the:</a:t>
            </a:r>
          </a:p>
          <a:p>
            <a:pPr marL="0" marR="0" lvl="0" indent="457200" algn="just"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457200" algn="just"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Successful placement of primary care physicians in rural area</a:t>
            </a:r>
          </a:p>
          <a:p>
            <a:pPr marL="0" marR="0" lvl="0" indent="457200" algn="just"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Successful recruitment of primary care physicians in the region and state</a:t>
            </a:r>
          </a:p>
          <a:p>
            <a:pPr marL="0" marR="0" lvl="0" indent="457200" algn="just"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Significantly high return on investment</a:t>
            </a:r>
          </a:p>
          <a:p>
            <a:pPr marL="0" marR="0" lvl="0" indent="457200" algn="just"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Strong economic impact to the region, state, and country </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19200" y="1905000"/>
            <a:ext cx="7399326" cy="923330"/>
          </a:xfrm>
          <a:prstGeom prst="rect">
            <a:avLst/>
          </a:prstGeom>
        </p:spPr>
        <p:txBody>
          <a:bodyPr wrap="square">
            <a:spAutoFit/>
          </a:bodyPr>
          <a:lstStyle/>
          <a:p>
            <a:r>
              <a:rPr lang="en-US" sz="5400" dirty="0"/>
              <a:t>www.echealthnet.com</a:t>
            </a:r>
            <a:r>
              <a:rPr lang="en-US" sz="4400" dirty="0"/>
              <a:t>  </a:t>
            </a:r>
          </a:p>
        </p:txBody>
      </p:sp>
      <p:pic>
        <p:nvPicPr>
          <p:cNvPr id="3" name="Picture 2"/>
          <p:cNvPicPr>
            <a:picLocks noChangeAspect="1" noChangeArrowheads="1"/>
          </p:cNvPicPr>
          <p:nvPr/>
        </p:nvPicPr>
        <p:blipFill>
          <a:blip r:embed="rId2" cstate="print">
            <a:clrChange>
              <a:clrFrom>
                <a:srgbClr val="FCFCFC"/>
              </a:clrFrom>
              <a:clrTo>
                <a:srgbClr val="FCFCFC">
                  <a:alpha val="0"/>
                </a:srgbClr>
              </a:clrTo>
            </a:clrChange>
            <a:extLst>
              <a:ext uri="{28A0092B-C50C-407E-A947-70E740481C1C}">
                <a14:useLocalDpi xmlns:a14="http://schemas.microsoft.com/office/drawing/2010/main" xmlns="" val="0"/>
              </a:ext>
            </a:extLst>
          </a:blip>
          <a:srcRect/>
          <a:stretch>
            <a:fillRect/>
          </a:stretch>
        </p:blipFill>
        <p:spPr bwMode="auto">
          <a:xfrm>
            <a:off x="3124200" y="3657600"/>
            <a:ext cx="3048000" cy="227530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181737736"/>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761</TotalTime>
  <Words>776</Words>
  <Application>Microsoft Office PowerPoint</Application>
  <PresentationFormat>On-screen Show (4:3)</PresentationFormat>
  <Paragraphs>122</Paragraphs>
  <Slides>28</Slides>
  <Notes>1</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Civic</vt:lpstr>
      <vt:lpstr>Slide 1</vt:lpstr>
      <vt:lpstr>Slide 2</vt:lpstr>
      <vt:lpstr>Slide 3</vt:lpstr>
      <vt:lpstr>Slide 4</vt:lpstr>
      <vt:lpstr>Slide 5</vt:lpstr>
      <vt:lpstr> </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EC-HEALTHNET RESIDENCY CONSORTIUM</dc:title>
  <dc:creator>Tim Thomas</dc:creator>
  <cp:lastModifiedBy>TRH</cp:lastModifiedBy>
  <cp:revision>52</cp:revision>
  <cp:lastPrinted>2014-09-04T16:10:02Z</cp:lastPrinted>
  <dcterms:created xsi:type="dcterms:W3CDTF">2014-09-04T15:24:34Z</dcterms:created>
  <dcterms:modified xsi:type="dcterms:W3CDTF">2018-10-15T22:13:53Z</dcterms:modified>
</cp:coreProperties>
</file>