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685" r:id="rId2"/>
    <p:sldId id="263" r:id="rId3"/>
    <p:sldId id="559" r:id="rId4"/>
    <p:sldId id="803" r:id="rId5"/>
    <p:sldId id="758" r:id="rId6"/>
    <p:sldId id="821" r:id="rId7"/>
    <p:sldId id="819" r:id="rId8"/>
    <p:sldId id="756" r:id="rId9"/>
    <p:sldId id="325" r:id="rId10"/>
    <p:sldId id="818" r:id="rId11"/>
    <p:sldId id="692" r:id="rId12"/>
    <p:sldId id="743" r:id="rId13"/>
    <p:sldId id="820" r:id="rId14"/>
    <p:sldId id="789" r:id="rId15"/>
    <p:sldId id="742" r:id="rId16"/>
    <p:sldId id="694" r:id="rId17"/>
    <p:sldId id="822" r:id="rId18"/>
    <p:sldId id="750" r:id="rId19"/>
    <p:sldId id="751" r:id="rId20"/>
    <p:sldId id="748" r:id="rId21"/>
    <p:sldId id="747" r:id="rId22"/>
    <p:sldId id="704" r:id="rId23"/>
    <p:sldId id="767" r:id="rId24"/>
    <p:sldId id="705" r:id="rId25"/>
    <p:sldId id="823" r:id="rId26"/>
    <p:sldId id="808" r:id="rId27"/>
    <p:sldId id="433" r:id="rId28"/>
    <p:sldId id="824" r:id="rId29"/>
    <p:sldId id="809" r:id="rId30"/>
    <p:sldId id="810" r:id="rId31"/>
    <p:sldId id="811" r:id="rId32"/>
    <p:sldId id="280" r:id="rId33"/>
    <p:sldId id="825" r:id="rId34"/>
    <p:sldId id="792" r:id="rId35"/>
    <p:sldId id="812" r:id="rId36"/>
    <p:sldId id="813" r:id="rId37"/>
    <p:sldId id="814" r:id="rId38"/>
    <p:sldId id="313" r:id="rId39"/>
    <p:sldId id="816" r:id="rId40"/>
    <p:sldId id="826" r:id="rId41"/>
    <p:sldId id="817" r:id="rId42"/>
    <p:sldId id="805" r:id="rId43"/>
    <p:sldId id="785" r:id="rId44"/>
    <p:sldId id="550" r:id="rId45"/>
    <p:sldId id="802" r:id="rId46"/>
    <p:sldId id="763" r:id="rId47"/>
    <p:sldId id="734" r:id="rId48"/>
    <p:sldId id="827" r:id="rId49"/>
    <p:sldId id="702" r:id="rId50"/>
    <p:sldId id="698" r:id="rId51"/>
    <p:sldId id="699" r:id="rId52"/>
    <p:sldId id="70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ding, Liz" initials="WL" lastIdx="1" clrIdx="0">
    <p:extLst/>
  </p:cmAuthor>
  <p:cmAuthor id="2" name="Brown, Shelby" initials="BS" lastIdx="14" clrIdx="1">
    <p:extLst/>
  </p:cmAuthor>
  <p:cmAuthor id="3" name="Erin Haynie - nThrive" initials="EH-n" lastIdx="10" clrIdx="2">
    <p:extLst/>
  </p:cmAuthor>
  <p:cmAuthor id="4" name="Justin Bender"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AD9B"/>
    <a:srgbClr val="13A3DC"/>
    <a:srgbClr val="662D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2" autoAdjust="0"/>
    <p:restoredTop sz="76179" autoAdjust="0"/>
  </p:normalViewPr>
  <p:slideViewPr>
    <p:cSldViewPr snapToGrid="0">
      <p:cViewPr varScale="1">
        <p:scale>
          <a:sx n="48" d="100"/>
          <a:sy n="48" d="100"/>
        </p:scale>
        <p:origin x="761" y="2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B1362-B892-4AC3-87AA-1E0A58032D3D}" type="datetimeFigureOut">
              <a:rPr lang="en-US" smtClean="0"/>
              <a:t>10/31/2018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A1BF6-A0D7-42B7-BCCC-5AE17D9F0A45}" type="slidenum">
              <a:rPr lang="en-US" smtClean="0"/>
              <a:t>‹#›</a:t>
            </a:fld>
            <a:endParaRPr lang="en-US"/>
          </a:p>
        </p:txBody>
      </p:sp>
    </p:spTree>
    <p:extLst>
      <p:ext uri="{BB962C8B-B14F-4D97-AF65-F5344CB8AC3E}">
        <p14:creationId xmlns:p14="http://schemas.microsoft.com/office/powerpoint/2010/main" val="3917838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clerk.house.gov/evs/2015/roll144.x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pPr/>
              <a:t>2</a:t>
            </a:fld>
            <a:endParaRPr lang="en-US" dirty="0"/>
          </a:p>
        </p:txBody>
      </p:sp>
    </p:spTree>
    <p:extLst>
      <p:ext uri="{BB962C8B-B14F-4D97-AF65-F5344CB8AC3E}">
        <p14:creationId xmlns:p14="http://schemas.microsoft.com/office/powerpoint/2010/main" val="304262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latin typeface="Roboto"/>
            </a:endParaRPr>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644962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CARL</a:t>
            </a:r>
          </a:p>
          <a:p>
            <a:endParaRPr lang="en-US" dirty="0"/>
          </a:p>
          <a:p>
            <a:r>
              <a:rPr lang="en-US" dirty="0"/>
              <a:t>Producing Value in healthcare is a MANDATE today.  It’s usually defined as quality in relation to cost.  </a:t>
            </a:r>
            <a:r>
              <a:rPr lang="en-US" dirty="0" err="1"/>
              <a:t>Howeever</a:t>
            </a:r>
            <a:r>
              <a:rPr lang="en-US" dirty="0"/>
              <a:t>, something to keep in mind is the emerging realization that the way patients perceive value is an emerging priority.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3A1BF6-A0D7-42B7-BCCC-5AE17D9F0A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4734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Medicare payment methods have been inflationary</a:t>
            </a:r>
            <a:r>
              <a:rPr lang="en-US" dirty="0"/>
              <a:t>, prompting considerable legislative activity in subsequent years to control escalating costs.</a:t>
            </a:r>
          </a:p>
          <a:p>
            <a:endParaRPr lang="en-US" i="0" baseline="0" dirty="0"/>
          </a:p>
          <a:p>
            <a:r>
              <a:rPr lang="en-US" i="0" baseline="0" dirty="0"/>
              <a:t>Sources:</a:t>
            </a:r>
          </a:p>
          <a:p>
            <a:r>
              <a:rPr lang="en-US" i="0" baseline="0" dirty="0"/>
              <a:t>https://www.cms.gov/research-statistics-data-and-systems/statistics-trends-and-reports/nationalhealthexpenddata/nhe-fact-sheet.html</a:t>
            </a:r>
          </a:p>
          <a:p>
            <a:r>
              <a:rPr lang="en-US" i="0" baseline="0" dirty="0"/>
              <a:t>http://healthblog.ncpa.org/mission-impossible-obamacare%E2%80%99s-planned-cuts-in-medicare-spending/#sthash.D8BX6Wc2.dpbs</a:t>
            </a:r>
          </a:p>
        </p:txBody>
      </p:sp>
      <p:sp>
        <p:nvSpPr>
          <p:cNvPr id="4" name="Slide Number Placeholder 3"/>
          <p:cNvSpPr>
            <a:spLocks noGrp="1"/>
          </p:cNvSpPr>
          <p:nvPr>
            <p:ph type="sldNum" sz="quarter" idx="10"/>
          </p:nvPr>
        </p:nvSpPr>
        <p:spPr/>
        <p:txBody>
          <a:bodyPr/>
          <a:lstStyle/>
          <a:p>
            <a:fld id="{64D4C4EE-1459-4447-8800-A3DBF01BAD2D}" type="slidenum">
              <a:rPr lang="en-US" smtClean="0"/>
              <a:t>5</a:t>
            </a:fld>
            <a:endParaRPr lang="en-US" dirty="0"/>
          </a:p>
        </p:txBody>
      </p:sp>
    </p:spTree>
    <p:extLst>
      <p:ext uri="{BB962C8B-B14F-4D97-AF65-F5344CB8AC3E}">
        <p14:creationId xmlns:p14="http://schemas.microsoft.com/office/powerpoint/2010/main" val="145993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Revenue:</a:t>
            </a:r>
            <a:r>
              <a:rPr lang="en-US" sz="1200" b="0" i="0" kern="1200" dirty="0">
                <a:solidFill>
                  <a:schemeClr val="tx1"/>
                </a:solidFill>
                <a:effectLst/>
                <a:latin typeface="+mn-lt"/>
                <a:ea typeface="+mn-ea"/>
                <a:cs typeface="+mn-cs"/>
              </a:rPr>
              <a:t> hospital inpatient revenues diminish under MACRA due to losses that will result from physicians responding to payment models in ways that reduce the use of hospital care, such as avoiding admissions and re-admissions. Hospitals can make their margin through reducing costs, increasing outpatient revenues, and improving the management of the health of the populations they serve.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Technology:</a:t>
            </a:r>
            <a:r>
              <a:rPr lang="en-US" sz="1200" b="0" i="0" kern="1200" dirty="0">
                <a:solidFill>
                  <a:schemeClr val="tx1"/>
                </a:solidFill>
                <a:effectLst/>
                <a:latin typeface="+mn-lt"/>
                <a:ea typeface="+mn-ea"/>
                <a:cs typeface="+mn-cs"/>
              </a:rPr>
              <a:t> promoting interoperability</a:t>
            </a:r>
            <a:endParaRPr lang="en-US" dirty="0">
              <a:solidFill>
                <a:schemeClr val="tx1"/>
              </a:solidFill>
              <a:latin typeface="Roboto"/>
            </a:endParaRPr>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683816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8</a:t>
            </a:fld>
            <a:endParaRPr lang="en-US" dirty="0"/>
          </a:p>
        </p:txBody>
      </p:sp>
    </p:spTree>
    <p:extLst>
      <p:ext uri="{BB962C8B-B14F-4D97-AF65-F5344CB8AC3E}">
        <p14:creationId xmlns:p14="http://schemas.microsoft.com/office/powerpoint/2010/main" val="2441997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pPr/>
              <a:t>9</a:t>
            </a:fld>
            <a:endParaRPr lang="en-US" dirty="0"/>
          </a:p>
        </p:txBody>
      </p:sp>
    </p:spTree>
    <p:extLst>
      <p:ext uri="{BB962C8B-B14F-4D97-AF65-F5344CB8AC3E}">
        <p14:creationId xmlns:p14="http://schemas.microsoft.com/office/powerpoint/2010/main" val="355552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according to data scientists at Allstate.</a:t>
            </a:r>
          </a:p>
        </p:txBody>
      </p:sp>
      <p:sp>
        <p:nvSpPr>
          <p:cNvPr id="4" name="Slide Number Placeholder 3"/>
          <p:cNvSpPr>
            <a:spLocks noGrp="1"/>
          </p:cNvSpPr>
          <p:nvPr>
            <p:ph type="sldNum" sz="quarter" idx="5"/>
          </p:nvPr>
        </p:nvSpPr>
        <p:spPr/>
        <p:txBody>
          <a:bodyPr/>
          <a:lstStyle/>
          <a:p>
            <a:fld id="{2F3A1BF6-A0D7-42B7-BCCC-5AE17D9F0A45}" type="slidenum">
              <a:rPr lang="en-US" smtClean="0"/>
              <a:t>10</a:t>
            </a:fld>
            <a:endParaRPr lang="en-US"/>
          </a:p>
        </p:txBody>
      </p:sp>
    </p:spTree>
    <p:extLst>
      <p:ext uri="{BB962C8B-B14F-4D97-AF65-F5344CB8AC3E}">
        <p14:creationId xmlns:p14="http://schemas.microsoft.com/office/powerpoint/2010/main" val="124455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Rural practices tend to employ many non-physician clinicians who may be subject to MIPS; unlike with PQRS where the program was physician focused.</a:t>
            </a:r>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229463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mj-lt"/>
              <a:buNone/>
            </a:pPr>
            <a:endParaRPr lang="en-US" b="0" dirty="0"/>
          </a:p>
        </p:txBody>
      </p:sp>
      <p:sp>
        <p:nvSpPr>
          <p:cNvPr id="4" name="Slide Number Placeholder 3"/>
          <p:cNvSpPr>
            <a:spLocks noGrp="1"/>
          </p:cNvSpPr>
          <p:nvPr>
            <p:ph type="sldNum" sz="quarter" idx="10"/>
          </p:nvPr>
        </p:nvSpPr>
        <p:spPr/>
        <p:txBody>
          <a:bodyPr/>
          <a:lstStyle/>
          <a:p>
            <a:fld id="{64D4C4EE-1459-4447-8800-A3DBF01BAD2D}" type="slidenum">
              <a:rPr lang="en-US" smtClean="0"/>
              <a:t>12</a:t>
            </a:fld>
            <a:endParaRPr lang="en-US"/>
          </a:p>
        </p:txBody>
      </p:sp>
    </p:spTree>
    <p:extLst>
      <p:ext uri="{BB962C8B-B14F-4D97-AF65-F5344CB8AC3E}">
        <p14:creationId xmlns:p14="http://schemas.microsoft.com/office/powerpoint/2010/main" val="207390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mj-lt"/>
              <a:buNone/>
            </a:pPr>
            <a:endParaRPr lang="en-US" b="0" dirty="0"/>
          </a:p>
        </p:txBody>
      </p:sp>
      <p:sp>
        <p:nvSpPr>
          <p:cNvPr id="4" name="Slide Number Placeholder 3"/>
          <p:cNvSpPr>
            <a:spLocks noGrp="1"/>
          </p:cNvSpPr>
          <p:nvPr>
            <p:ph type="sldNum" sz="quarter" idx="10"/>
          </p:nvPr>
        </p:nvSpPr>
        <p:spPr/>
        <p:txBody>
          <a:bodyPr/>
          <a:lstStyle/>
          <a:p>
            <a:fld id="{64D4C4EE-1459-4447-8800-A3DBF01BAD2D}" type="slidenum">
              <a:rPr lang="en-US" smtClean="0"/>
              <a:t>13</a:t>
            </a:fld>
            <a:endParaRPr lang="en-US"/>
          </a:p>
        </p:txBody>
      </p:sp>
    </p:spTree>
    <p:extLst>
      <p:ext uri="{BB962C8B-B14F-4D97-AF65-F5344CB8AC3E}">
        <p14:creationId xmlns:p14="http://schemas.microsoft.com/office/powerpoint/2010/main" val="4104406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House of Representatives </a:t>
            </a:r>
            <a:r>
              <a:rPr lang="en-US" sz="1200" b="0" i="0" u="none" strike="noStrike" kern="1200" dirty="0">
                <a:solidFill>
                  <a:schemeClr val="tx1"/>
                </a:solidFill>
                <a:effectLst/>
                <a:latin typeface="+mn-lt"/>
                <a:ea typeface="+mn-ea"/>
                <a:cs typeface="+mn-cs"/>
                <a:hlinkClick r:id="rId3"/>
              </a:rPr>
              <a:t>voted 392-37</a:t>
            </a:r>
            <a:r>
              <a:rPr lang="en-US" sz="1200" b="0" i="0" kern="1200" dirty="0">
                <a:solidFill>
                  <a:schemeClr val="tx1"/>
                </a:solidFill>
                <a:effectLst/>
                <a:latin typeface="+mn-lt"/>
                <a:ea typeface="+mn-ea"/>
                <a:cs typeface="+mn-cs"/>
              </a:rPr>
              <a:t> on March 26, 2015 to permanently repeal the sustainable growth rate (SGR) formula for Medicare physician reimbursement, putting the bill's fate in the hands of the Senate.  (Source: http://clerk.house.gov/evs/2015/roll144.xml)</a:t>
            </a:r>
          </a:p>
          <a:p>
            <a:endParaRPr lang="en-US" dirty="0"/>
          </a:p>
          <a:p>
            <a:r>
              <a:rPr lang="en-US" sz="1200" b="0" i="0" kern="1200" dirty="0">
                <a:solidFill>
                  <a:schemeClr val="tx1"/>
                </a:solidFill>
                <a:effectLst/>
                <a:latin typeface="+mn-lt"/>
                <a:ea typeface="+mn-ea"/>
                <a:cs typeface="+mn-cs"/>
              </a:rPr>
              <a:t>In a historic move on April 14</a:t>
            </a:r>
            <a:r>
              <a:rPr lang="en-US" sz="1200" b="0" i="0" kern="1200" baseline="30000" dirty="0">
                <a:solidFill>
                  <a:schemeClr val="tx1"/>
                </a:solidFill>
                <a:effectLst/>
                <a:latin typeface="+mn-lt"/>
                <a:ea typeface="+mn-ea"/>
                <a:cs typeface="+mn-cs"/>
              </a:rPr>
              <a:t>th</a:t>
            </a:r>
            <a:r>
              <a:rPr lang="en-US" sz="1200" b="0" i="0" kern="1200" dirty="0">
                <a:solidFill>
                  <a:schemeClr val="tx1"/>
                </a:solidFill>
                <a:effectLst/>
                <a:latin typeface="+mn-lt"/>
                <a:ea typeface="+mn-ea"/>
                <a:cs typeface="+mn-cs"/>
              </a:rPr>
              <a:t>, 2015, the Senate voted 92-8 to permanently repeal the sustainable growth rate (SGR) formula for physician reimbursement under Medicare.</a:t>
            </a:r>
            <a:endParaRPr lang="en-US" dirty="0"/>
          </a:p>
          <a:p>
            <a:r>
              <a:rPr lang="en-US" dirty="0"/>
              <a:t>Yeas - 46 Republican, 44 Democrats, and 2 Independents</a:t>
            </a:r>
          </a:p>
          <a:p>
            <a:r>
              <a:rPr lang="en-US" dirty="0"/>
              <a:t>Nays – 8 Republicans</a:t>
            </a:r>
          </a:p>
        </p:txBody>
      </p:sp>
      <p:sp>
        <p:nvSpPr>
          <p:cNvPr id="4" name="Slide Number Placeholder 3"/>
          <p:cNvSpPr>
            <a:spLocks noGrp="1"/>
          </p:cNvSpPr>
          <p:nvPr>
            <p:ph type="sldNum" sz="quarter" idx="10"/>
          </p:nvPr>
        </p:nvSpPr>
        <p:spPr/>
        <p:txBody>
          <a:bodyPr/>
          <a:lstStyle/>
          <a:p>
            <a:fld id="{64D4C4EE-1459-4447-8800-A3DBF01BAD2D}" type="slidenum">
              <a:rPr lang="en-US" smtClean="0"/>
              <a:pPr/>
              <a:t>14</a:t>
            </a:fld>
            <a:endParaRPr lang="en-US" dirty="0"/>
          </a:p>
        </p:txBody>
      </p:sp>
    </p:spTree>
    <p:extLst>
      <p:ext uri="{BB962C8B-B14F-4D97-AF65-F5344CB8AC3E}">
        <p14:creationId xmlns:p14="http://schemas.microsoft.com/office/powerpoint/2010/main" val="3185129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mj-lt"/>
              <a:buNone/>
            </a:pPr>
            <a:endParaRPr lang="en-US" b="0" dirty="0"/>
          </a:p>
        </p:txBody>
      </p:sp>
      <p:sp>
        <p:nvSpPr>
          <p:cNvPr id="4" name="Slide Number Placeholder 3"/>
          <p:cNvSpPr>
            <a:spLocks noGrp="1"/>
          </p:cNvSpPr>
          <p:nvPr>
            <p:ph type="sldNum" sz="quarter" idx="10"/>
          </p:nvPr>
        </p:nvSpPr>
        <p:spPr/>
        <p:txBody>
          <a:bodyPr/>
          <a:lstStyle/>
          <a:p>
            <a:fld id="{64D4C4EE-1459-4447-8800-A3DBF01BAD2D}" type="slidenum">
              <a:rPr lang="en-US" smtClean="0"/>
              <a:t>15</a:t>
            </a:fld>
            <a:endParaRPr lang="en-US"/>
          </a:p>
        </p:txBody>
      </p:sp>
    </p:spTree>
    <p:extLst>
      <p:ext uri="{BB962C8B-B14F-4D97-AF65-F5344CB8AC3E}">
        <p14:creationId xmlns:p14="http://schemas.microsoft.com/office/powerpoint/2010/main" val="3595350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16</a:t>
            </a:fld>
            <a:endParaRPr lang="en-US" dirty="0"/>
          </a:p>
        </p:txBody>
      </p:sp>
    </p:spTree>
    <p:extLst>
      <p:ext uri="{BB962C8B-B14F-4D97-AF65-F5344CB8AC3E}">
        <p14:creationId xmlns:p14="http://schemas.microsoft.com/office/powerpoint/2010/main" val="2401543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baseline="0" dirty="0"/>
              <a:t>Get in front of the data.  Make sure it’s accessible, reliable, and actionable.  Easy to use, non-technical technology IS the answer.</a:t>
            </a:r>
          </a:p>
        </p:txBody>
      </p:sp>
      <p:sp>
        <p:nvSpPr>
          <p:cNvPr id="4" name="Slide Number Placeholder 3"/>
          <p:cNvSpPr>
            <a:spLocks noGrp="1"/>
          </p:cNvSpPr>
          <p:nvPr>
            <p:ph type="sldNum" sz="quarter" idx="10"/>
          </p:nvPr>
        </p:nvSpPr>
        <p:spPr/>
        <p:txBody>
          <a:bodyPr/>
          <a:lstStyle/>
          <a:p>
            <a:fld id="{64D4C4EE-1459-4447-8800-A3DBF01BAD2D}" type="slidenum">
              <a:rPr lang="en-US" smtClean="0"/>
              <a:pPr/>
              <a:t>17</a:t>
            </a:fld>
            <a:endParaRPr lang="en-US" dirty="0"/>
          </a:p>
        </p:txBody>
      </p:sp>
    </p:spTree>
    <p:extLst>
      <p:ext uri="{BB962C8B-B14F-4D97-AF65-F5344CB8AC3E}">
        <p14:creationId xmlns:p14="http://schemas.microsoft.com/office/powerpoint/2010/main" val="3976402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Washington, D.C. – March 21 – eHealth Initiative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Twelve executives, primarily from provider organizations and health information networks (HINs), were interviewed for this research project.</a:t>
            </a:r>
          </a:p>
        </p:txBody>
      </p:sp>
      <p:sp>
        <p:nvSpPr>
          <p:cNvPr id="4" name="Slide Number Placeholder 3"/>
          <p:cNvSpPr>
            <a:spLocks noGrp="1"/>
          </p:cNvSpPr>
          <p:nvPr>
            <p:ph type="sldNum" sz="quarter" idx="10"/>
          </p:nvPr>
        </p:nvSpPr>
        <p:spPr/>
        <p:txBody>
          <a:bodyPr/>
          <a:lstStyle/>
          <a:p>
            <a:fld id="{64D4C4EE-1459-4447-8800-A3DBF01BAD2D}" type="slidenum">
              <a:rPr lang="en-US" smtClean="0"/>
              <a:pPr/>
              <a:t>18</a:t>
            </a:fld>
            <a:endParaRPr lang="en-US" dirty="0"/>
          </a:p>
        </p:txBody>
      </p:sp>
    </p:spTree>
    <p:extLst>
      <p:ext uri="{BB962C8B-B14F-4D97-AF65-F5344CB8AC3E}">
        <p14:creationId xmlns:p14="http://schemas.microsoft.com/office/powerpoint/2010/main" val="3221725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4D4C4EE-1459-4447-8800-A3DBF01BAD2D}" type="slidenum">
              <a:rPr lang="en-US" smtClean="0"/>
              <a:pPr/>
              <a:t>19</a:t>
            </a:fld>
            <a:endParaRPr lang="en-US" dirty="0"/>
          </a:p>
        </p:txBody>
      </p:sp>
    </p:spTree>
    <p:extLst>
      <p:ext uri="{BB962C8B-B14F-4D97-AF65-F5344CB8AC3E}">
        <p14:creationId xmlns:p14="http://schemas.microsoft.com/office/powerpoint/2010/main" val="1975218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20</a:t>
            </a:fld>
            <a:endParaRPr lang="en-US" dirty="0"/>
          </a:p>
        </p:txBody>
      </p:sp>
    </p:spTree>
    <p:extLst>
      <p:ext uri="{BB962C8B-B14F-4D97-AF65-F5344CB8AC3E}">
        <p14:creationId xmlns:p14="http://schemas.microsoft.com/office/powerpoint/2010/main" val="2456346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21</a:t>
            </a:fld>
            <a:endParaRPr lang="en-US" dirty="0"/>
          </a:p>
        </p:txBody>
      </p:sp>
    </p:spTree>
    <p:extLst>
      <p:ext uri="{BB962C8B-B14F-4D97-AF65-F5344CB8AC3E}">
        <p14:creationId xmlns:p14="http://schemas.microsoft.com/office/powerpoint/2010/main" val="302813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22</a:t>
            </a:fld>
            <a:endParaRPr lang="en-US" dirty="0"/>
          </a:p>
        </p:txBody>
      </p:sp>
    </p:spTree>
    <p:extLst>
      <p:ext uri="{BB962C8B-B14F-4D97-AF65-F5344CB8AC3E}">
        <p14:creationId xmlns:p14="http://schemas.microsoft.com/office/powerpoint/2010/main" val="4178349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Washington, D.C. – March 21 – eHealth Initiative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Twelve executives, primarily from provider organizations and health information networks (HINs), were interviewed for this research project.</a:t>
            </a:r>
          </a:p>
        </p:txBody>
      </p:sp>
      <p:sp>
        <p:nvSpPr>
          <p:cNvPr id="4" name="Slide Number Placeholder 3"/>
          <p:cNvSpPr>
            <a:spLocks noGrp="1"/>
          </p:cNvSpPr>
          <p:nvPr>
            <p:ph type="sldNum" sz="quarter" idx="10"/>
          </p:nvPr>
        </p:nvSpPr>
        <p:spPr/>
        <p:txBody>
          <a:bodyPr/>
          <a:lstStyle/>
          <a:p>
            <a:fld id="{64D4C4EE-1459-4447-8800-A3DBF01BAD2D}" type="slidenum">
              <a:rPr lang="en-US" smtClean="0"/>
              <a:pPr/>
              <a:t>23</a:t>
            </a:fld>
            <a:endParaRPr lang="en-US" dirty="0"/>
          </a:p>
        </p:txBody>
      </p:sp>
    </p:spTree>
    <p:extLst>
      <p:ext uri="{BB962C8B-B14F-4D97-AF65-F5344CB8AC3E}">
        <p14:creationId xmlns:p14="http://schemas.microsoft.com/office/powerpoint/2010/main" val="3063113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Calibri" panose="020F0502020204030204" pitchFamily="34" charset="0"/>
              </a:rPr>
              <a:t>VBR will compel leadership to consider not only current performance scores but how those scores compare to national trends as well. </a:t>
            </a:r>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24</a:t>
            </a:fld>
            <a:endParaRPr lang="en-US" dirty="0"/>
          </a:p>
        </p:txBody>
      </p:sp>
    </p:spTree>
    <p:extLst>
      <p:ext uri="{BB962C8B-B14F-4D97-AF65-F5344CB8AC3E}">
        <p14:creationId xmlns:p14="http://schemas.microsoft.com/office/powerpoint/2010/main" val="749929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baseline="0" dirty="0"/>
              <a:t>Get in front of the data.  Make sure it’s accessible, reliable, and actionable.  Easy to use, non-technical technology IS the answer.</a:t>
            </a:r>
          </a:p>
        </p:txBody>
      </p:sp>
      <p:sp>
        <p:nvSpPr>
          <p:cNvPr id="4" name="Slide Number Placeholder 3"/>
          <p:cNvSpPr>
            <a:spLocks noGrp="1"/>
          </p:cNvSpPr>
          <p:nvPr>
            <p:ph type="sldNum" sz="quarter" idx="10"/>
          </p:nvPr>
        </p:nvSpPr>
        <p:spPr/>
        <p:txBody>
          <a:bodyPr/>
          <a:lstStyle/>
          <a:p>
            <a:fld id="{64D4C4EE-1459-4447-8800-A3DBF01BAD2D}" type="slidenum">
              <a:rPr lang="en-US" smtClean="0"/>
              <a:pPr/>
              <a:t>25</a:t>
            </a:fld>
            <a:endParaRPr lang="en-US" dirty="0"/>
          </a:p>
        </p:txBody>
      </p:sp>
    </p:spTree>
    <p:extLst>
      <p:ext uri="{BB962C8B-B14F-4D97-AF65-F5344CB8AC3E}">
        <p14:creationId xmlns:p14="http://schemas.microsoft.com/office/powerpoint/2010/main" val="801936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Credits: https://www.strategy-business.com/article/rr00006</a:t>
            </a:r>
          </a:p>
          <a:p>
            <a:endParaRPr lang="en-US" dirty="0"/>
          </a:p>
          <a:p>
            <a:r>
              <a:rPr lang="en-US" dirty="0"/>
              <a:t>Dealing with these issues on a reactive, case-by-case basis puts speed, morale, and results at risk.</a:t>
            </a:r>
          </a:p>
          <a:p>
            <a:endParaRPr lang="en-US" dirty="0"/>
          </a:p>
          <a:p>
            <a:r>
              <a:rPr lang="en-US" dirty="0"/>
              <a:t>This demands as much data collection and analysis, planning, and implementation discipline as does a redesign of strategy, systems, or processes.</a:t>
            </a:r>
          </a:p>
        </p:txBody>
      </p:sp>
      <p:sp>
        <p:nvSpPr>
          <p:cNvPr id="4" name="Slide Number Placeholder 3"/>
          <p:cNvSpPr>
            <a:spLocks noGrp="1"/>
          </p:cNvSpPr>
          <p:nvPr>
            <p:ph type="sldNum" sz="quarter" idx="5"/>
          </p:nvPr>
        </p:nvSpPr>
        <p:spPr/>
        <p:txBody>
          <a:bodyPr/>
          <a:lstStyle/>
          <a:p>
            <a:fld id="{2F3A1BF6-A0D7-42B7-BCCC-5AE17D9F0A45}" type="slidenum">
              <a:rPr lang="en-US" smtClean="0"/>
              <a:t>26</a:t>
            </a:fld>
            <a:endParaRPr lang="en-US"/>
          </a:p>
        </p:txBody>
      </p:sp>
    </p:spTree>
    <p:extLst>
      <p:ext uri="{BB962C8B-B14F-4D97-AF65-F5344CB8AC3E}">
        <p14:creationId xmlns:p14="http://schemas.microsoft.com/office/powerpoint/2010/main" val="201303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Quality Payment</a:t>
            </a:r>
            <a:r>
              <a:rPr lang="en-US" sz="1200" kern="1200" baseline="0" dirty="0">
                <a:solidFill>
                  <a:schemeClr val="tx1"/>
                </a:solidFill>
                <a:effectLst/>
                <a:latin typeface="+mn-lt"/>
                <a:ea typeface="+mn-ea"/>
                <a:cs typeface="+mn-cs"/>
              </a:rPr>
              <a:t> Program</a:t>
            </a:r>
            <a:r>
              <a:rPr lang="en-US" sz="1200" kern="1200" dirty="0">
                <a:solidFill>
                  <a:schemeClr val="tx1"/>
                </a:solidFill>
                <a:effectLst/>
                <a:latin typeface="+mn-lt"/>
                <a:ea typeface="+mn-ea"/>
                <a:cs typeface="+mn-cs"/>
              </a:rPr>
              <a:t> is not something that is owned by one department to manage on its own.  Many department leaders and associated staff must understand value-drive health care —</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Clinical, Financial and Technology groups within an organization, all are affected by MACRA and they all must understand how to best meet the requirements.</a:t>
            </a:r>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271929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Credits: 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28</a:t>
            </a:fld>
            <a:endParaRPr lang="en-US"/>
          </a:p>
        </p:txBody>
      </p:sp>
    </p:spTree>
    <p:extLst>
      <p:ext uri="{BB962C8B-B14F-4D97-AF65-F5344CB8AC3E}">
        <p14:creationId xmlns:p14="http://schemas.microsoft.com/office/powerpoint/2010/main" val="48727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Credits: 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30</a:t>
            </a:fld>
            <a:endParaRPr lang="en-US"/>
          </a:p>
        </p:txBody>
      </p:sp>
    </p:spTree>
    <p:extLst>
      <p:ext uri="{BB962C8B-B14F-4D97-AF65-F5344CB8AC3E}">
        <p14:creationId xmlns:p14="http://schemas.microsoft.com/office/powerpoint/2010/main" val="1227205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31</a:t>
            </a:fld>
            <a:endParaRPr lang="en-US"/>
          </a:p>
        </p:txBody>
      </p:sp>
    </p:spTree>
    <p:extLst>
      <p:ext uri="{BB962C8B-B14F-4D97-AF65-F5344CB8AC3E}">
        <p14:creationId xmlns:p14="http://schemas.microsoft.com/office/powerpoint/2010/main" val="3365672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4152F6C-4D0E-47D3-8909-C5CC7C88C9E0}" type="slidenum">
              <a:rPr lang="en-US" altLang="en-US" smtClean="0"/>
              <a:pPr eaLnBrk="1" hangingPunct="1">
                <a:spcBef>
                  <a:spcPct val="0"/>
                </a:spcBef>
              </a:pPr>
              <a:t>32</a:t>
            </a:fld>
            <a:endParaRPr lang="en-US" altLang="en-US"/>
          </a:p>
        </p:txBody>
      </p:sp>
      <p:sp>
        <p:nvSpPr>
          <p:cNvPr id="111619" name="Rectangle 2"/>
          <p:cNvSpPr>
            <a:spLocks noGrp="1" noRot="1" noChangeAspect="1" noChangeArrowheads="1" noTextEdit="1"/>
          </p:cNvSpPr>
          <p:nvPr>
            <p:ph type="sldImg"/>
          </p:nvPr>
        </p:nvSpPr>
        <p:spPr>
          <a:xfrm>
            <a:off x="571500" y="685800"/>
            <a:ext cx="5727700" cy="3222625"/>
          </a:xfrm>
          <a:ln w="12700" cap="flat">
            <a:solidFill>
              <a:schemeClr val="tx1"/>
            </a:solidFill>
          </a:ln>
        </p:spPr>
      </p:sp>
      <p:sp>
        <p:nvSpPr>
          <p:cNvPr id="1116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87576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33</a:t>
            </a:fld>
            <a:endParaRPr lang="en-US"/>
          </a:p>
        </p:txBody>
      </p:sp>
    </p:spTree>
    <p:extLst>
      <p:ext uri="{BB962C8B-B14F-4D97-AF65-F5344CB8AC3E}">
        <p14:creationId xmlns:p14="http://schemas.microsoft.com/office/powerpoint/2010/main" val="617775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CC: This is what the process looks like for providers. </a:t>
            </a:r>
            <a:r>
              <a:rPr lang="en-US" baseline="0" dirty="0"/>
              <a:t>We know the need for infrastructure and software for technology compliance and to get performance analytics. But </a:t>
            </a:r>
            <a:r>
              <a:rPr lang="en-US" dirty="0"/>
              <a:t>I cannot emphasize enough the importance</a:t>
            </a:r>
            <a:r>
              <a:rPr lang="en-US" baseline="0" dirty="0"/>
              <a:t> in investing in MACRA education at all levels of your clinically integrated network, hospital, group practice, or self.</a:t>
            </a:r>
            <a:endParaRPr lang="en-US" dirty="0"/>
          </a:p>
        </p:txBody>
      </p:sp>
      <p:sp>
        <p:nvSpPr>
          <p:cNvPr id="4" name="Slide Number Placeholder 3"/>
          <p:cNvSpPr>
            <a:spLocks noGrp="1"/>
          </p:cNvSpPr>
          <p:nvPr>
            <p:ph type="sldNum" sz="quarter" idx="10"/>
          </p:nvPr>
        </p:nvSpPr>
        <p:spPr/>
        <p:txBody>
          <a:bodyPr/>
          <a:lstStyle/>
          <a:p>
            <a:fld id="{64D4C4EE-1459-4447-8800-A3DBF01BAD2D}" type="slidenum">
              <a:rPr lang="en-US" smtClean="0"/>
              <a:t>34</a:t>
            </a:fld>
            <a:endParaRPr lang="en-US"/>
          </a:p>
        </p:txBody>
      </p:sp>
    </p:spTree>
    <p:extLst>
      <p:ext uri="{BB962C8B-B14F-4D97-AF65-F5344CB8AC3E}">
        <p14:creationId xmlns:p14="http://schemas.microsoft.com/office/powerpoint/2010/main" val="13157546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35</a:t>
            </a:fld>
            <a:endParaRPr lang="en-US"/>
          </a:p>
        </p:txBody>
      </p:sp>
    </p:spTree>
    <p:extLst>
      <p:ext uri="{BB962C8B-B14F-4D97-AF65-F5344CB8AC3E}">
        <p14:creationId xmlns:p14="http://schemas.microsoft.com/office/powerpoint/2010/main" val="1926020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p:txBody>
      </p:sp>
      <p:sp>
        <p:nvSpPr>
          <p:cNvPr id="4" name="Slide Number Placeholder 3"/>
          <p:cNvSpPr>
            <a:spLocks noGrp="1"/>
          </p:cNvSpPr>
          <p:nvPr>
            <p:ph type="sldNum" sz="quarter" idx="5"/>
          </p:nvPr>
        </p:nvSpPr>
        <p:spPr/>
        <p:txBody>
          <a:bodyPr/>
          <a:lstStyle/>
          <a:p>
            <a:fld id="{2F3A1BF6-A0D7-42B7-BCCC-5AE17D9F0A45}" type="slidenum">
              <a:rPr lang="en-US" smtClean="0"/>
              <a:t>36</a:t>
            </a:fld>
            <a:endParaRPr lang="en-US"/>
          </a:p>
        </p:txBody>
      </p:sp>
    </p:spTree>
    <p:extLst>
      <p:ext uri="{BB962C8B-B14F-4D97-AF65-F5344CB8AC3E}">
        <p14:creationId xmlns:p14="http://schemas.microsoft.com/office/powerpoint/2010/main" val="2635680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a:p>
            <a:endParaRPr lang="en-US" dirty="0"/>
          </a:p>
        </p:txBody>
      </p:sp>
      <p:sp>
        <p:nvSpPr>
          <p:cNvPr id="4" name="Slide Number Placeholder 3"/>
          <p:cNvSpPr>
            <a:spLocks noGrp="1"/>
          </p:cNvSpPr>
          <p:nvPr>
            <p:ph type="sldNum" sz="quarter" idx="5"/>
          </p:nvPr>
        </p:nvSpPr>
        <p:spPr/>
        <p:txBody>
          <a:bodyPr/>
          <a:lstStyle/>
          <a:p>
            <a:fld id="{2F3A1BF6-A0D7-42B7-BCCC-5AE17D9F0A45}" type="slidenum">
              <a:rPr lang="en-US" smtClean="0"/>
              <a:t>37</a:t>
            </a:fld>
            <a:endParaRPr lang="en-US"/>
          </a:p>
        </p:txBody>
      </p:sp>
    </p:spTree>
    <p:extLst>
      <p:ext uri="{BB962C8B-B14F-4D97-AF65-F5344CB8AC3E}">
        <p14:creationId xmlns:p14="http://schemas.microsoft.com/office/powerpoint/2010/main" val="3072647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4CBBFAB-342A-4256-BC4C-8B4A0BC01F5A}" type="slidenum">
              <a:rPr lang="en-US" altLang="en-US" smtClean="0"/>
              <a:pPr eaLnBrk="1" hangingPunct="1">
                <a:spcBef>
                  <a:spcPct val="0"/>
                </a:spcBef>
              </a:pPr>
              <a:t>38</a:t>
            </a:fld>
            <a:endParaRPr lang="en-US" altLang="en-US"/>
          </a:p>
        </p:txBody>
      </p:sp>
      <p:sp>
        <p:nvSpPr>
          <p:cNvPr id="165891" name="Rectangle 2"/>
          <p:cNvSpPr>
            <a:spLocks noGrp="1" noRot="1" noChangeAspect="1" noChangeArrowheads="1" noTextEdit="1"/>
          </p:cNvSpPr>
          <p:nvPr>
            <p:ph type="sldImg"/>
          </p:nvPr>
        </p:nvSpPr>
        <p:spPr>
          <a:xfrm>
            <a:off x="50800" y="317500"/>
            <a:ext cx="6761163" cy="3803650"/>
          </a:xfrm>
          <a:ln/>
        </p:spPr>
      </p:sp>
      <p:sp>
        <p:nvSpPr>
          <p:cNvPr id="165892" name="Rectangle 3"/>
          <p:cNvSpPr>
            <a:spLocks noGrp="1" noChangeArrowheads="1"/>
          </p:cNvSpPr>
          <p:nvPr>
            <p:ph type="body" idx="1"/>
          </p:nvPr>
        </p:nvSpPr>
        <p:spPr>
          <a:xfrm>
            <a:off x="971550" y="4572000"/>
            <a:ext cx="5484813"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a:p>
        </p:txBody>
      </p:sp>
    </p:spTree>
    <p:extLst>
      <p:ext uri="{BB962C8B-B14F-4D97-AF65-F5344CB8AC3E}">
        <p14:creationId xmlns:p14="http://schemas.microsoft.com/office/powerpoint/2010/main" val="3555969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3A1BF6-A0D7-42B7-BCCC-5AE17D9F0A45}" type="slidenum">
              <a:rPr lang="en-US" smtClean="0"/>
              <a:t>39</a:t>
            </a:fld>
            <a:endParaRPr lang="en-US"/>
          </a:p>
        </p:txBody>
      </p:sp>
    </p:spTree>
    <p:extLst>
      <p:ext uri="{BB962C8B-B14F-4D97-AF65-F5344CB8AC3E}">
        <p14:creationId xmlns:p14="http://schemas.microsoft.com/office/powerpoint/2010/main" val="763276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a:p>
            <a:endParaRPr lang="en-US" dirty="0"/>
          </a:p>
        </p:txBody>
      </p:sp>
      <p:sp>
        <p:nvSpPr>
          <p:cNvPr id="4" name="Slide Number Placeholder 3"/>
          <p:cNvSpPr>
            <a:spLocks noGrp="1"/>
          </p:cNvSpPr>
          <p:nvPr>
            <p:ph type="sldNum" sz="quarter" idx="5"/>
          </p:nvPr>
        </p:nvSpPr>
        <p:spPr/>
        <p:txBody>
          <a:bodyPr/>
          <a:lstStyle/>
          <a:p>
            <a:fld id="{2F3A1BF6-A0D7-42B7-BCCC-5AE17D9F0A45}" type="slidenum">
              <a:rPr lang="en-US" smtClean="0"/>
              <a:t>40</a:t>
            </a:fld>
            <a:endParaRPr lang="en-US"/>
          </a:p>
        </p:txBody>
      </p:sp>
    </p:spTree>
    <p:extLst>
      <p:ext uri="{BB962C8B-B14F-4D97-AF65-F5344CB8AC3E}">
        <p14:creationId xmlns:p14="http://schemas.microsoft.com/office/powerpoint/2010/main" val="3737392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https://www.strategy-business.com/article/rr00006</a:t>
            </a:r>
          </a:p>
          <a:p>
            <a:endParaRPr lang="en-US" dirty="0"/>
          </a:p>
        </p:txBody>
      </p:sp>
      <p:sp>
        <p:nvSpPr>
          <p:cNvPr id="4" name="Slide Number Placeholder 3"/>
          <p:cNvSpPr>
            <a:spLocks noGrp="1"/>
          </p:cNvSpPr>
          <p:nvPr>
            <p:ph type="sldNum" sz="quarter" idx="5"/>
          </p:nvPr>
        </p:nvSpPr>
        <p:spPr/>
        <p:txBody>
          <a:bodyPr/>
          <a:lstStyle/>
          <a:p>
            <a:fld id="{2F3A1BF6-A0D7-42B7-BCCC-5AE17D9F0A45}" type="slidenum">
              <a:rPr lang="en-US" smtClean="0"/>
              <a:t>41</a:t>
            </a:fld>
            <a:endParaRPr lang="en-US"/>
          </a:p>
        </p:txBody>
      </p:sp>
    </p:spTree>
    <p:extLst>
      <p:ext uri="{BB962C8B-B14F-4D97-AF65-F5344CB8AC3E}">
        <p14:creationId xmlns:p14="http://schemas.microsoft.com/office/powerpoint/2010/main" val="3386249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3A1BF6-A0D7-42B7-BCCC-5AE17D9F0A45}" type="slidenum">
              <a:rPr lang="en-US" smtClean="0"/>
              <a:t>42</a:t>
            </a:fld>
            <a:endParaRPr lang="en-US"/>
          </a:p>
        </p:txBody>
      </p:sp>
    </p:spTree>
    <p:extLst>
      <p:ext uri="{BB962C8B-B14F-4D97-AF65-F5344CB8AC3E}">
        <p14:creationId xmlns:p14="http://schemas.microsoft.com/office/powerpoint/2010/main" val="2038733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That statement makes as much sense to me as it does to you!</a:t>
            </a:r>
          </a:p>
        </p:txBody>
      </p:sp>
      <p:sp>
        <p:nvSpPr>
          <p:cNvPr id="4" name="Slide Number Placeholder 3"/>
          <p:cNvSpPr>
            <a:spLocks noGrp="1"/>
          </p:cNvSpPr>
          <p:nvPr>
            <p:ph type="sldNum" sz="quarter" idx="10"/>
          </p:nvPr>
        </p:nvSpPr>
        <p:spPr/>
        <p:txBody>
          <a:bodyPr/>
          <a:lstStyle/>
          <a:p>
            <a:fld id="{64D4C4EE-1459-4447-8800-A3DBF01BAD2D}" type="slidenum">
              <a:rPr lang="en-US" smtClean="0"/>
              <a:pPr/>
              <a:t>43</a:t>
            </a:fld>
            <a:endParaRPr lang="en-US" dirty="0"/>
          </a:p>
        </p:txBody>
      </p:sp>
    </p:spTree>
    <p:extLst>
      <p:ext uri="{BB962C8B-B14F-4D97-AF65-F5344CB8AC3E}">
        <p14:creationId xmlns:p14="http://schemas.microsoft.com/office/powerpoint/2010/main" val="2884250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variety of roles in your organization means that each may have different learning needs.  For example, a busy clinician may have time to squeeze in a 20 minute mobile e-learning course, but not time to spend 2 hours in a conference room for in-person training.   Learning assessments are also a valuable tool for ensuring that the training provided was effective, and the staff member is prepared for his or her role in the transition.</a:t>
            </a:r>
            <a:endParaRPr lang="en-US" dirty="0"/>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25655637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CARL</a:t>
            </a:r>
          </a:p>
        </p:txBody>
      </p:sp>
      <p:sp>
        <p:nvSpPr>
          <p:cNvPr id="4" name="Slide Number Placeholder 3"/>
          <p:cNvSpPr>
            <a:spLocks noGrp="1"/>
          </p:cNvSpPr>
          <p:nvPr>
            <p:ph type="sldNum" sz="quarter" idx="10"/>
          </p:nvPr>
        </p:nvSpPr>
        <p:spPr/>
        <p:txBody>
          <a:bodyPr/>
          <a:lstStyle/>
          <a:p>
            <a:fld id="{2F3A1BF6-A0D7-42B7-BCCC-5AE17D9F0A45}" type="slidenum">
              <a:rPr lang="en-US" smtClean="0"/>
              <a:t>45</a:t>
            </a:fld>
            <a:endParaRPr lang="en-US"/>
          </a:p>
        </p:txBody>
      </p:sp>
    </p:spTree>
    <p:extLst>
      <p:ext uri="{BB962C8B-B14F-4D97-AF65-F5344CB8AC3E}">
        <p14:creationId xmlns:p14="http://schemas.microsoft.com/office/powerpoint/2010/main" val="1752120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baseline="0" dirty="0"/>
              <a:t>Picture of a cold hiker; possibly in the snow.</a:t>
            </a:r>
          </a:p>
        </p:txBody>
      </p:sp>
      <p:sp>
        <p:nvSpPr>
          <p:cNvPr id="4" name="Slide Number Placeholder 3"/>
          <p:cNvSpPr>
            <a:spLocks noGrp="1"/>
          </p:cNvSpPr>
          <p:nvPr>
            <p:ph type="sldNum" sz="quarter" idx="10"/>
          </p:nvPr>
        </p:nvSpPr>
        <p:spPr/>
        <p:txBody>
          <a:bodyPr/>
          <a:lstStyle/>
          <a:p>
            <a:fld id="{64D4C4EE-1459-4447-8800-A3DBF01BAD2D}" type="slidenum">
              <a:rPr lang="en-US" smtClean="0"/>
              <a:t>46</a:t>
            </a:fld>
            <a:endParaRPr lang="en-US" dirty="0"/>
          </a:p>
        </p:txBody>
      </p:sp>
    </p:spTree>
    <p:extLst>
      <p:ext uri="{BB962C8B-B14F-4D97-AF65-F5344CB8AC3E}">
        <p14:creationId xmlns:p14="http://schemas.microsoft.com/office/powerpoint/2010/main" val="33900741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Please </a:t>
            </a:r>
            <a:r>
              <a:rPr lang="en-US" b="0" baseline="0"/>
              <a:t>feel welcome to reach out.</a:t>
            </a:r>
            <a:endParaRPr lang="en-US" b="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pPr/>
              <a:t>47</a:t>
            </a:fld>
            <a:endParaRPr lang="en-US" dirty="0"/>
          </a:p>
        </p:txBody>
      </p:sp>
    </p:spTree>
    <p:extLst>
      <p:ext uri="{BB962C8B-B14F-4D97-AF65-F5344CB8AC3E}">
        <p14:creationId xmlns:p14="http://schemas.microsoft.com/office/powerpoint/2010/main" val="28158349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D4C4EE-1459-4447-8800-A3DBF01BAD2D}"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3817538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49</a:t>
            </a:fld>
            <a:endParaRPr lang="en-US" dirty="0"/>
          </a:p>
        </p:txBody>
      </p:sp>
    </p:spTree>
    <p:extLst>
      <p:ext uri="{BB962C8B-B14F-4D97-AF65-F5344CB8AC3E}">
        <p14:creationId xmlns:p14="http://schemas.microsoft.com/office/powerpoint/2010/main" val="31495257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50</a:t>
            </a:fld>
            <a:endParaRPr lang="en-US" dirty="0"/>
          </a:p>
        </p:txBody>
      </p:sp>
    </p:spTree>
    <p:extLst>
      <p:ext uri="{BB962C8B-B14F-4D97-AF65-F5344CB8AC3E}">
        <p14:creationId xmlns:p14="http://schemas.microsoft.com/office/powerpoint/2010/main" val="12400438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51</a:t>
            </a:fld>
            <a:endParaRPr lang="en-US" dirty="0"/>
          </a:p>
        </p:txBody>
      </p:sp>
    </p:spTree>
    <p:extLst>
      <p:ext uri="{BB962C8B-B14F-4D97-AF65-F5344CB8AC3E}">
        <p14:creationId xmlns:p14="http://schemas.microsoft.com/office/powerpoint/2010/main" val="32997774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Calibri" panose="020F0502020204030204" pitchFamily="34" charset="0"/>
              </a:rPr>
              <a:t>Action: All of this will force the traditional, “just keep to myself and do my job,” type of providers to consider partnerships and working in a far more collaborative environment.</a:t>
            </a:r>
            <a:endParaRPr lang="en-US" i="0" baseline="0" dirty="0"/>
          </a:p>
        </p:txBody>
      </p:sp>
      <p:sp>
        <p:nvSpPr>
          <p:cNvPr id="4" name="Slide Number Placeholder 3"/>
          <p:cNvSpPr>
            <a:spLocks noGrp="1"/>
          </p:cNvSpPr>
          <p:nvPr>
            <p:ph type="sldNum" sz="quarter" idx="10"/>
          </p:nvPr>
        </p:nvSpPr>
        <p:spPr/>
        <p:txBody>
          <a:bodyPr/>
          <a:lstStyle/>
          <a:p>
            <a:fld id="{64D4C4EE-1459-4447-8800-A3DBF01BAD2D}" type="slidenum">
              <a:rPr lang="en-US" smtClean="0"/>
              <a:t>52</a:t>
            </a:fld>
            <a:endParaRPr lang="en-US" dirty="0"/>
          </a:p>
        </p:txBody>
      </p:sp>
    </p:spTree>
    <p:extLst>
      <p:ext uri="{BB962C8B-B14F-4D97-AF65-F5344CB8AC3E}">
        <p14:creationId xmlns:p14="http://schemas.microsoft.com/office/powerpoint/2010/main" val="4140699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73650A-2BD5-4E70-BE98-3BAB58B16FE9}" type="datetimeFigureOut">
              <a:rPr lang="en-US" smtClean="0"/>
              <a:t>10/31/2018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0B8C06-7718-48BA-95EE-DC9E2B7C5871}" type="slidenum">
              <a:rPr lang="en-US" smtClean="0"/>
              <a:t>‹#›</a:t>
            </a:fld>
            <a:endParaRPr lang="en-US"/>
          </a:p>
        </p:txBody>
      </p:sp>
      <p:cxnSp>
        <p:nvCxnSpPr>
          <p:cNvPr id="8" name="Straight Connector 7"/>
          <p:cNvCxnSpPr/>
          <p:nvPr/>
        </p:nvCxnSpPr>
        <p:spPr>
          <a:xfrm>
            <a:off x="838200" y="3280144"/>
            <a:ext cx="10490791" cy="26725"/>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38200" y="2063297"/>
            <a:ext cx="10543953"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8016" y="1765443"/>
            <a:ext cx="619536" cy="595708"/>
          </a:xfrm>
          <a:prstGeom prst="rect">
            <a:avLst/>
          </a:prstGeom>
        </p:spPr>
      </p:pic>
      <p:sp>
        <p:nvSpPr>
          <p:cNvPr id="10" name="Title 1"/>
          <p:cNvSpPr>
            <a:spLocks noGrp="1"/>
          </p:cNvSpPr>
          <p:nvPr>
            <p:ph type="ctrTitle"/>
          </p:nvPr>
        </p:nvSpPr>
        <p:spPr>
          <a:xfrm>
            <a:off x="1511595" y="776805"/>
            <a:ext cx="9144000" cy="2387600"/>
          </a:xfrm>
        </p:spPr>
        <p:txBody>
          <a:bodyPr anchor="b">
            <a:normAutofit/>
          </a:bodyPr>
          <a:lstStyle>
            <a:lvl1pPr algn="ctr">
              <a:defRPr sz="4400"/>
            </a:lvl1pPr>
          </a:lstStyle>
          <a:p>
            <a:r>
              <a:rPr lang="en-US"/>
              <a:t>Click to edit Master title style</a:t>
            </a:r>
            <a:endParaRPr lang="en-US" dirty="0"/>
          </a:p>
        </p:txBody>
      </p:sp>
      <p:sp>
        <p:nvSpPr>
          <p:cNvPr id="11"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37474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73650A-2BD5-4E70-BE98-3BAB58B16FE9}" type="datetimeFigureOut">
              <a:rPr lang="en-US" smtClean="0"/>
              <a:t>10/31/2018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143015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73650A-2BD5-4E70-BE98-3BAB58B16FE9}" type="datetimeFigureOut">
              <a:rPr lang="en-US" smtClean="0"/>
              <a:t>10/31/2018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712200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73650A-2BD5-4E70-BE98-3BAB58B16FE9}" type="datetimeFigureOut">
              <a:rPr lang="en-US" smtClean="0"/>
              <a:t>10/31/2018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3975379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73650A-2BD5-4E70-BE98-3BAB58B16FE9}" type="datetimeFigureOut">
              <a:rPr lang="en-US" smtClean="0"/>
              <a:t>10/31/2018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1955914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73650A-2BD5-4E70-BE98-3BAB58B16FE9}" type="datetimeFigureOut">
              <a:rPr lang="en-US" smtClean="0"/>
              <a:t>10/31/2018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150505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73650A-2BD5-4E70-BE98-3BAB58B16FE9}" type="datetimeFigureOut">
              <a:rPr lang="en-US" smtClean="0"/>
              <a:t>10/31/2018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891411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3650A-2BD5-4E70-BE98-3BAB58B16FE9}" type="datetimeFigureOut">
              <a:rPr lang="en-US" smtClean="0"/>
              <a:t>10/31/2018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2665474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73650A-2BD5-4E70-BE98-3BAB58B16FE9}" type="datetimeFigureOut">
              <a:rPr lang="en-US" smtClean="0"/>
              <a:t>10/31/2018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328804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73650A-2BD5-4E70-BE98-3BAB58B16FE9}" type="datetimeFigureOut">
              <a:rPr lang="en-US" smtClean="0"/>
              <a:t>10/31/2018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1052233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73650A-2BD5-4E70-BE98-3BAB58B16FE9}" type="datetimeFigureOut">
              <a:rPr lang="en-US" smtClean="0"/>
              <a:t>10/31/2018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2158760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73650A-2BD5-4E70-BE98-3BAB58B16FE9}" type="datetimeFigureOut">
              <a:rPr lang="en-US" smtClean="0"/>
              <a:t>10/31/2018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B8C06-7718-48BA-95EE-DC9E2B7C5871}" type="slidenum">
              <a:rPr lang="en-US" smtClean="0"/>
              <a:t>‹#›</a:t>
            </a:fld>
            <a:endParaRPr lang="en-US"/>
          </a:p>
        </p:txBody>
      </p:sp>
    </p:spTree>
    <p:extLst>
      <p:ext uri="{BB962C8B-B14F-4D97-AF65-F5344CB8AC3E}">
        <p14:creationId xmlns:p14="http://schemas.microsoft.com/office/powerpoint/2010/main" val="4066423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B1FD96-79A4-3C4F-BDFD-657748A05315}"/>
              </a:ext>
            </a:extLst>
          </p:cNvPr>
          <p:cNvSpPr/>
          <p:nvPr userDrawn="1"/>
        </p:nvSpPr>
        <p:spPr>
          <a:xfrm>
            <a:off x="0" y="1488031"/>
            <a:ext cx="12192000" cy="4526564"/>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normAutofit/>
          </a:bodyPr>
          <a:lstStyle>
            <a:lvl1pPr algn="ctr">
              <a:defRPr sz="2800">
                <a:solidFill>
                  <a:schemeClr val="accent2"/>
                </a:solidFill>
              </a:defRPr>
            </a:lvl1pPr>
          </a:lstStyle>
          <a:p>
            <a:r>
              <a:rPr lang="en-US" dirty="0"/>
              <a:t>Click to edit Master title style</a:t>
            </a:r>
          </a:p>
        </p:txBody>
      </p:sp>
      <p:sp>
        <p:nvSpPr>
          <p:cNvPr id="7" name="Footer Placeholder 4"/>
          <p:cNvSpPr>
            <a:spLocks noGrp="1"/>
          </p:cNvSpPr>
          <p:nvPr>
            <p:ph type="ftr" sz="quarter" idx="3"/>
          </p:nvPr>
        </p:nvSpPr>
        <p:spPr>
          <a:xfrm>
            <a:off x="1524915" y="6435390"/>
            <a:ext cx="7416800" cy="158079"/>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8" name="Slide Number Placeholder 5"/>
          <p:cNvSpPr>
            <a:spLocks noGrp="1"/>
          </p:cNvSpPr>
          <p:nvPr>
            <p:ph type="sldNum" sz="quarter" idx="4"/>
          </p:nvPr>
        </p:nvSpPr>
        <p:spPr>
          <a:xfrm>
            <a:off x="609600" y="6396848"/>
            <a:ext cx="773381" cy="196620"/>
          </a:xfrm>
          <a:prstGeom prst="rect">
            <a:avLst/>
          </a:prstGeom>
        </p:spPr>
        <p:txBody>
          <a:bodyPr vert="horz" lIns="91440" tIns="45720" rIns="91440" bIns="45720" rtlCol="0" anchor="b"/>
          <a:lstStyle>
            <a:lvl1pPr algn="l">
              <a:defRPr sz="1100">
                <a:solidFill>
                  <a:schemeClr val="accent1"/>
                </a:solidFill>
              </a:defRPr>
            </a:lvl1pPr>
          </a:lstStyle>
          <a:p>
            <a:fld id="{CAF631C5-AF9C-4FA7-847D-F578FBF9BCD4}" type="slidenum">
              <a:rPr lang="en-US" smtClean="0"/>
              <a:t>‹#›</a:t>
            </a:fld>
            <a:endParaRPr lang="en-US"/>
          </a:p>
        </p:txBody>
      </p:sp>
    </p:spTree>
    <p:extLst>
      <p:ext uri="{BB962C8B-B14F-4D97-AF65-F5344CB8AC3E}">
        <p14:creationId xmlns:p14="http://schemas.microsoft.com/office/powerpoint/2010/main" val="1947389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427691" y="1478513"/>
            <a:ext cx="11377308" cy="5035008"/>
          </a:xfrm>
          <a:noFill/>
          <a:ln w="9525">
            <a:noFill/>
            <a:miter lim="800000"/>
            <a:headEnd/>
            <a:tailEnd/>
          </a:ln>
        </p:spPr>
        <p:txBody>
          <a:bodyPr vert="horz" wrap="square" lIns="0" tIns="0" rIns="0" bIns="0" numCol="1" anchor="t" anchorCtr="0" compatLnSpc="1">
            <a:prstTxWarp prst="textNoShape">
              <a:avLst/>
            </a:prstTxWarp>
          </a:bodyPr>
          <a:lstStyle>
            <a:lvl1pPr>
              <a:defRPr lang="en-US" dirty="0" smtClean="0">
                <a:solidFill>
                  <a:srgbClr val="4C4C4C"/>
                </a:solidFill>
              </a:defRPr>
            </a:lvl1pPr>
            <a:lvl2pPr>
              <a:defRPr lang="en-US" dirty="0" smtClean="0">
                <a:solidFill>
                  <a:srgbClr val="4C4C4C"/>
                </a:solidFill>
              </a:defRPr>
            </a:lvl2pPr>
            <a:lvl3pPr>
              <a:defRPr lang="en-US" dirty="0" smtClean="0">
                <a:solidFill>
                  <a:srgbClr val="4C4C4C"/>
                </a:solidFill>
              </a:defRPr>
            </a:lvl3pPr>
            <a:lvl4pPr>
              <a:defRPr lang="en-US" dirty="0" smtClean="0">
                <a:solidFill>
                  <a:srgbClr val="4C4C4C"/>
                </a:solidFill>
              </a:defRPr>
            </a:lvl4pPr>
            <a:lvl5pPr>
              <a:defRPr lang="en-US" dirty="0">
                <a:solidFill>
                  <a:srgbClr val="4C4C4C"/>
                </a:solidFill>
              </a:defRPr>
            </a:lvl5pPr>
          </a:lstStyle>
          <a:p>
            <a:pPr lvl="0"/>
            <a:r>
              <a:rPr lang="en-US" dirty="0"/>
              <a:t>Click to edit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2118547" y="210666"/>
            <a:ext cx="9686452" cy="887884"/>
          </a:xfrm>
        </p:spPr>
        <p:txBody>
          <a:bodyPr/>
          <a:lstStyle>
            <a:lvl1pPr>
              <a:defRPr>
                <a:solidFill>
                  <a:srgbClr val="4C4C4C"/>
                </a:solidFill>
              </a:defRPr>
            </a:lvl1pPr>
          </a:lstStyle>
          <a:p>
            <a:r>
              <a:rPr lang="en-US" dirty="0"/>
              <a:t>CLICK TO EDIT </a:t>
            </a:r>
            <a:br>
              <a:rPr lang="en-US" dirty="0"/>
            </a:br>
            <a:r>
              <a:rPr lang="en-US" dirty="0"/>
              <a:t>TITLE</a:t>
            </a:r>
          </a:p>
        </p:txBody>
      </p:sp>
    </p:spTree>
    <p:extLst>
      <p:ext uri="{BB962C8B-B14F-4D97-AF65-F5344CB8AC3E}">
        <p14:creationId xmlns:p14="http://schemas.microsoft.com/office/powerpoint/2010/main" val="333573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73650A-2BD5-4E70-BE98-3BAB58B16FE9}" type="datetimeFigureOut">
              <a:rPr lang="en-US" smtClean="0"/>
              <a:t>10/31/2018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14690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8C06-7718-48BA-95EE-DC9E2B7C5871}" type="slidenum">
              <a:rPr lang="en-US" smtClean="0"/>
              <a:t>‹#›</a:t>
            </a:fld>
            <a:endParaRPr lang="en-US"/>
          </a:p>
        </p:txBody>
      </p:sp>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142115" y="6333154"/>
            <a:ext cx="1211685" cy="411516"/>
          </a:xfrm>
          <a:prstGeom prst="rect">
            <a:avLst/>
          </a:prstGeom>
        </p:spPr>
      </p:pic>
      <p:pic>
        <p:nvPicPr>
          <p:cNvPr id="12" name="Picture 1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 y="-1"/>
            <a:ext cx="12192001" cy="230189"/>
          </a:xfrm>
          <a:prstGeom prst="rect">
            <a:avLst/>
          </a:prstGeom>
        </p:spPr>
      </p:pic>
    </p:spTree>
    <p:extLst>
      <p:ext uri="{BB962C8B-B14F-4D97-AF65-F5344CB8AC3E}">
        <p14:creationId xmlns:p14="http://schemas.microsoft.com/office/powerpoint/2010/main" val="4182939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6" r:id="rId13"/>
    <p:sldLayoutId id="2147483677" r:id="rId14"/>
  </p:sldLayoutIdLst>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shutterstock_458837827s.jpg">
            <a:extLst>
              <a:ext uri="{FF2B5EF4-FFF2-40B4-BE49-F238E27FC236}">
                <a16:creationId xmlns:a16="http://schemas.microsoft.com/office/drawing/2014/main" id="{54E8908B-266A-438C-8527-25A187335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995" y="97134"/>
            <a:ext cx="5261006" cy="6663732"/>
          </a:xfrm>
          <a:prstGeom prst="rect">
            <a:avLst/>
          </a:prstGeom>
        </p:spPr>
      </p:pic>
      <p:sp>
        <p:nvSpPr>
          <p:cNvPr id="13" name="Title 1">
            <a:extLst>
              <a:ext uri="{FF2B5EF4-FFF2-40B4-BE49-F238E27FC236}">
                <a16:creationId xmlns:a16="http://schemas.microsoft.com/office/drawing/2014/main" id="{72945A19-E4F7-454D-91B2-9CD69DBE5D3C}"/>
              </a:ext>
            </a:extLst>
          </p:cNvPr>
          <p:cNvSpPr txBox="1">
            <a:spLocks/>
          </p:cNvSpPr>
          <p:nvPr/>
        </p:nvSpPr>
        <p:spPr>
          <a:xfrm>
            <a:off x="784087" y="2389573"/>
            <a:ext cx="5741726" cy="1472129"/>
          </a:xfrm>
          <a:prstGeom prst="rect">
            <a:avLst/>
          </a:prstGeom>
        </p:spPr>
        <p:txBody>
          <a:bodyPr>
            <a:noAutofit/>
          </a:bodyPr>
          <a:lstStyle>
            <a:lvl1pPr algn="l" defTabSz="457200" rtl="0" eaLnBrk="1" latinLnBrk="0" hangingPunct="1">
              <a:spcBef>
                <a:spcPct val="0"/>
              </a:spcBef>
              <a:buNone/>
              <a:defRPr sz="3600" b="1" i="0" kern="1200">
                <a:solidFill>
                  <a:schemeClr val="tx1">
                    <a:lumMod val="75000"/>
                    <a:lumOff val="25000"/>
                  </a:schemeClr>
                </a:solidFill>
                <a:latin typeface="Arial"/>
                <a:ea typeface="+mj-ea"/>
                <a:cs typeface="Arial"/>
              </a:defRPr>
            </a:lvl1pPr>
          </a:lstStyle>
          <a:p>
            <a:pPr>
              <a:lnSpc>
                <a:spcPts val="5780"/>
              </a:lnSpc>
            </a:pPr>
            <a:r>
              <a:rPr lang="en-US" dirty="0"/>
              <a:t>Getting Physicians and Executives to say “Yes” to the Quality Agenda</a:t>
            </a:r>
            <a:endParaRPr lang="en-US" sz="4200" dirty="0"/>
          </a:p>
        </p:txBody>
      </p:sp>
      <p:sp>
        <p:nvSpPr>
          <p:cNvPr id="14" name="Subtitle 2">
            <a:extLst>
              <a:ext uri="{FF2B5EF4-FFF2-40B4-BE49-F238E27FC236}">
                <a16:creationId xmlns:a16="http://schemas.microsoft.com/office/drawing/2014/main" id="{1B2B293D-7E58-4CCD-A0F1-149CF667FC5D}"/>
              </a:ext>
            </a:extLst>
          </p:cNvPr>
          <p:cNvSpPr txBox="1">
            <a:spLocks/>
          </p:cNvSpPr>
          <p:nvPr/>
        </p:nvSpPr>
        <p:spPr>
          <a:xfrm>
            <a:off x="746233" y="5241782"/>
            <a:ext cx="6075986" cy="1566381"/>
          </a:xfrm>
          <a:prstGeom prst="rect">
            <a:avLst/>
          </a:prstGeom>
        </p:spPr>
        <p:txBody>
          <a:bodyPr>
            <a:normAutofit/>
          </a:bodyPr>
          <a:lstStyle>
            <a:lvl1pPr marL="342900" indent="-342900" algn="l" defTabSz="457200" rtl="0" eaLnBrk="1" latinLnBrk="0" hangingPunct="1">
              <a:spcBef>
                <a:spcPct val="20000"/>
              </a:spcBef>
              <a:buClr>
                <a:schemeClr val="accent1"/>
              </a:buClr>
              <a:buFont typeface="Arial"/>
              <a:buChar char="•"/>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chemeClr val="accent1"/>
              </a:buClr>
              <a:buFont typeface="Arial"/>
              <a:buChar char="–"/>
              <a:defRPr sz="20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Arial"/>
              <a:buChar char="–"/>
              <a:defRPr sz="16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6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3280"/>
              </a:lnSpc>
              <a:buNone/>
            </a:pPr>
            <a:r>
              <a:rPr lang="en-US" sz="2800" dirty="0"/>
              <a:t>Mississippi Rural Health Association</a:t>
            </a:r>
            <a:br>
              <a:rPr lang="en-US" sz="2800" dirty="0"/>
            </a:br>
            <a:r>
              <a:rPr lang="en-US" sz="2000" i="1" dirty="0"/>
              <a:t>October 31, 2018</a:t>
            </a:r>
            <a:endParaRPr lang="en-US" sz="1600" i="1" dirty="0">
              <a:solidFill>
                <a:schemeClr val="tx1">
                  <a:lumMod val="50000"/>
                  <a:lumOff val="50000"/>
                </a:schemeClr>
              </a:solidFill>
            </a:endParaRPr>
          </a:p>
        </p:txBody>
      </p:sp>
      <p:pic>
        <p:nvPicPr>
          <p:cNvPr id="15" name="Picture 14">
            <a:extLst>
              <a:ext uri="{FF2B5EF4-FFF2-40B4-BE49-F238E27FC236}">
                <a16:creationId xmlns:a16="http://schemas.microsoft.com/office/drawing/2014/main" id="{5B562B50-3B42-40E9-8F87-E180944A4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92001" cy="230189"/>
          </a:xfrm>
          <a:prstGeom prst="rect">
            <a:avLst/>
          </a:prstGeom>
        </p:spPr>
      </p:pic>
      <p:pic>
        <p:nvPicPr>
          <p:cNvPr id="16" name="Picture 15">
            <a:extLst>
              <a:ext uri="{FF2B5EF4-FFF2-40B4-BE49-F238E27FC236}">
                <a16:creationId xmlns:a16="http://schemas.microsoft.com/office/drawing/2014/main" id="{EC9C6EDC-9205-405D-8C94-14D98D16B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47501"/>
            <a:ext cx="12192001" cy="230189"/>
          </a:xfrm>
          <a:prstGeom prst="rect">
            <a:avLst/>
          </a:prstGeom>
        </p:spPr>
      </p:pic>
      <p:cxnSp>
        <p:nvCxnSpPr>
          <p:cNvPr id="17" name="Straight Connector 16">
            <a:extLst>
              <a:ext uri="{FF2B5EF4-FFF2-40B4-BE49-F238E27FC236}">
                <a16:creationId xmlns:a16="http://schemas.microsoft.com/office/drawing/2014/main" id="{CE98F419-E983-4C6C-B26F-7F9544FB5FE9}"/>
              </a:ext>
            </a:extLst>
          </p:cNvPr>
          <p:cNvCxnSpPr/>
          <p:nvPr/>
        </p:nvCxnSpPr>
        <p:spPr>
          <a:xfrm flipH="1">
            <a:off x="790719" y="4882629"/>
            <a:ext cx="5697241"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5E19C22-191F-46CC-B6A0-0E83FA2E413A}"/>
              </a:ext>
            </a:extLst>
          </p:cNvPr>
          <p:cNvCxnSpPr/>
          <p:nvPr/>
        </p:nvCxnSpPr>
        <p:spPr>
          <a:xfrm flipH="1">
            <a:off x="785598" y="2133535"/>
            <a:ext cx="6523958"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C1CC7B49-1F91-494D-8248-81FF2D2AC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03" y="935234"/>
            <a:ext cx="2293243" cy="778838"/>
          </a:xfrm>
          <a:prstGeom prst="rect">
            <a:avLst/>
          </a:prstGeom>
        </p:spPr>
      </p:pic>
      <p:sp>
        <p:nvSpPr>
          <p:cNvPr id="20" name="TextBox 19">
            <a:extLst>
              <a:ext uri="{FF2B5EF4-FFF2-40B4-BE49-F238E27FC236}">
                <a16:creationId xmlns:a16="http://schemas.microsoft.com/office/drawing/2014/main" id="{FA8913CE-E5AF-4915-B34B-CEE17A777678}"/>
              </a:ext>
            </a:extLst>
          </p:cNvPr>
          <p:cNvSpPr txBox="1"/>
          <p:nvPr/>
        </p:nvSpPr>
        <p:spPr>
          <a:xfrm>
            <a:off x="789550" y="6353550"/>
            <a:ext cx="4008244" cy="200055"/>
          </a:xfrm>
          <a:prstGeom prst="rect">
            <a:avLst/>
          </a:prstGeom>
          <a:noFill/>
        </p:spPr>
        <p:txBody>
          <a:bodyPr wrap="square" rtlCol="0">
            <a:spAutoFit/>
          </a:bodyPr>
          <a:lstStyle/>
          <a:p>
            <a:pPr>
              <a:defRPr/>
            </a:pPr>
            <a:r>
              <a:rPr lang="en-US" sz="700" dirty="0">
                <a:solidFill>
                  <a:prstClr val="black">
                    <a:lumMod val="75000"/>
                    <a:lumOff val="25000"/>
                  </a:prstClr>
                </a:solidFill>
                <a:latin typeface="Roboto Condensed Light"/>
                <a:cs typeface="Roboto Condensed Light"/>
              </a:rPr>
              <a:t>©2018 nThrive, Inc. All rights reserved.</a:t>
            </a:r>
          </a:p>
        </p:txBody>
      </p:sp>
    </p:spTree>
    <p:extLst>
      <p:ext uri="{BB962C8B-B14F-4D97-AF65-F5344CB8AC3E}">
        <p14:creationId xmlns:p14="http://schemas.microsoft.com/office/powerpoint/2010/main" val="1984181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030911" y="1438597"/>
            <a:ext cx="6003337" cy="3650238"/>
          </a:xfrm>
        </p:spPr>
        <p:txBody>
          <a:bodyPr>
            <a:noAutofit/>
          </a:bodyPr>
          <a:lstStyle/>
          <a:p>
            <a:pPr marL="0" indent="0">
              <a:lnSpc>
                <a:spcPts val="2400"/>
              </a:lnSpc>
              <a:spcBef>
                <a:spcPct val="0"/>
              </a:spcBef>
              <a:spcAft>
                <a:spcPts val="1200"/>
              </a:spcAft>
              <a:buNone/>
            </a:pPr>
            <a:r>
              <a:rPr lang="en-US" sz="2000" b="1" dirty="0">
                <a:latin typeface="+mn-lt"/>
                <a:cs typeface="+mn-cs"/>
              </a:rPr>
              <a:t>MACRA &amp; Bundled Payments subject matter expert </a:t>
            </a:r>
            <a:r>
              <a:rPr lang="en-US" sz="2000" dirty="0">
                <a:latin typeface="+mn-lt"/>
                <a:cs typeface="+mn-cs"/>
              </a:rPr>
              <a:t>(SME)</a:t>
            </a:r>
            <a:r>
              <a:rPr lang="en-US" sz="2000" b="1" dirty="0">
                <a:latin typeface="+mn-lt"/>
                <a:cs typeface="+mn-cs"/>
              </a:rPr>
              <a:t> with extensive technical savvy and communication skills.</a:t>
            </a:r>
          </a:p>
          <a:p>
            <a:pPr marL="0" indent="0">
              <a:lnSpc>
                <a:spcPts val="2400"/>
              </a:lnSpc>
              <a:spcBef>
                <a:spcPct val="0"/>
              </a:spcBef>
              <a:spcAft>
                <a:spcPts val="1200"/>
              </a:spcAft>
              <a:buNone/>
            </a:pPr>
            <a:r>
              <a:rPr lang="en-US" sz="2000" b="1" dirty="0">
                <a:latin typeface="+mn-lt"/>
                <a:cs typeface="+mn-cs"/>
              </a:rPr>
              <a:t>20 years technical </a:t>
            </a:r>
            <a:r>
              <a:rPr lang="en-US" sz="2000" dirty="0">
                <a:latin typeface="+mn-lt"/>
                <a:cs typeface="+mn-cs"/>
              </a:rPr>
              <a:t>experience</a:t>
            </a:r>
            <a:r>
              <a:rPr lang="en-US" sz="2000" b="1" dirty="0">
                <a:latin typeface="+mn-lt"/>
                <a:cs typeface="+mn-cs"/>
              </a:rPr>
              <a:t> </a:t>
            </a:r>
            <a:r>
              <a:rPr lang="en-US" sz="2000" dirty="0">
                <a:latin typeface="+mn-lt"/>
                <a:cs typeface="+mn-cs"/>
              </a:rPr>
              <a:t>with software architecture, database administration, and hands-on software development.</a:t>
            </a:r>
          </a:p>
          <a:p>
            <a:pPr marL="0" indent="0">
              <a:lnSpc>
                <a:spcPts val="2400"/>
              </a:lnSpc>
              <a:spcBef>
                <a:spcPct val="0"/>
              </a:spcBef>
              <a:spcAft>
                <a:spcPts val="1200"/>
              </a:spcAft>
              <a:buNone/>
            </a:pPr>
            <a:r>
              <a:rPr lang="en-US" sz="2000" b="1" dirty="0">
                <a:latin typeface="+mn-lt"/>
                <a:cs typeface="+mn-cs"/>
              </a:rPr>
              <a:t>15 years leadership </a:t>
            </a:r>
            <a:r>
              <a:rPr lang="en-US" sz="2000" dirty="0">
                <a:latin typeface="+mn-lt"/>
                <a:cs typeface="+mn-cs"/>
              </a:rPr>
              <a:t>experience and program development in the private and political sector.</a:t>
            </a:r>
          </a:p>
          <a:p>
            <a:pPr marL="0" indent="0">
              <a:lnSpc>
                <a:spcPts val="2400"/>
              </a:lnSpc>
              <a:spcBef>
                <a:spcPct val="0"/>
              </a:spcBef>
              <a:spcAft>
                <a:spcPts val="1200"/>
              </a:spcAft>
              <a:buNone/>
            </a:pPr>
            <a:r>
              <a:rPr lang="en-US" sz="2000" b="1" dirty="0">
                <a:latin typeface="+mn-lt"/>
                <a:cs typeface="+mn-cs"/>
              </a:rPr>
              <a:t>Over 5 years experience </a:t>
            </a:r>
            <a:r>
              <a:rPr lang="en-US" sz="2000" dirty="0">
                <a:latin typeface="+mn-lt"/>
                <a:cs typeface="+mn-cs"/>
              </a:rPr>
              <a:t>with quality reporting, continuing medical education, and health care analytics.</a:t>
            </a:r>
          </a:p>
        </p:txBody>
      </p:sp>
      <p:sp>
        <p:nvSpPr>
          <p:cNvPr id="13" name="Title 1">
            <a:extLst>
              <a:ext uri="{FF2B5EF4-FFF2-40B4-BE49-F238E27FC236}">
                <a16:creationId xmlns:a16="http://schemas.microsoft.com/office/drawing/2014/main" id="{599A2DE0-2386-4BE9-A4A9-7BEFAB014E08}"/>
              </a:ext>
            </a:extLst>
          </p:cNvPr>
          <p:cNvSpPr txBox="1">
            <a:spLocks/>
          </p:cNvSpPr>
          <p:nvPr/>
        </p:nvSpPr>
        <p:spPr>
          <a:xfrm>
            <a:off x="1510640" y="4723138"/>
            <a:ext cx="7084719" cy="816883"/>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i="0" kern="1200">
                <a:solidFill>
                  <a:schemeClr val="tx1">
                    <a:lumMod val="75000"/>
                    <a:lumOff val="25000"/>
                  </a:schemeClr>
                </a:solidFill>
                <a:latin typeface="Arial"/>
                <a:ea typeface="+mj-ea"/>
                <a:cs typeface="Arial"/>
              </a:defRPr>
            </a:lvl1pPr>
          </a:lstStyle>
          <a:p>
            <a:pPr>
              <a:lnSpc>
                <a:spcPts val="2720"/>
              </a:lnSpc>
              <a:spcAft>
                <a:spcPts val="600"/>
              </a:spcAft>
              <a:defRPr/>
            </a:pPr>
            <a:r>
              <a:rPr lang="en-US" sz="2200" dirty="0">
                <a:solidFill>
                  <a:schemeClr val="accent1"/>
                </a:solidFill>
              </a:rPr>
              <a:t>Moshe Starkman</a:t>
            </a:r>
          </a:p>
          <a:p>
            <a:pPr>
              <a:lnSpc>
                <a:spcPts val="2720"/>
              </a:lnSpc>
              <a:spcAft>
                <a:spcPts val="600"/>
              </a:spcAft>
              <a:defRPr/>
            </a:pPr>
            <a:r>
              <a:rPr lang="en-US" sz="2200" b="0" i="1" dirty="0">
                <a:solidFill>
                  <a:schemeClr val="accent1"/>
                </a:solidFill>
              </a:rPr>
              <a:t>Senior Director, Value-based Reimbursements</a:t>
            </a:r>
            <a:endParaRPr lang="en-US" sz="1000" b="0" i="1" dirty="0">
              <a:solidFill>
                <a:schemeClr val="accent1"/>
              </a:solidFill>
            </a:endParaRPr>
          </a:p>
        </p:txBody>
      </p:sp>
      <p:sp>
        <p:nvSpPr>
          <p:cNvPr id="12" name="Title 1"/>
          <p:cNvSpPr txBox="1">
            <a:spLocks/>
          </p:cNvSpPr>
          <p:nvPr/>
        </p:nvSpPr>
        <p:spPr>
          <a:xfrm>
            <a:off x="1510642" y="488844"/>
            <a:ext cx="6786794" cy="74333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chemeClr val="tx1">
                    <a:lumMod val="75000"/>
                    <a:lumOff val="25000"/>
                  </a:schemeClr>
                </a:solidFill>
                <a:latin typeface="Arial"/>
                <a:ea typeface="+mj-ea"/>
                <a:cs typeface="Arial"/>
              </a:defRPr>
            </a:lvl1pPr>
          </a:lstStyle>
          <a:p>
            <a:r>
              <a:rPr lang="en-US" sz="3200" dirty="0">
                <a:solidFill>
                  <a:schemeClr val="accent2"/>
                </a:solidFill>
                <a:latin typeface="Arial" panose="020B0604020202020204" pitchFamily="34" charset="0"/>
                <a:cs typeface="Arial" panose="020B0604020202020204" pitchFamily="34" charset="0"/>
              </a:rPr>
              <a:t>About the speaker</a:t>
            </a:r>
          </a:p>
        </p:txBody>
      </p:sp>
      <p:sp>
        <p:nvSpPr>
          <p:cNvPr id="2" name="Slide Number Placeholder 1">
            <a:extLst>
              <a:ext uri="{FF2B5EF4-FFF2-40B4-BE49-F238E27FC236}">
                <a16:creationId xmlns:a16="http://schemas.microsoft.com/office/drawing/2014/main" id="{42CAC514-7999-4141-805B-4331B67320B4}"/>
              </a:ext>
            </a:extLst>
          </p:cNvPr>
          <p:cNvSpPr>
            <a:spLocks noGrp="1"/>
          </p:cNvSpPr>
          <p:nvPr>
            <p:ph type="sldNum" sz="quarter" idx="4"/>
          </p:nvPr>
        </p:nvSpPr>
        <p:spPr/>
        <p:txBody>
          <a:bodyPr/>
          <a:lstStyle/>
          <a:p>
            <a:fld id="{C2CB5AC3-9B10-7342-AA29-774D8DCAC0D8}" type="slidenum">
              <a:rPr lang="en-US" smtClean="0"/>
              <a:pPr/>
              <a:t>2</a:t>
            </a:fld>
            <a:endParaRPr lang="en-US" dirty="0"/>
          </a:p>
        </p:txBody>
      </p:sp>
      <p:pic>
        <p:nvPicPr>
          <p:cNvPr id="4" name="Picture 3">
            <a:extLst>
              <a:ext uri="{FF2B5EF4-FFF2-40B4-BE49-F238E27FC236}">
                <a16:creationId xmlns:a16="http://schemas.microsoft.com/office/drawing/2014/main" id="{2E38CFAA-5EAA-4F81-88E7-E251C53FB7A3}"/>
              </a:ext>
            </a:extLst>
          </p:cNvPr>
          <p:cNvPicPr>
            <a:picLocks noChangeAspect="1"/>
          </p:cNvPicPr>
          <p:nvPr/>
        </p:nvPicPr>
        <p:blipFill>
          <a:blip r:embed="rId3"/>
          <a:stretch>
            <a:fillRect/>
          </a:stretch>
        </p:blipFill>
        <p:spPr>
          <a:xfrm>
            <a:off x="1587504" y="1478983"/>
            <a:ext cx="3112228" cy="3112228"/>
          </a:xfrm>
          <a:prstGeom prst="rect">
            <a:avLst/>
          </a:prstGeom>
        </p:spPr>
      </p:pic>
      <p:sp>
        <p:nvSpPr>
          <p:cNvPr id="3" name="Rectangle 2">
            <a:extLst>
              <a:ext uri="{FF2B5EF4-FFF2-40B4-BE49-F238E27FC236}">
                <a16:creationId xmlns:a16="http://schemas.microsoft.com/office/drawing/2014/main" id="{8C701E6D-EE7B-408E-A648-CEF7F4E31EA1}"/>
              </a:ext>
            </a:extLst>
          </p:cNvPr>
          <p:cNvSpPr/>
          <p:nvPr/>
        </p:nvSpPr>
        <p:spPr>
          <a:xfrm>
            <a:off x="2684784" y="5812605"/>
            <a:ext cx="5337936" cy="646331"/>
          </a:xfrm>
          <a:prstGeom prst="rect">
            <a:avLst/>
          </a:prstGeom>
        </p:spPr>
        <p:txBody>
          <a:bodyPr wrap="none">
            <a:spAutoFit/>
          </a:bodyPr>
          <a:lstStyle/>
          <a:p>
            <a:r>
              <a:rPr lang="en-US" dirty="0"/>
              <a:t>CREDIT: Much of the change management text is from</a:t>
            </a:r>
            <a:br>
              <a:rPr lang="en-US" dirty="0"/>
            </a:br>
            <a:r>
              <a:rPr lang="en-US" dirty="0"/>
              <a:t>https://www.strategy-business.com/article/rr00006</a:t>
            </a:r>
          </a:p>
        </p:txBody>
      </p:sp>
    </p:spTree>
    <p:extLst>
      <p:ext uri="{BB962C8B-B14F-4D97-AF65-F5344CB8AC3E}">
        <p14:creationId xmlns:p14="http://schemas.microsoft.com/office/powerpoint/2010/main" val="871419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3740" y="2373963"/>
            <a:ext cx="5593022" cy="3477875"/>
          </a:xfrm>
          <a:prstGeom prst="rect">
            <a:avLst/>
          </a:prstGeom>
          <a:noFill/>
        </p:spPr>
        <p:txBody>
          <a:bodyPr wrap="square" rtlCol="0">
            <a:spAutoFit/>
          </a:bodyPr>
          <a:lstStyle/>
          <a:p>
            <a:r>
              <a:rPr lang="en-US" sz="2400" dirty="0">
                <a:solidFill>
                  <a:prstClr val="black"/>
                </a:solidFill>
              </a:rPr>
              <a:t>Moving away from fee-for-service (volume) payments and towards </a:t>
            </a:r>
            <a:r>
              <a:rPr lang="en-US" sz="2400" i="1" dirty="0">
                <a:solidFill>
                  <a:prstClr val="black"/>
                </a:solidFill>
              </a:rPr>
              <a:t>managed costs</a:t>
            </a:r>
            <a:br>
              <a:rPr lang="en-US" sz="2400" i="1" dirty="0">
                <a:solidFill>
                  <a:prstClr val="black"/>
                </a:solidFill>
              </a:rPr>
            </a:br>
            <a:r>
              <a:rPr lang="en-US" sz="2400" dirty="0">
                <a:solidFill>
                  <a:prstClr val="black"/>
                </a:solidFill>
              </a:rPr>
              <a:t>and</a:t>
            </a:r>
            <a:r>
              <a:rPr lang="en-US" sz="2400" i="1" dirty="0">
                <a:solidFill>
                  <a:prstClr val="black"/>
                </a:solidFill>
              </a:rPr>
              <a:t> quality promoting</a:t>
            </a:r>
            <a:r>
              <a:rPr lang="en-US" sz="2400" dirty="0">
                <a:solidFill>
                  <a:prstClr val="black"/>
                </a:solidFill>
              </a:rPr>
              <a:t> payment models.</a:t>
            </a:r>
            <a:endParaRPr lang="en-US" sz="2400" i="1" dirty="0">
              <a:solidFill>
                <a:prstClr val="black"/>
              </a:solidFill>
            </a:endParaRPr>
          </a:p>
          <a:p>
            <a:endParaRPr lang="en-US" sz="2800" i="1" dirty="0">
              <a:solidFill>
                <a:prstClr val="black"/>
              </a:solidFill>
            </a:endParaRPr>
          </a:p>
          <a:p>
            <a:r>
              <a:rPr lang="en-US" sz="2400" dirty="0">
                <a:solidFill>
                  <a:srgbClr val="563A7D"/>
                </a:solidFill>
              </a:rPr>
              <a:t>A mandate to </a:t>
            </a:r>
            <a:r>
              <a:rPr lang="en-US" sz="2400" i="1" u="sng" dirty="0">
                <a:solidFill>
                  <a:srgbClr val="563A7D"/>
                </a:solidFill>
              </a:rPr>
              <a:t>increase</a:t>
            </a:r>
            <a:r>
              <a:rPr lang="en-US" sz="2400" dirty="0">
                <a:solidFill>
                  <a:srgbClr val="563A7D"/>
                </a:solidFill>
              </a:rPr>
              <a:t> secure information sharing, </a:t>
            </a:r>
            <a:r>
              <a:rPr lang="en-US" sz="2400" i="1" u="sng" dirty="0">
                <a:solidFill>
                  <a:srgbClr val="563A7D"/>
                </a:solidFill>
              </a:rPr>
              <a:t>patient access</a:t>
            </a:r>
            <a:r>
              <a:rPr lang="en-US" sz="2400" dirty="0">
                <a:solidFill>
                  <a:srgbClr val="563A7D"/>
                </a:solidFill>
              </a:rPr>
              <a:t>, improve the patient experience, and manage costs through technology, reformed payment models and practice improvement.</a:t>
            </a:r>
          </a:p>
        </p:txBody>
      </p:sp>
      <p:sp>
        <p:nvSpPr>
          <p:cNvPr id="9" name="Shape 753"/>
          <p:cNvSpPr/>
          <p:nvPr/>
        </p:nvSpPr>
        <p:spPr>
          <a:xfrm>
            <a:off x="1544320" y="652274"/>
            <a:ext cx="9144000" cy="664606"/>
          </a:xfrm>
          <a:prstGeom prst="rect">
            <a:avLst/>
          </a:prstGeom>
          <a:ln w="12700">
            <a:miter lim="400000"/>
          </a:ln>
          <a:extLst>
            <a:ext uri="{C572A759-6A51-4108-AA02-DFA0A04FC94B}">
              <ma14:wrappingTextBoxFlag xmlns="" xmlns:ma14="http://schemas.microsoft.com/office/mac/drawingml/2011/main"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3000" b="1" dirty="0">
                <a:solidFill>
                  <a:schemeClr val="accent2"/>
                </a:solidFill>
                <a:latin typeface="Arial"/>
                <a:cs typeface="Arial"/>
              </a:rPr>
              <a:t>What is the “Quality Agenda”?</a:t>
            </a:r>
            <a:endParaRPr sz="3000" b="1" dirty="0">
              <a:solidFill>
                <a:schemeClr val="accent2"/>
              </a:solidFill>
              <a:latin typeface="Arial"/>
              <a:cs typeface="Arial"/>
            </a:endParaRPr>
          </a:p>
        </p:txBody>
      </p:sp>
      <p:cxnSp>
        <p:nvCxnSpPr>
          <p:cNvPr id="7" name="Straight Connector 6"/>
          <p:cNvCxnSpPr/>
          <p:nvPr/>
        </p:nvCxnSpPr>
        <p:spPr>
          <a:xfrm>
            <a:off x="2111793" y="1713729"/>
            <a:ext cx="7989634"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941" t="1404" r="2941" b="26455"/>
          <a:stretch/>
        </p:blipFill>
        <p:spPr>
          <a:xfrm>
            <a:off x="7779547" y="2041052"/>
            <a:ext cx="3358484" cy="3999079"/>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2236788" y="6629199"/>
            <a:ext cx="4008244" cy="169277"/>
          </a:xfrm>
          <a:prstGeom prst="rect">
            <a:avLst/>
          </a:prstGeom>
          <a:noFill/>
        </p:spPr>
        <p:txBody>
          <a:bodyPr wrap="square" rtlCol="0">
            <a:spAutoFit/>
          </a:bodyPr>
          <a:lstStyle/>
          <a:p>
            <a:pPr>
              <a:defRPr/>
            </a:pPr>
            <a:r>
              <a:rPr lang="en-US" sz="500" dirty="0">
                <a:solidFill>
                  <a:prstClr val="black">
                    <a:lumMod val="75000"/>
                    <a:lumOff val="25000"/>
                  </a:prstClr>
                </a:solidFill>
                <a:latin typeface="Roboto Condensed Light"/>
                <a:cs typeface="Roboto Condensed Light"/>
              </a:rPr>
              <a:t>©2017 nThrive, Inc. All rights reserved.</a:t>
            </a:r>
          </a:p>
        </p:txBody>
      </p:sp>
      <p:sp>
        <p:nvSpPr>
          <p:cNvPr id="14" name="Slide Number Placeholder 5"/>
          <p:cNvSpPr txBox="1">
            <a:spLocks/>
          </p:cNvSpPr>
          <p:nvPr/>
        </p:nvSpPr>
        <p:spPr>
          <a:xfrm>
            <a:off x="10314940" y="6591125"/>
            <a:ext cx="342113" cy="2668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CB5AC3-9B10-7342-AA29-774D8DCAC0D8}" type="slidenum">
              <a:rPr lang="en-US" sz="1000">
                <a:solidFill>
                  <a:schemeClr val="bg1">
                    <a:lumMod val="75000"/>
                  </a:schemeClr>
                </a:solidFill>
              </a:rPr>
              <a:pPr/>
              <a:t>3</a:t>
            </a:fld>
            <a:endParaRPr lang="en-US" sz="1000" dirty="0">
              <a:solidFill>
                <a:schemeClr val="bg1">
                  <a:lumMod val="75000"/>
                </a:schemeClr>
              </a:solidFill>
            </a:endParaRPr>
          </a:p>
        </p:txBody>
      </p:sp>
    </p:spTree>
    <p:extLst>
      <p:ext uri="{BB962C8B-B14F-4D97-AF65-F5344CB8AC3E}">
        <p14:creationId xmlns:p14="http://schemas.microsoft.com/office/powerpoint/2010/main" val="2031742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2965D74-D7B8-4374-8B9E-6B44840BF38C}"/>
              </a:ext>
            </a:extLst>
          </p:cNvPr>
          <p:cNvSpPr/>
          <p:nvPr/>
        </p:nvSpPr>
        <p:spPr>
          <a:xfrm>
            <a:off x="0" y="201099"/>
            <a:ext cx="12192000" cy="665690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59D236A8-2DA9-994A-B0EF-8107643A7BF0}"/>
              </a:ext>
            </a:extLst>
          </p:cNvPr>
          <p:cNvSpPr txBox="1"/>
          <p:nvPr/>
        </p:nvSpPr>
        <p:spPr>
          <a:xfrm>
            <a:off x="7453430" y="4309774"/>
            <a:ext cx="2052163"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 Michael Porter</a:t>
            </a:r>
          </a:p>
        </p:txBody>
      </p:sp>
      <p:sp>
        <p:nvSpPr>
          <p:cNvPr id="47" name="TextBox 46">
            <a:extLst>
              <a:ext uri="{FF2B5EF4-FFF2-40B4-BE49-F238E27FC236}">
                <a16:creationId xmlns:a16="http://schemas.microsoft.com/office/drawing/2014/main" id="{90B8BB15-BACF-E64F-9344-FFF6964D4705}"/>
              </a:ext>
            </a:extLst>
          </p:cNvPr>
          <p:cNvSpPr txBox="1"/>
          <p:nvPr/>
        </p:nvSpPr>
        <p:spPr>
          <a:xfrm>
            <a:off x="2377843" y="2529298"/>
            <a:ext cx="3039156" cy="110799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FFFF"/>
                </a:solidFill>
                <a:effectLst/>
                <a:uLnTx/>
                <a:uFillTx/>
                <a:latin typeface="Arial"/>
                <a:ea typeface="+mn-ea"/>
                <a:cs typeface="Arial"/>
              </a:rPr>
              <a:t>Value</a:t>
            </a:r>
            <a:r>
              <a:rPr kumimoji="0" lang="en-US" sz="4500" b="1" i="0" u="none" strike="noStrike" kern="1200" cap="none" spc="0" normalizeH="0" baseline="0" noProof="0" dirty="0">
                <a:ln>
                  <a:noFill/>
                </a:ln>
                <a:solidFill>
                  <a:srgbClr val="FFFFFF"/>
                </a:solidFill>
                <a:effectLst/>
                <a:uLnTx/>
                <a:uFillTx/>
                <a:latin typeface="Arial"/>
                <a:ea typeface="+mn-ea"/>
                <a:cs typeface="Arial"/>
              </a:rPr>
              <a:t>  </a:t>
            </a:r>
            <a:r>
              <a:rPr kumimoji="0" lang="en-US" sz="4500" b="0" i="0" u="none" strike="noStrike" kern="1200" cap="none" spc="0" normalizeH="0" baseline="0" noProof="0" dirty="0">
                <a:ln>
                  <a:noFill/>
                </a:ln>
                <a:solidFill>
                  <a:srgbClr val="FFFFFF"/>
                </a:solidFill>
                <a:effectLst/>
                <a:uLnTx/>
                <a:uFillTx/>
                <a:latin typeface="Arial"/>
                <a:ea typeface="+mn-ea"/>
                <a:cs typeface="Arial"/>
              </a:rPr>
              <a:t>=</a:t>
            </a:r>
          </a:p>
        </p:txBody>
      </p:sp>
      <p:sp>
        <p:nvSpPr>
          <p:cNvPr id="48" name="TextBox 47">
            <a:extLst>
              <a:ext uri="{FF2B5EF4-FFF2-40B4-BE49-F238E27FC236}">
                <a16:creationId xmlns:a16="http://schemas.microsoft.com/office/drawing/2014/main" id="{3049F0F9-2CD3-2B40-AD34-6A7FD106C1D1}"/>
              </a:ext>
            </a:extLst>
          </p:cNvPr>
          <p:cNvSpPr txBox="1"/>
          <p:nvPr/>
        </p:nvSpPr>
        <p:spPr>
          <a:xfrm>
            <a:off x="5708819" y="2053885"/>
            <a:ext cx="4104181" cy="1200329"/>
          </a:xfrm>
          <a:prstGeom prst="rect">
            <a:avLst/>
          </a:prstGeom>
          <a:noFill/>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a:ea typeface="+mn-ea"/>
                <a:cs typeface="+mn-cs"/>
              </a:rPr>
              <a:t>Outcomes that matter to patients</a:t>
            </a:r>
            <a:endParaRPr kumimoji="0" lang="en-US" sz="3600" b="1" i="0" u="none" strike="noStrike" kern="1200" cap="none" spc="0" normalizeH="0" baseline="0" noProof="0" dirty="0">
              <a:ln>
                <a:noFill/>
              </a:ln>
              <a:solidFill>
                <a:srgbClr val="FFFFFF"/>
              </a:solidFill>
              <a:effectLst/>
              <a:uLnTx/>
              <a:uFillTx/>
              <a:latin typeface="Arial"/>
              <a:ea typeface="+mn-ea"/>
              <a:cs typeface="Arial"/>
            </a:endParaRPr>
          </a:p>
        </p:txBody>
      </p:sp>
      <p:sp>
        <p:nvSpPr>
          <p:cNvPr id="50" name="TextBox 49">
            <a:extLst>
              <a:ext uri="{FF2B5EF4-FFF2-40B4-BE49-F238E27FC236}">
                <a16:creationId xmlns:a16="http://schemas.microsoft.com/office/drawing/2014/main" id="{534BD885-D380-584F-B250-5D0082375A0C}"/>
              </a:ext>
            </a:extLst>
          </p:cNvPr>
          <p:cNvSpPr txBox="1"/>
          <p:nvPr/>
        </p:nvSpPr>
        <p:spPr>
          <a:xfrm>
            <a:off x="5708819" y="3416723"/>
            <a:ext cx="4010121" cy="485902"/>
          </a:xfrm>
          <a:prstGeom prst="rect">
            <a:avLst/>
          </a:prstGeom>
          <a:noFill/>
        </p:spPr>
        <p:txBody>
          <a:bodyPr wrap="square" rtlCol="0" anchor="ctr">
            <a:spAutoFit/>
          </a:bodyPr>
          <a:lstStyle/>
          <a:p>
            <a:pPr marL="0" marR="0" lvl="0" indent="0" algn="ctr" defTabSz="914400" rtl="0" eaLnBrk="1" fontAlgn="auto" latinLnBrk="0" hangingPunct="1">
              <a:lnSpc>
                <a:spcPts val="296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a:ea typeface="+mn-ea"/>
                <a:cs typeface="+mn-cs"/>
              </a:rPr>
              <a:t>Cost</a:t>
            </a:r>
            <a:endParaRPr kumimoji="0" lang="en-US" sz="3600" b="1" i="0" u="none" strike="noStrike" kern="1200" cap="none" spc="0" normalizeH="0" baseline="0" noProof="0" dirty="0">
              <a:ln>
                <a:noFill/>
              </a:ln>
              <a:solidFill>
                <a:srgbClr val="FFFFFF"/>
              </a:solidFill>
              <a:effectLst/>
              <a:uLnTx/>
              <a:uFillTx/>
              <a:latin typeface="Arial"/>
              <a:ea typeface="+mn-ea"/>
              <a:cs typeface="Arial"/>
            </a:endParaRPr>
          </a:p>
        </p:txBody>
      </p:sp>
      <p:cxnSp>
        <p:nvCxnSpPr>
          <p:cNvPr id="51" name="Straight Connector 50">
            <a:extLst>
              <a:ext uri="{FF2B5EF4-FFF2-40B4-BE49-F238E27FC236}">
                <a16:creationId xmlns:a16="http://schemas.microsoft.com/office/drawing/2014/main" id="{28153B82-2380-8C4C-89D5-4D5BA3640D1E}"/>
              </a:ext>
            </a:extLst>
          </p:cNvPr>
          <p:cNvCxnSpPr>
            <a:cxnSpLocks/>
          </p:cNvCxnSpPr>
          <p:nvPr/>
        </p:nvCxnSpPr>
        <p:spPr>
          <a:xfrm flipH="1">
            <a:off x="5721519" y="3217050"/>
            <a:ext cx="4010121"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5E24C9A1-D2E1-4F92-BBC5-A61703215E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Tree>
    <p:extLst>
      <p:ext uri="{BB962C8B-B14F-4D97-AF65-F5344CB8AC3E}">
        <p14:creationId xmlns:p14="http://schemas.microsoft.com/office/powerpoint/2010/main" val="249640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latin typeface="Arial"/>
                <a:cs typeface="Arial"/>
              </a:rPr>
              <a:t>The retirement boom of the 21</a:t>
            </a:r>
            <a:r>
              <a:rPr lang="en-US" sz="3200" baseline="30000" dirty="0">
                <a:solidFill>
                  <a:srgbClr val="563A7D"/>
                </a:solidFill>
                <a:latin typeface="Arial"/>
                <a:cs typeface="Arial"/>
              </a:rPr>
              <a:t>st</a:t>
            </a:r>
            <a:r>
              <a:rPr lang="en-US" sz="3200" dirty="0">
                <a:solidFill>
                  <a:srgbClr val="563A7D"/>
                </a:solidFill>
                <a:latin typeface="Arial"/>
                <a:cs typeface="Arial"/>
              </a:rPr>
              <a:t> century!</a:t>
            </a:r>
            <a:endParaRPr lang="en-US" sz="3200" dirty="0">
              <a:solidFill>
                <a:schemeClr val="accent1"/>
              </a:solidFill>
              <a:latin typeface="Arial"/>
              <a:cs typeface="Aria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pic>
        <p:nvPicPr>
          <p:cNvPr id="6" name="Content Placeholder 5"/>
          <p:cNvPicPr>
            <a:picLocks noGrp="1" noChangeAspect="1"/>
          </p:cNvPicPr>
          <p:nvPr>
            <p:ph idx="1"/>
          </p:nvPr>
        </p:nvPicPr>
        <p:blipFill>
          <a:blip r:embed="rId3"/>
          <a:stretch>
            <a:fillRect/>
          </a:stretch>
        </p:blipFill>
        <p:spPr>
          <a:xfrm>
            <a:off x="1065476" y="1601596"/>
            <a:ext cx="9180094" cy="4818207"/>
          </a:xfrm>
          <a:prstGeom prst="rect">
            <a:avLst/>
          </a:prstGeom>
        </p:spPr>
      </p:pic>
      <p:cxnSp>
        <p:nvCxnSpPr>
          <p:cNvPr id="11" name="Straight Connector 10">
            <a:extLst>
              <a:ext uri="{FF2B5EF4-FFF2-40B4-BE49-F238E27FC236}">
                <a16:creationId xmlns:a16="http://schemas.microsoft.com/office/drawing/2014/main" id="{5CE3993B-A6FB-4682-B03F-E25A70F84146}"/>
              </a:ext>
            </a:extLst>
          </p:cNvPr>
          <p:cNvCxnSpPr>
            <a:cxnSpLocks/>
          </p:cNvCxnSpPr>
          <p:nvPr/>
        </p:nvCxnSpPr>
        <p:spPr>
          <a:xfrm>
            <a:off x="8910145" y="2834486"/>
            <a:ext cx="0" cy="2897579"/>
          </a:xfrm>
          <a:prstGeom prst="line">
            <a:avLst/>
          </a:prstGeom>
          <a:ln w="25400">
            <a:headEnd type="oval"/>
          </a:ln>
        </p:spPr>
        <p:style>
          <a:lnRef idx="2">
            <a:schemeClr val="accent1"/>
          </a:lnRef>
          <a:fillRef idx="0">
            <a:schemeClr val="accent1"/>
          </a:fillRef>
          <a:effectRef idx="1">
            <a:schemeClr val="accent1"/>
          </a:effectRef>
          <a:fontRef idx="minor">
            <a:schemeClr val="tx1"/>
          </a:fontRef>
        </p:style>
      </p:cxnSp>
      <p:sp>
        <p:nvSpPr>
          <p:cNvPr id="12" name="Slide Number Placeholder 2">
            <a:extLst>
              <a:ext uri="{FF2B5EF4-FFF2-40B4-BE49-F238E27FC236}">
                <a16:creationId xmlns:a16="http://schemas.microsoft.com/office/drawing/2014/main" id="{12D2441F-7BF3-4F6A-8382-F7FC45F7967F}"/>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5</a:t>
            </a:fld>
            <a:endParaRPr lang="en-US" dirty="0"/>
          </a:p>
        </p:txBody>
      </p:sp>
    </p:spTree>
    <p:extLst>
      <p:ext uri="{BB962C8B-B14F-4D97-AF65-F5344CB8AC3E}">
        <p14:creationId xmlns:p14="http://schemas.microsoft.com/office/powerpoint/2010/main" val="166056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E8D784B-4331-F349-9268-A7688DF8B122}"/>
              </a:ext>
            </a:extLst>
          </p:cNvPr>
          <p:cNvSpPr txBox="1"/>
          <p:nvPr/>
        </p:nvSpPr>
        <p:spPr>
          <a:xfrm>
            <a:off x="3423748" y="3337383"/>
            <a:ext cx="6551324" cy="1200329"/>
          </a:xfrm>
          <a:prstGeom prst="rect">
            <a:avLst/>
          </a:prstGeom>
          <a:noFill/>
        </p:spPr>
        <p:txBody>
          <a:bodyPr wrap="square" rtlCol="0">
            <a:spAutoFit/>
          </a:bodyPr>
          <a:lstStyle/>
          <a:p>
            <a:r>
              <a:rPr lang="en-US" sz="2400" b="1" dirty="0">
                <a:solidFill>
                  <a:schemeClr val="accent1"/>
                </a:solidFill>
              </a:rPr>
              <a:t>Revenue:</a:t>
            </a:r>
            <a:r>
              <a:rPr lang="en-US" sz="2400" dirty="0">
                <a:solidFill>
                  <a:schemeClr val="tx1">
                    <a:lumMod val="75000"/>
                    <a:lumOff val="25000"/>
                  </a:schemeClr>
                </a:solidFill>
              </a:rPr>
              <a:t> Fewer fee-for-volume payments in favor of </a:t>
            </a:r>
            <a:r>
              <a:rPr lang="en-US" sz="2400" b="1" dirty="0">
                <a:solidFill>
                  <a:schemeClr val="tx1">
                    <a:lumMod val="75000"/>
                    <a:lumOff val="25000"/>
                  </a:schemeClr>
                </a:solidFill>
              </a:rPr>
              <a:t>managed costs</a:t>
            </a:r>
            <a:r>
              <a:rPr lang="en-US" sz="2400" dirty="0">
                <a:solidFill>
                  <a:schemeClr val="tx1">
                    <a:lumMod val="75000"/>
                    <a:lumOff val="25000"/>
                  </a:schemeClr>
                </a:solidFill>
              </a:rPr>
              <a:t> and </a:t>
            </a:r>
            <a:r>
              <a:rPr lang="en-US" sz="2400" b="1" dirty="0">
                <a:solidFill>
                  <a:schemeClr val="tx1">
                    <a:lumMod val="75000"/>
                    <a:lumOff val="25000"/>
                  </a:schemeClr>
                </a:solidFill>
              </a:rPr>
              <a:t>quality improvement</a:t>
            </a:r>
            <a:r>
              <a:rPr lang="en-US" sz="2400" dirty="0">
                <a:solidFill>
                  <a:schemeClr val="tx1">
                    <a:lumMod val="75000"/>
                    <a:lumOff val="25000"/>
                  </a:schemeClr>
                </a:solidFill>
              </a:rPr>
              <a:t> through </a:t>
            </a:r>
            <a:r>
              <a:rPr lang="en-US" sz="2400" b="1" dirty="0">
                <a:solidFill>
                  <a:schemeClr val="tx1">
                    <a:lumMod val="75000"/>
                    <a:lumOff val="25000"/>
                  </a:schemeClr>
                </a:solidFill>
              </a:rPr>
              <a:t>value-oriented</a:t>
            </a:r>
            <a:r>
              <a:rPr lang="en-US" sz="2400" dirty="0">
                <a:solidFill>
                  <a:schemeClr val="tx1">
                    <a:lumMod val="75000"/>
                    <a:lumOff val="25000"/>
                  </a:schemeClr>
                </a:solidFill>
              </a:rPr>
              <a:t> reimbursement models.</a:t>
            </a:r>
          </a:p>
        </p:txBody>
      </p:sp>
      <p:grpSp>
        <p:nvGrpSpPr>
          <p:cNvPr id="30" name="Group 29">
            <a:extLst>
              <a:ext uri="{FF2B5EF4-FFF2-40B4-BE49-F238E27FC236}">
                <a16:creationId xmlns:a16="http://schemas.microsoft.com/office/drawing/2014/main" id="{2F29B455-0195-674D-8425-56E4A4C5EEC8}"/>
              </a:ext>
            </a:extLst>
          </p:cNvPr>
          <p:cNvGrpSpPr/>
          <p:nvPr/>
        </p:nvGrpSpPr>
        <p:grpSpPr>
          <a:xfrm>
            <a:off x="2112019" y="5081514"/>
            <a:ext cx="1003898" cy="705257"/>
            <a:chOff x="5564188" y="1111250"/>
            <a:chExt cx="693737" cy="487363"/>
          </a:xfrm>
        </p:grpSpPr>
        <p:sp>
          <p:nvSpPr>
            <p:cNvPr id="31" name="Freeform 30">
              <a:extLst>
                <a:ext uri="{FF2B5EF4-FFF2-40B4-BE49-F238E27FC236}">
                  <a16:creationId xmlns:a16="http://schemas.microsoft.com/office/drawing/2014/main" id="{2098B492-7FE5-9348-B8A6-187B45F696DC}"/>
                </a:ext>
              </a:extLst>
            </p:cNvPr>
            <p:cNvSpPr>
              <a:spLocks noChangeArrowheads="1"/>
            </p:cNvSpPr>
            <p:nvPr/>
          </p:nvSpPr>
          <p:spPr bwMode="auto">
            <a:xfrm>
              <a:off x="5813425" y="1111250"/>
              <a:ext cx="200025" cy="198438"/>
            </a:xfrm>
            <a:custGeom>
              <a:avLst/>
              <a:gdLst>
                <a:gd name="T0" fmla="*/ 38 w 557"/>
                <a:gd name="T1" fmla="*/ 516 h 552"/>
                <a:gd name="T2" fmla="*/ 38 w 557"/>
                <a:gd name="T3" fmla="*/ 516 h 552"/>
                <a:gd name="T4" fmla="*/ 38 w 557"/>
                <a:gd name="T5" fmla="*/ 516 h 552"/>
                <a:gd name="T6" fmla="*/ 519 w 557"/>
                <a:gd name="T7" fmla="*/ 516 h 552"/>
                <a:gd name="T8" fmla="*/ 519 w 557"/>
                <a:gd name="T9" fmla="*/ 34 h 552"/>
                <a:gd name="T10" fmla="*/ 38 w 557"/>
                <a:gd name="T11" fmla="*/ 34 h 552"/>
                <a:gd name="T12" fmla="*/ 38 w 557"/>
                <a:gd name="T13" fmla="*/ 516 h 552"/>
                <a:gd name="T14" fmla="*/ 556 w 557"/>
                <a:gd name="T15" fmla="*/ 551 h 552"/>
                <a:gd name="T16" fmla="*/ 556 w 557"/>
                <a:gd name="T17" fmla="*/ 551 h 552"/>
                <a:gd name="T18" fmla="*/ 556 w 557"/>
                <a:gd name="T19" fmla="*/ 551 h 552"/>
                <a:gd name="T20" fmla="*/ 0 w 557"/>
                <a:gd name="T21" fmla="*/ 551 h 552"/>
                <a:gd name="T22" fmla="*/ 0 w 557"/>
                <a:gd name="T23" fmla="*/ 0 h 552"/>
                <a:gd name="T24" fmla="*/ 556 w 557"/>
                <a:gd name="T25" fmla="*/ 0 h 552"/>
                <a:gd name="T26" fmla="*/ 556 w 557"/>
                <a:gd name="T27" fmla="*/ 55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7" h="552">
                  <a:moveTo>
                    <a:pt x="38" y="516"/>
                  </a:moveTo>
                  <a:lnTo>
                    <a:pt x="38" y="516"/>
                  </a:lnTo>
                  <a:lnTo>
                    <a:pt x="38" y="516"/>
                  </a:lnTo>
                  <a:lnTo>
                    <a:pt x="519" y="516"/>
                  </a:lnTo>
                  <a:lnTo>
                    <a:pt x="519" y="34"/>
                  </a:lnTo>
                  <a:lnTo>
                    <a:pt x="38" y="34"/>
                  </a:lnTo>
                  <a:lnTo>
                    <a:pt x="38" y="516"/>
                  </a:lnTo>
                  <a:close/>
                  <a:moveTo>
                    <a:pt x="556" y="551"/>
                  </a:moveTo>
                  <a:lnTo>
                    <a:pt x="556" y="551"/>
                  </a:lnTo>
                  <a:lnTo>
                    <a:pt x="556" y="551"/>
                  </a:lnTo>
                  <a:lnTo>
                    <a:pt x="0" y="551"/>
                  </a:lnTo>
                  <a:lnTo>
                    <a:pt x="0" y="0"/>
                  </a:lnTo>
                  <a:lnTo>
                    <a:pt x="556" y="0"/>
                  </a:lnTo>
                  <a:lnTo>
                    <a:pt x="556" y="551"/>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2" name="Freeform 31">
              <a:extLst>
                <a:ext uri="{FF2B5EF4-FFF2-40B4-BE49-F238E27FC236}">
                  <a16:creationId xmlns:a16="http://schemas.microsoft.com/office/drawing/2014/main" id="{D400A45D-D520-0B40-ABC3-5A705F2B2198}"/>
                </a:ext>
              </a:extLst>
            </p:cNvPr>
            <p:cNvSpPr>
              <a:spLocks noChangeArrowheads="1"/>
            </p:cNvSpPr>
            <p:nvPr/>
          </p:nvSpPr>
          <p:spPr bwMode="auto">
            <a:xfrm>
              <a:off x="6032500" y="1230313"/>
              <a:ext cx="25400" cy="14287"/>
            </a:xfrm>
            <a:custGeom>
              <a:avLst/>
              <a:gdLst>
                <a:gd name="T0" fmla="*/ 65 w 71"/>
                <a:gd name="T1" fmla="*/ 40 h 41"/>
                <a:gd name="T2" fmla="*/ 65 w 71"/>
                <a:gd name="T3" fmla="*/ 40 h 41"/>
                <a:gd name="T4" fmla="*/ 65 w 71"/>
                <a:gd name="T5" fmla="*/ 40 h 41"/>
                <a:gd name="T6" fmla="*/ 48 w 71"/>
                <a:gd name="T7" fmla="*/ 37 h 41"/>
                <a:gd name="T8" fmla="*/ 48 w 71"/>
                <a:gd name="T9" fmla="*/ 37 h 41"/>
                <a:gd name="T10" fmla="*/ 16 w 71"/>
                <a:gd name="T11" fmla="*/ 35 h 41"/>
                <a:gd name="T12" fmla="*/ 16 w 71"/>
                <a:gd name="T13" fmla="*/ 35 h 41"/>
                <a:gd name="T14" fmla="*/ 0 w 71"/>
                <a:gd name="T15" fmla="*/ 35 h 41"/>
                <a:gd name="T16" fmla="*/ 0 w 71"/>
                <a:gd name="T17" fmla="*/ 0 h 41"/>
                <a:gd name="T18" fmla="*/ 16 w 71"/>
                <a:gd name="T19" fmla="*/ 0 h 41"/>
                <a:gd name="T20" fmla="*/ 16 w 71"/>
                <a:gd name="T21" fmla="*/ 0 h 41"/>
                <a:gd name="T22" fmla="*/ 50 w 71"/>
                <a:gd name="T23" fmla="*/ 0 h 41"/>
                <a:gd name="T24" fmla="*/ 50 w 71"/>
                <a:gd name="T25" fmla="*/ 0 h 41"/>
                <a:gd name="T26" fmla="*/ 70 w 71"/>
                <a:gd name="T27" fmla="*/ 3 h 41"/>
                <a:gd name="T28" fmla="*/ 65 w 71"/>
                <a:gd name="T29"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41">
                  <a:moveTo>
                    <a:pt x="65" y="40"/>
                  </a:moveTo>
                  <a:lnTo>
                    <a:pt x="65" y="40"/>
                  </a:lnTo>
                  <a:lnTo>
                    <a:pt x="65" y="40"/>
                  </a:lnTo>
                  <a:lnTo>
                    <a:pt x="48" y="37"/>
                  </a:lnTo>
                  <a:lnTo>
                    <a:pt x="48" y="37"/>
                  </a:lnTo>
                  <a:cubicBezTo>
                    <a:pt x="37" y="35"/>
                    <a:pt x="27" y="35"/>
                    <a:pt x="16" y="35"/>
                  </a:cubicBezTo>
                  <a:lnTo>
                    <a:pt x="16" y="35"/>
                  </a:lnTo>
                  <a:lnTo>
                    <a:pt x="0" y="35"/>
                  </a:lnTo>
                  <a:lnTo>
                    <a:pt x="0" y="0"/>
                  </a:lnTo>
                  <a:lnTo>
                    <a:pt x="16" y="0"/>
                  </a:lnTo>
                  <a:lnTo>
                    <a:pt x="16" y="0"/>
                  </a:lnTo>
                  <a:cubicBezTo>
                    <a:pt x="27" y="0"/>
                    <a:pt x="40" y="0"/>
                    <a:pt x="50" y="0"/>
                  </a:cubicBezTo>
                  <a:lnTo>
                    <a:pt x="50" y="0"/>
                  </a:lnTo>
                  <a:lnTo>
                    <a:pt x="70" y="3"/>
                  </a:lnTo>
                  <a:lnTo>
                    <a:pt x="65" y="40"/>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3" name="Freeform 32">
              <a:extLst>
                <a:ext uri="{FF2B5EF4-FFF2-40B4-BE49-F238E27FC236}">
                  <a16:creationId xmlns:a16="http://schemas.microsoft.com/office/drawing/2014/main" id="{CE1FAB8C-DCEE-AC4F-808F-0BA031A5DE21}"/>
                </a:ext>
              </a:extLst>
            </p:cNvPr>
            <p:cNvSpPr>
              <a:spLocks noChangeArrowheads="1"/>
            </p:cNvSpPr>
            <p:nvPr/>
          </p:nvSpPr>
          <p:spPr bwMode="auto">
            <a:xfrm>
              <a:off x="6065838" y="1233488"/>
              <a:ext cx="114300" cy="123825"/>
            </a:xfrm>
            <a:custGeom>
              <a:avLst/>
              <a:gdLst>
                <a:gd name="T0" fmla="*/ 93 w 317"/>
                <a:gd name="T1" fmla="*/ 58 h 346"/>
                <a:gd name="T2" fmla="*/ 93 w 317"/>
                <a:gd name="T3" fmla="*/ 58 h 346"/>
                <a:gd name="T4" fmla="*/ 93 w 317"/>
                <a:gd name="T5" fmla="*/ 58 h 346"/>
                <a:gd name="T6" fmla="*/ 77 w 317"/>
                <a:gd name="T7" fmla="*/ 53 h 346"/>
                <a:gd name="T8" fmla="*/ 77 w 317"/>
                <a:gd name="T9" fmla="*/ 53 h 346"/>
                <a:gd name="T10" fmla="*/ 16 w 317"/>
                <a:gd name="T11" fmla="*/ 40 h 346"/>
                <a:gd name="T12" fmla="*/ 16 w 317"/>
                <a:gd name="T13" fmla="*/ 40 h 346"/>
                <a:gd name="T14" fmla="*/ 0 w 317"/>
                <a:gd name="T15" fmla="*/ 35 h 346"/>
                <a:gd name="T16" fmla="*/ 8 w 317"/>
                <a:gd name="T17" fmla="*/ 0 h 346"/>
                <a:gd name="T18" fmla="*/ 24 w 317"/>
                <a:gd name="T19" fmla="*/ 6 h 346"/>
                <a:gd name="T20" fmla="*/ 24 w 317"/>
                <a:gd name="T21" fmla="*/ 6 h 346"/>
                <a:gd name="T22" fmla="*/ 87 w 317"/>
                <a:gd name="T23" fmla="*/ 21 h 346"/>
                <a:gd name="T24" fmla="*/ 87 w 317"/>
                <a:gd name="T25" fmla="*/ 21 h 346"/>
                <a:gd name="T26" fmla="*/ 103 w 317"/>
                <a:gd name="T27" fmla="*/ 27 h 346"/>
                <a:gd name="T28" fmla="*/ 93 w 317"/>
                <a:gd name="T29" fmla="*/ 58 h 346"/>
                <a:gd name="T30" fmla="*/ 186 w 317"/>
                <a:gd name="T31" fmla="*/ 131 h 346"/>
                <a:gd name="T32" fmla="*/ 186 w 317"/>
                <a:gd name="T33" fmla="*/ 131 h 346"/>
                <a:gd name="T34" fmla="*/ 186 w 317"/>
                <a:gd name="T35" fmla="*/ 131 h 346"/>
                <a:gd name="T36" fmla="*/ 172 w 317"/>
                <a:gd name="T37" fmla="*/ 118 h 346"/>
                <a:gd name="T38" fmla="*/ 172 w 317"/>
                <a:gd name="T39" fmla="*/ 118 h 346"/>
                <a:gd name="T40" fmla="*/ 127 w 317"/>
                <a:gd name="T41" fmla="*/ 81 h 346"/>
                <a:gd name="T42" fmla="*/ 127 w 317"/>
                <a:gd name="T43" fmla="*/ 81 h 346"/>
                <a:gd name="T44" fmla="*/ 114 w 317"/>
                <a:gd name="T45" fmla="*/ 70 h 346"/>
                <a:gd name="T46" fmla="*/ 132 w 317"/>
                <a:gd name="T47" fmla="*/ 40 h 346"/>
                <a:gd name="T48" fmla="*/ 148 w 317"/>
                <a:gd name="T49" fmla="*/ 50 h 346"/>
                <a:gd name="T50" fmla="*/ 148 w 317"/>
                <a:gd name="T51" fmla="*/ 50 h 346"/>
                <a:gd name="T52" fmla="*/ 199 w 317"/>
                <a:gd name="T53" fmla="*/ 91 h 346"/>
                <a:gd name="T54" fmla="*/ 199 w 317"/>
                <a:gd name="T55" fmla="*/ 91 h 346"/>
                <a:gd name="T56" fmla="*/ 210 w 317"/>
                <a:gd name="T57" fmla="*/ 104 h 346"/>
                <a:gd name="T58" fmla="*/ 186 w 317"/>
                <a:gd name="T59" fmla="*/ 131 h 346"/>
                <a:gd name="T60" fmla="*/ 252 w 317"/>
                <a:gd name="T61" fmla="*/ 229 h 346"/>
                <a:gd name="T62" fmla="*/ 252 w 317"/>
                <a:gd name="T63" fmla="*/ 229 h 346"/>
                <a:gd name="T64" fmla="*/ 252 w 317"/>
                <a:gd name="T65" fmla="*/ 229 h 346"/>
                <a:gd name="T66" fmla="*/ 244 w 317"/>
                <a:gd name="T67" fmla="*/ 213 h 346"/>
                <a:gd name="T68" fmla="*/ 244 w 317"/>
                <a:gd name="T69" fmla="*/ 213 h 346"/>
                <a:gd name="T70" fmla="*/ 213 w 317"/>
                <a:gd name="T71" fmla="*/ 163 h 346"/>
                <a:gd name="T72" fmla="*/ 213 w 317"/>
                <a:gd name="T73" fmla="*/ 163 h 346"/>
                <a:gd name="T74" fmla="*/ 202 w 317"/>
                <a:gd name="T75" fmla="*/ 149 h 346"/>
                <a:gd name="T76" fmla="*/ 231 w 317"/>
                <a:gd name="T77" fmla="*/ 128 h 346"/>
                <a:gd name="T78" fmla="*/ 242 w 317"/>
                <a:gd name="T79" fmla="*/ 141 h 346"/>
                <a:gd name="T80" fmla="*/ 242 w 317"/>
                <a:gd name="T81" fmla="*/ 141 h 346"/>
                <a:gd name="T82" fmla="*/ 276 w 317"/>
                <a:gd name="T83" fmla="*/ 197 h 346"/>
                <a:gd name="T84" fmla="*/ 276 w 317"/>
                <a:gd name="T85" fmla="*/ 197 h 346"/>
                <a:gd name="T86" fmla="*/ 284 w 317"/>
                <a:gd name="T87" fmla="*/ 213 h 346"/>
                <a:gd name="T88" fmla="*/ 252 w 317"/>
                <a:gd name="T89" fmla="*/ 229 h 346"/>
                <a:gd name="T90" fmla="*/ 282 w 317"/>
                <a:gd name="T91" fmla="*/ 345 h 346"/>
                <a:gd name="T92" fmla="*/ 282 w 317"/>
                <a:gd name="T93" fmla="*/ 345 h 346"/>
                <a:gd name="T94" fmla="*/ 282 w 317"/>
                <a:gd name="T95" fmla="*/ 345 h 346"/>
                <a:gd name="T96" fmla="*/ 279 w 317"/>
                <a:gd name="T97" fmla="*/ 327 h 346"/>
                <a:gd name="T98" fmla="*/ 279 w 317"/>
                <a:gd name="T99" fmla="*/ 327 h 346"/>
                <a:gd name="T100" fmla="*/ 276 w 317"/>
                <a:gd name="T101" fmla="*/ 308 h 346"/>
                <a:gd name="T102" fmla="*/ 266 w 317"/>
                <a:gd name="T103" fmla="*/ 268 h 346"/>
                <a:gd name="T104" fmla="*/ 266 w 317"/>
                <a:gd name="T105" fmla="*/ 268 h 346"/>
                <a:gd name="T106" fmla="*/ 260 w 317"/>
                <a:gd name="T107" fmla="*/ 250 h 346"/>
                <a:gd name="T108" fmla="*/ 295 w 317"/>
                <a:gd name="T109" fmla="*/ 242 h 346"/>
                <a:gd name="T110" fmla="*/ 300 w 317"/>
                <a:gd name="T111" fmla="*/ 258 h 346"/>
                <a:gd name="T112" fmla="*/ 300 w 317"/>
                <a:gd name="T113" fmla="*/ 258 h 346"/>
                <a:gd name="T114" fmla="*/ 311 w 317"/>
                <a:gd name="T115" fmla="*/ 303 h 346"/>
                <a:gd name="T116" fmla="*/ 313 w 317"/>
                <a:gd name="T117" fmla="*/ 321 h 346"/>
                <a:gd name="T118" fmla="*/ 313 w 317"/>
                <a:gd name="T119" fmla="*/ 321 h 346"/>
                <a:gd name="T120" fmla="*/ 316 w 317"/>
                <a:gd name="T121" fmla="*/ 337 h 346"/>
                <a:gd name="T122" fmla="*/ 282 w 317"/>
                <a:gd name="T123" fmla="*/ 34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346">
                  <a:moveTo>
                    <a:pt x="93" y="58"/>
                  </a:moveTo>
                  <a:lnTo>
                    <a:pt x="93" y="58"/>
                  </a:lnTo>
                  <a:lnTo>
                    <a:pt x="93" y="58"/>
                  </a:lnTo>
                  <a:lnTo>
                    <a:pt x="77" y="53"/>
                  </a:lnTo>
                  <a:lnTo>
                    <a:pt x="77" y="53"/>
                  </a:lnTo>
                  <a:cubicBezTo>
                    <a:pt x="61" y="48"/>
                    <a:pt x="40" y="43"/>
                    <a:pt x="16" y="40"/>
                  </a:cubicBezTo>
                  <a:lnTo>
                    <a:pt x="16" y="40"/>
                  </a:lnTo>
                  <a:lnTo>
                    <a:pt x="0" y="35"/>
                  </a:lnTo>
                  <a:lnTo>
                    <a:pt x="8" y="0"/>
                  </a:lnTo>
                  <a:lnTo>
                    <a:pt x="24" y="6"/>
                  </a:lnTo>
                  <a:lnTo>
                    <a:pt x="24" y="6"/>
                  </a:lnTo>
                  <a:cubicBezTo>
                    <a:pt x="48" y="8"/>
                    <a:pt x="69" y="16"/>
                    <a:pt x="87" y="21"/>
                  </a:cubicBezTo>
                  <a:lnTo>
                    <a:pt x="87" y="21"/>
                  </a:lnTo>
                  <a:lnTo>
                    <a:pt x="103" y="27"/>
                  </a:lnTo>
                  <a:lnTo>
                    <a:pt x="93" y="58"/>
                  </a:lnTo>
                  <a:close/>
                  <a:moveTo>
                    <a:pt x="186" y="131"/>
                  </a:moveTo>
                  <a:lnTo>
                    <a:pt x="186" y="131"/>
                  </a:lnTo>
                  <a:lnTo>
                    <a:pt x="186" y="131"/>
                  </a:lnTo>
                  <a:lnTo>
                    <a:pt x="172" y="118"/>
                  </a:lnTo>
                  <a:lnTo>
                    <a:pt x="172" y="118"/>
                  </a:lnTo>
                  <a:cubicBezTo>
                    <a:pt x="159" y="102"/>
                    <a:pt x="143" y="91"/>
                    <a:pt x="127" y="81"/>
                  </a:cubicBezTo>
                  <a:lnTo>
                    <a:pt x="127" y="81"/>
                  </a:lnTo>
                  <a:lnTo>
                    <a:pt x="114" y="70"/>
                  </a:lnTo>
                  <a:lnTo>
                    <a:pt x="132" y="40"/>
                  </a:lnTo>
                  <a:lnTo>
                    <a:pt x="148" y="50"/>
                  </a:lnTo>
                  <a:lnTo>
                    <a:pt x="148" y="50"/>
                  </a:lnTo>
                  <a:cubicBezTo>
                    <a:pt x="164" y="61"/>
                    <a:pt x="184" y="75"/>
                    <a:pt x="199" y="91"/>
                  </a:cubicBezTo>
                  <a:lnTo>
                    <a:pt x="199" y="91"/>
                  </a:lnTo>
                  <a:lnTo>
                    <a:pt x="210" y="104"/>
                  </a:lnTo>
                  <a:lnTo>
                    <a:pt x="186" y="131"/>
                  </a:lnTo>
                  <a:close/>
                  <a:moveTo>
                    <a:pt x="252" y="229"/>
                  </a:moveTo>
                  <a:lnTo>
                    <a:pt x="252" y="229"/>
                  </a:lnTo>
                  <a:lnTo>
                    <a:pt x="252" y="229"/>
                  </a:lnTo>
                  <a:lnTo>
                    <a:pt x="244" y="213"/>
                  </a:lnTo>
                  <a:lnTo>
                    <a:pt x="244" y="213"/>
                  </a:lnTo>
                  <a:cubicBezTo>
                    <a:pt x="234" y="197"/>
                    <a:pt x="223" y="178"/>
                    <a:pt x="213" y="163"/>
                  </a:cubicBezTo>
                  <a:lnTo>
                    <a:pt x="213" y="163"/>
                  </a:lnTo>
                  <a:lnTo>
                    <a:pt x="202" y="149"/>
                  </a:lnTo>
                  <a:lnTo>
                    <a:pt x="231" y="128"/>
                  </a:lnTo>
                  <a:lnTo>
                    <a:pt x="242" y="141"/>
                  </a:lnTo>
                  <a:lnTo>
                    <a:pt x="242" y="141"/>
                  </a:lnTo>
                  <a:cubicBezTo>
                    <a:pt x="255" y="160"/>
                    <a:pt x="266" y="178"/>
                    <a:pt x="276" y="197"/>
                  </a:cubicBezTo>
                  <a:lnTo>
                    <a:pt x="276" y="197"/>
                  </a:lnTo>
                  <a:lnTo>
                    <a:pt x="284" y="213"/>
                  </a:lnTo>
                  <a:lnTo>
                    <a:pt x="252" y="229"/>
                  </a:lnTo>
                  <a:close/>
                  <a:moveTo>
                    <a:pt x="282" y="345"/>
                  </a:moveTo>
                  <a:lnTo>
                    <a:pt x="282" y="345"/>
                  </a:lnTo>
                  <a:lnTo>
                    <a:pt x="282" y="345"/>
                  </a:lnTo>
                  <a:lnTo>
                    <a:pt x="279" y="327"/>
                  </a:lnTo>
                  <a:lnTo>
                    <a:pt x="279" y="327"/>
                  </a:lnTo>
                  <a:cubicBezTo>
                    <a:pt x="276" y="321"/>
                    <a:pt x="276" y="313"/>
                    <a:pt x="276" y="308"/>
                  </a:cubicBezTo>
                  <a:cubicBezTo>
                    <a:pt x="274" y="295"/>
                    <a:pt x="271" y="282"/>
                    <a:pt x="266" y="268"/>
                  </a:cubicBezTo>
                  <a:lnTo>
                    <a:pt x="266" y="268"/>
                  </a:lnTo>
                  <a:lnTo>
                    <a:pt x="260" y="250"/>
                  </a:lnTo>
                  <a:lnTo>
                    <a:pt x="295" y="242"/>
                  </a:lnTo>
                  <a:lnTo>
                    <a:pt x="300" y="258"/>
                  </a:lnTo>
                  <a:lnTo>
                    <a:pt x="300" y="258"/>
                  </a:lnTo>
                  <a:cubicBezTo>
                    <a:pt x="305" y="274"/>
                    <a:pt x="308" y="290"/>
                    <a:pt x="311" y="303"/>
                  </a:cubicBezTo>
                  <a:cubicBezTo>
                    <a:pt x="311" y="308"/>
                    <a:pt x="313" y="316"/>
                    <a:pt x="313" y="321"/>
                  </a:cubicBezTo>
                  <a:lnTo>
                    <a:pt x="313" y="321"/>
                  </a:lnTo>
                  <a:lnTo>
                    <a:pt x="316" y="337"/>
                  </a:lnTo>
                  <a:lnTo>
                    <a:pt x="282" y="345"/>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4" name="Freeform 33">
              <a:extLst>
                <a:ext uri="{FF2B5EF4-FFF2-40B4-BE49-F238E27FC236}">
                  <a16:creationId xmlns:a16="http://schemas.microsoft.com/office/drawing/2014/main" id="{3FD81FE5-D48F-674E-8058-AB30BCB863AD}"/>
                </a:ext>
              </a:extLst>
            </p:cNvPr>
            <p:cNvSpPr>
              <a:spLocks noChangeArrowheads="1"/>
            </p:cNvSpPr>
            <p:nvPr/>
          </p:nvSpPr>
          <p:spPr bwMode="auto">
            <a:xfrm>
              <a:off x="6169025" y="1365250"/>
              <a:ext cx="14288" cy="25400"/>
            </a:xfrm>
            <a:custGeom>
              <a:avLst/>
              <a:gdLst>
                <a:gd name="T0" fmla="*/ 39 w 40"/>
                <a:gd name="T1" fmla="*/ 69 h 70"/>
                <a:gd name="T2" fmla="*/ 39 w 40"/>
                <a:gd name="T3" fmla="*/ 69 h 70"/>
                <a:gd name="T4" fmla="*/ 39 w 40"/>
                <a:gd name="T5" fmla="*/ 69 h 70"/>
                <a:gd name="T6" fmla="*/ 5 w 40"/>
                <a:gd name="T7" fmla="*/ 69 h 70"/>
                <a:gd name="T8" fmla="*/ 5 w 40"/>
                <a:gd name="T9" fmla="*/ 51 h 70"/>
                <a:gd name="T10" fmla="*/ 5 w 40"/>
                <a:gd name="T11" fmla="*/ 51 h 70"/>
                <a:gd name="T12" fmla="*/ 2 w 40"/>
                <a:gd name="T13" fmla="*/ 22 h 70"/>
                <a:gd name="T14" fmla="*/ 2 w 40"/>
                <a:gd name="T15" fmla="*/ 22 h 70"/>
                <a:gd name="T16" fmla="*/ 0 w 40"/>
                <a:gd name="T17" fmla="*/ 3 h 70"/>
                <a:gd name="T18" fmla="*/ 34 w 40"/>
                <a:gd name="T19" fmla="*/ 0 h 70"/>
                <a:gd name="T20" fmla="*/ 37 w 40"/>
                <a:gd name="T21" fmla="*/ 16 h 70"/>
                <a:gd name="T22" fmla="*/ 37 w 40"/>
                <a:gd name="T23" fmla="*/ 16 h 70"/>
                <a:gd name="T24" fmla="*/ 39 w 40"/>
                <a:gd name="T25" fmla="*/ 51 h 70"/>
                <a:gd name="T26" fmla="*/ 39 w 40"/>
                <a:gd name="T27" fmla="*/ 51 h 70"/>
                <a:gd name="T28" fmla="*/ 39 w 40"/>
                <a:gd name="T29"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70">
                  <a:moveTo>
                    <a:pt x="39" y="69"/>
                  </a:moveTo>
                  <a:lnTo>
                    <a:pt x="39" y="69"/>
                  </a:lnTo>
                  <a:lnTo>
                    <a:pt x="39" y="69"/>
                  </a:lnTo>
                  <a:lnTo>
                    <a:pt x="5" y="69"/>
                  </a:lnTo>
                  <a:lnTo>
                    <a:pt x="5" y="51"/>
                  </a:lnTo>
                  <a:lnTo>
                    <a:pt x="5" y="51"/>
                  </a:lnTo>
                  <a:cubicBezTo>
                    <a:pt x="5" y="40"/>
                    <a:pt x="2" y="32"/>
                    <a:pt x="2" y="22"/>
                  </a:cubicBezTo>
                  <a:lnTo>
                    <a:pt x="2" y="22"/>
                  </a:lnTo>
                  <a:lnTo>
                    <a:pt x="0" y="3"/>
                  </a:lnTo>
                  <a:lnTo>
                    <a:pt x="34" y="0"/>
                  </a:lnTo>
                  <a:lnTo>
                    <a:pt x="37" y="16"/>
                  </a:lnTo>
                  <a:lnTo>
                    <a:pt x="37" y="16"/>
                  </a:lnTo>
                  <a:cubicBezTo>
                    <a:pt x="39" y="27"/>
                    <a:pt x="39" y="40"/>
                    <a:pt x="39" y="51"/>
                  </a:cubicBezTo>
                  <a:lnTo>
                    <a:pt x="39" y="51"/>
                  </a:lnTo>
                  <a:lnTo>
                    <a:pt x="39" y="6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5" name="Freeform 34">
              <a:extLst>
                <a:ext uri="{FF2B5EF4-FFF2-40B4-BE49-F238E27FC236}">
                  <a16:creationId xmlns:a16="http://schemas.microsoft.com/office/drawing/2014/main" id="{00FC5C88-F682-A04F-BB8A-6B2286C3B589}"/>
                </a:ext>
              </a:extLst>
            </p:cNvPr>
            <p:cNvSpPr>
              <a:spLocks noChangeArrowheads="1"/>
            </p:cNvSpPr>
            <p:nvPr/>
          </p:nvSpPr>
          <p:spPr bwMode="auto">
            <a:xfrm>
              <a:off x="6137275" y="1349375"/>
              <a:ext cx="79375" cy="47625"/>
            </a:xfrm>
            <a:custGeom>
              <a:avLst/>
              <a:gdLst>
                <a:gd name="T0" fmla="*/ 109 w 219"/>
                <a:gd name="T1" fmla="*/ 132 h 133"/>
                <a:gd name="T2" fmla="*/ 109 w 219"/>
                <a:gd name="T3" fmla="*/ 132 h 133"/>
                <a:gd name="T4" fmla="*/ 109 w 219"/>
                <a:gd name="T5" fmla="*/ 132 h 133"/>
                <a:gd name="T6" fmla="*/ 0 w 219"/>
                <a:gd name="T7" fmla="*/ 24 h 133"/>
                <a:gd name="T8" fmla="*/ 27 w 219"/>
                <a:gd name="T9" fmla="*/ 0 h 133"/>
                <a:gd name="T10" fmla="*/ 109 w 219"/>
                <a:gd name="T11" fmla="*/ 82 h 133"/>
                <a:gd name="T12" fmla="*/ 194 w 219"/>
                <a:gd name="T13" fmla="*/ 0 h 133"/>
                <a:gd name="T14" fmla="*/ 218 w 219"/>
                <a:gd name="T15" fmla="*/ 24 h 133"/>
                <a:gd name="T16" fmla="*/ 109 w 219"/>
                <a:gd name="T17" fmla="*/ 1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133">
                  <a:moveTo>
                    <a:pt x="109" y="132"/>
                  </a:moveTo>
                  <a:lnTo>
                    <a:pt x="109" y="132"/>
                  </a:lnTo>
                  <a:lnTo>
                    <a:pt x="109" y="132"/>
                  </a:lnTo>
                  <a:lnTo>
                    <a:pt x="0" y="24"/>
                  </a:lnTo>
                  <a:lnTo>
                    <a:pt x="27" y="0"/>
                  </a:lnTo>
                  <a:lnTo>
                    <a:pt x="109" y="82"/>
                  </a:lnTo>
                  <a:lnTo>
                    <a:pt x="194" y="0"/>
                  </a:lnTo>
                  <a:lnTo>
                    <a:pt x="218" y="24"/>
                  </a:lnTo>
                  <a:lnTo>
                    <a:pt x="109" y="132"/>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6" name="Freeform 35">
              <a:extLst>
                <a:ext uri="{FF2B5EF4-FFF2-40B4-BE49-F238E27FC236}">
                  <a16:creationId xmlns:a16="http://schemas.microsoft.com/office/drawing/2014/main" id="{33187785-FE86-3941-BDB1-CC79A09C6E8E}"/>
                </a:ext>
              </a:extLst>
            </p:cNvPr>
            <p:cNvSpPr>
              <a:spLocks noChangeArrowheads="1"/>
            </p:cNvSpPr>
            <p:nvPr/>
          </p:nvSpPr>
          <p:spPr bwMode="auto">
            <a:xfrm>
              <a:off x="5759450" y="1230313"/>
              <a:ext cx="25400" cy="14287"/>
            </a:xfrm>
            <a:custGeom>
              <a:avLst/>
              <a:gdLst>
                <a:gd name="T0" fmla="*/ 6 w 70"/>
                <a:gd name="T1" fmla="*/ 40 h 41"/>
                <a:gd name="T2" fmla="*/ 6 w 70"/>
                <a:gd name="T3" fmla="*/ 40 h 41"/>
                <a:gd name="T4" fmla="*/ 6 w 70"/>
                <a:gd name="T5" fmla="*/ 40 h 41"/>
                <a:gd name="T6" fmla="*/ 0 w 70"/>
                <a:gd name="T7" fmla="*/ 3 h 41"/>
                <a:gd name="T8" fmla="*/ 19 w 70"/>
                <a:gd name="T9" fmla="*/ 0 h 41"/>
                <a:gd name="T10" fmla="*/ 19 w 70"/>
                <a:gd name="T11" fmla="*/ 0 h 41"/>
                <a:gd name="T12" fmla="*/ 53 w 70"/>
                <a:gd name="T13" fmla="*/ 0 h 41"/>
                <a:gd name="T14" fmla="*/ 53 w 70"/>
                <a:gd name="T15" fmla="*/ 0 h 41"/>
                <a:gd name="T16" fmla="*/ 69 w 70"/>
                <a:gd name="T17" fmla="*/ 0 h 41"/>
                <a:gd name="T18" fmla="*/ 69 w 70"/>
                <a:gd name="T19" fmla="*/ 35 h 41"/>
                <a:gd name="T20" fmla="*/ 53 w 70"/>
                <a:gd name="T21" fmla="*/ 35 h 41"/>
                <a:gd name="T22" fmla="*/ 53 w 70"/>
                <a:gd name="T23" fmla="*/ 35 h 41"/>
                <a:gd name="T24" fmla="*/ 22 w 70"/>
                <a:gd name="T25" fmla="*/ 37 h 41"/>
                <a:gd name="T26" fmla="*/ 22 w 70"/>
                <a:gd name="T27" fmla="*/ 37 h 41"/>
                <a:gd name="T28" fmla="*/ 6 w 70"/>
                <a:gd name="T29"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41">
                  <a:moveTo>
                    <a:pt x="6" y="40"/>
                  </a:moveTo>
                  <a:lnTo>
                    <a:pt x="6" y="40"/>
                  </a:lnTo>
                  <a:lnTo>
                    <a:pt x="6" y="40"/>
                  </a:lnTo>
                  <a:lnTo>
                    <a:pt x="0" y="3"/>
                  </a:lnTo>
                  <a:lnTo>
                    <a:pt x="19" y="0"/>
                  </a:lnTo>
                  <a:lnTo>
                    <a:pt x="19" y="0"/>
                  </a:lnTo>
                  <a:cubicBezTo>
                    <a:pt x="32" y="0"/>
                    <a:pt x="43" y="0"/>
                    <a:pt x="53" y="0"/>
                  </a:cubicBezTo>
                  <a:lnTo>
                    <a:pt x="53" y="0"/>
                  </a:lnTo>
                  <a:lnTo>
                    <a:pt x="69" y="0"/>
                  </a:lnTo>
                  <a:lnTo>
                    <a:pt x="69" y="35"/>
                  </a:lnTo>
                  <a:lnTo>
                    <a:pt x="53" y="35"/>
                  </a:lnTo>
                  <a:lnTo>
                    <a:pt x="53" y="35"/>
                  </a:lnTo>
                  <a:cubicBezTo>
                    <a:pt x="43" y="35"/>
                    <a:pt x="35" y="35"/>
                    <a:pt x="22" y="37"/>
                  </a:cubicBezTo>
                  <a:lnTo>
                    <a:pt x="22" y="37"/>
                  </a:lnTo>
                  <a:lnTo>
                    <a:pt x="6" y="40"/>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7" name="Freeform 36">
              <a:extLst>
                <a:ext uri="{FF2B5EF4-FFF2-40B4-BE49-F238E27FC236}">
                  <a16:creationId xmlns:a16="http://schemas.microsoft.com/office/drawing/2014/main" id="{CE9C05F5-BF06-A849-8D58-1E65E8DFB7EC}"/>
                </a:ext>
              </a:extLst>
            </p:cNvPr>
            <p:cNvSpPr>
              <a:spLocks noChangeArrowheads="1"/>
            </p:cNvSpPr>
            <p:nvPr/>
          </p:nvSpPr>
          <p:spPr bwMode="auto">
            <a:xfrm>
              <a:off x="5637213" y="1233488"/>
              <a:ext cx="114300" cy="123825"/>
            </a:xfrm>
            <a:custGeom>
              <a:avLst/>
              <a:gdLst>
                <a:gd name="T0" fmla="*/ 224 w 318"/>
                <a:gd name="T1" fmla="*/ 58 h 344"/>
                <a:gd name="T2" fmla="*/ 224 w 318"/>
                <a:gd name="T3" fmla="*/ 58 h 344"/>
                <a:gd name="T4" fmla="*/ 224 w 318"/>
                <a:gd name="T5" fmla="*/ 58 h 344"/>
                <a:gd name="T6" fmla="*/ 213 w 318"/>
                <a:gd name="T7" fmla="*/ 27 h 344"/>
                <a:gd name="T8" fmla="*/ 229 w 318"/>
                <a:gd name="T9" fmla="*/ 21 h 344"/>
                <a:gd name="T10" fmla="*/ 229 w 318"/>
                <a:gd name="T11" fmla="*/ 21 h 344"/>
                <a:gd name="T12" fmla="*/ 293 w 318"/>
                <a:gd name="T13" fmla="*/ 6 h 344"/>
                <a:gd name="T14" fmla="*/ 293 w 318"/>
                <a:gd name="T15" fmla="*/ 6 h 344"/>
                <a:gd name="T16" fmla="*/ 309 w 318"/>
                <a:gd name="T17" fmla="*/ 0 h 344"/>
                <a:gd name="T18" fmla="*/ 317 w 318"/>
                <a:gd name="T19" fmla="*/ 35 h 344"/>
                <a:gd name="T20" fmla="*/ 301 w 318"/>
                <a:gd name="T21" fmla="*/ 40 h 344"/>
                <a:gd name="T22" fmla="*/ 301 w 318"/>
                <a:gd name="T23" fmla="*/ 40 h 344"/>
                <a:gd name="T24" fmla="*/ 239 w 318"/>
                <a:gd name="T25" fmla="*/ 53 h 344"/>
                <a:gd name="T26" fmla="*/ 239 w 318"/>
                <a:gd name="T27" fmla="*/ 53 h 344"/>
                <a:gd name="T28" fmla="*/ 224 w 318"/>
                <a:gd name="T29" fmla="*/ 58 h 344"/>
                <a:gd name="T30" fmla="*/ 128 w 318"/>
                <a:gd name="T31" fmla="*/ 126 h 344"/>
                <a:gd name="T32" fmla="*/ 128 w 318"/>
                <a:gd name="T33" fmla="*/ 126 h 344"/>
                <a:gd name="T34" fmla="*/ 128 w 318"/>
                <a:gd name="T35" fmla="*/ 126 h 344"/>
                <a:gd name="T36" fmla="*/ 104 w 318"/>
                <a:gd name="T37" fmla="*/ 99 h 344"/>
                <a:gd name="T38" fmla="*/ 115 w 318"/>
                <a:gd name="T39" fmla="*/ 89 h 344"/>
                <a:gd name="T40" fmla="*/ 115 w 318"/>
                <a:gd name="T41" fmla="*/ 89 h 344"/>
                <a:gd name="T42" fmla="*/ 171 w 318"/>
                <a:gd name="T43" fmla="*/ 48 h 344"/>
                <a:gd name="T44" fmla="*/ 171 w 318"/>
                <a:gd name="T45" fmla="*/ 48 h 344"/>
                <a:gd name="T46" fmla="*/ 184 w 318"/>
                <a:gd name="T47" fmla="*/ 40 h 344"/>
                <a:gd name="T48" fmla="*/ 202 w 318"/>
                <a:gd name="T49" fmla="*/ 70 h 344"/>
                <a:gd name="T50" fmla="*/ 187 w 318"/>
                <a:gd name="T51" fmla="*/ 78 h 344"/>
                <a:gd name="T52" fmla="*/ 187 w 318"/>
                <a:gd name="T53" fmla="*/ 78 h 344"/>
                <a:gd name="T54" fmla="*/ 142 w 318"/>
                <a:gd name="T55" fmla="*/ 115 h 344"/>
                <a:gd name="T56" fmla="*/ 142 w 318"/>
                <a:gd name="T57" fmla="*/ 115 h 344"/>
                <a:gd name="T58" fmla="*/ 128 w 318"/>
                <a:gd name="T59" fmla="*/ 126 h 344"/>
                <a:gd name="T60" fmla="*/ 64 w 318"/>
                <a:gd name="T61" fmla="*/ 226 h 344"/>
                <a:gd name="T62" fmla="*/ 64 w 318"/>
                <a:gd name="T63" fmla="*/ 226 h 344"/>
                <a:gd name="T64" fmla="*/ 64 w 318"/>
                <a:gd name="T65" fmla="*/ 226 h 344"/>
                <a:gd name="T66" fmla="*/ 32 w 318"/>
                <a:gd name="T67" fmla="*/ 210 h 344"/>
                <a:gd name="T68" fmla="*/ 40 w 318"/>
                <a:gd name="T69" fmla="*/ 194 h 344"/>
                <a:gd name="T70" fmla="*/ 40 w 318"/>
                <a:gd name="T71" fmla="*/ 194 h 344"/>
                <a:gd name="T72" fmla="*/ 73 w 318"/>
                <a:gd name="T73" fmla="*/ 139 h 344"/>
                <a:gd name="T74" fmla="*/ 73 w 318"/>
                <a:gd name="T75" fmla="*/ 139 h 344"/>
                <a:gd name="T76" fmla="*/ 83 w 318"/>
                <a:gd name="T77" fmla="*/ 123 h 344"/>
                <a:gd name="T78" fmla="*/ 112 w 318"/>
                <a:gd name="T79" fmla="*/ 144 h 344"/>
                <a:gd name="T80" fmla="*/ 102 w 318"/>
                <a:gd name="T81" fmla="*/ 157 h 344"/>
                <a:gd name="T82" fmla="*/ 102 w 318"/>
                <a:gd name="T83" fmla="*/ 157 h 344"/>
                <a:gd name="T84" fmla="*/ 73 w 318"/>
                <a:gd name="T85" fmla="*/ 210 h 344"/>
                <a:gd name="T86" fmla="*/ 73 w 318"/>
                <a:gd name="T87" fmla="*/ 210 h 344"/>
                <a:gd name="T88" fmla="*/ 64 w 318"/>
                <a:gd name="T89" fmla="*/ 226 h 344"/>
                <a:gd name="T90" fmla="*/ 35 w 318"/>
                <a:gd name="T91" fmla="*/ 343 h 344"/>
                <a:gd name="T92" fmla="*/ 35 w 318"/>
                <a:gd name="T93" fmla="*/ 343 h 344"/>
                <a:gd name="T94" fmla="*/ 35 w 318"/>
                <a:gd name="T95" fmla="*/ 343 h 344"/>
                <a:gd name="T96" fmla="*/ 0 w 318"/>
                <a:gd name="T97" fmla="*/ 335 h 344"/>
                <a:gd name="T98" fmla="*/ 3 w 318"/>
                <a:gd name="T99" fmla="*/ 319 h 344"/>
                <a:gd name="T100" fmla="*/ 3 w 318"/>
                <a:gd name="T101" fmla="*/ 319 h 344"/>
                <a:gd name="T102" fmla="*/ 6 w 318"/>
                <a:gd name="T103" fmla="*/ 303 h 344"/>
                <a:gd name="T104" fmla="*/ 16 w 318"/>
                <a:gd name="T105" fmla="*/ 255 h 344"/>
                <a:gd name="T106" fmla="*/ 16 w 318"/>
                <a:gd name="T107" fmla="*/ 255 h 344"/>
                <a:gd name="T108" fmla="*/ 21 w 318"/>
                <a:gd name="T109" fmla="*/ 239 h 344"/>
                <a:gd name="T110" fmla="*/ 56 w 318"/>
                <a:gd name="T111" fmla="*/ 247 h 344"/>
                <a:gd name="T112" fmla="*/ 51 w 318"/>
                <a:gd name="T113" fmla="*/ 266 h 344"/>
                <a:gd name="T114" fmla="*/ 51 w 318"/>
                <a:gd name="T115" fmla="*/ 266 h 344"/>
                <a:gd name="T116" fmla="*/ 40 w 318"/>
                <a:gd name="T117" fmla="*/ 308 h 344"/>
                <a:gd name="T118" fmla="*/ 37 w 318"/>
                <a:gd name="T119" fmla="*/ 324 h 344"/>
                <a:gd name="T120" fmla="*/ 37 w 318"/>
                <a:gd name="T121" fmla="*/ 324 h 344"/>
                <a:gd name="T122" fmla="*/ 35 w 318"/>
                <a:gd name="T123" fmla="*/ 343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344">
                  <a:moveTo>
                    <a:pt x="224" y="58"/>
                  </a:moveTo>
                  <a:lnTo>
                    <a:pt x="224" y="58"/>
                  </a:lnTo>
                  <a:lnTo>
                    <a:pt x="224" y="58"/>
                  </a:lnTo>
                  <a:lnTo>
                    <a:pt x="213" y="27"/>
                  </a:lnTo>
                  <a:lnTo>
                    <a:pt x="229" y="21"/>
                  </a:lnTo>
                  <a:lnTo>
                    <a:pt x="229" y="21"/>
                  </a:lnTo>
                  <a:cubicBezTo>
                    <a:pt x="247" y="16"/>
                    <a:pt x="269" y="8"/>
                    <a:pt x="293" y="6"/>
                  </a:cubicBezTo>
                  <a:lnTo>
                    <a:pt x="293" y="6"/>
                  </a:lnTo>
                  <a:lnTo>
                    <a:pt x="309" y="0"/>
                  </a:lnTo>
                  <a:lnTo>
                    <a:pt x="317" y="35"/>
                  </a:lnTo>
                  <a:lnTo>
                    <a:pt x="301" y="40"/>
                  </a:lnTo>
                  <a:lnTo>
                    <a:pt x="301" y="40"/>
                  </a:lnTo>
                  <a:cubicBezTo>
                    <a:pt x="276" y="43"/>
                    <a:pt x="258" y="48"/>
                    <a:pt x="239" y="53"/>
                  </a:cubicBezTo>
                  <a:lnTo>
                    <a:pt x="239" y="53"/>
                  </a:lnTo>
                  <a:lnTo>
                    <a:pt x="224" y="58"/>
                  </a:lnTo>
                  <a:close/>
                  <a:moveTo>
                    <a:pt x="128" y="126"/>
                  </a:moveTo>
                  <a:lnTo>
                    <a:pt x="128" y="126"/>
                  </a:lnTo>
                  <a:lnTo>
                    <a:pt x="128" y="126"/>
                  </a:lnTo>
                  <a:lnTo>
                    <a:pt x="104" y="99"/>
                  </a:lnTo>
                  <a:lnTo>
                    <a:pt x="115" y="89"/>
                  </a:lnTo>
                  <a:lnTo>
                    <a:pt x="115" y="89"/>
                  </a:lnTo>
                  <a:cubicBezTo>
                    <a:pt x="134" y="73"/>
                    <a:pt x="149" y="58"/>
                    <a:pt x="171" y="48"/>
                  </a:cubicBezTo>
                  <a:lnTo>
                    <a:pt x="171" y="48"/>
                  </a:lnTo>
                  <a:lnTo>
                    <a:pt x="184" y="40"/>
                  </a:lnTo>
                  <a:lnTo>
                    <a:pt x="202" y="70"/>
                  </a:lnTo>
                  <a:lnTo>
                    <a:pt x="187" y="78"/>
                  </a:lnTo>
                  <a:lnTo>
                    <a:pt x="187" y="78"/>
                  </a:lnTo>
                  <a:cubicBezTo>
                    <a:pt x="171" y="89"/>
                    <a:pt x="155" y="102"/>
                    <a:pt x="142" y="115"/>
                  </a:cubicBezTo>
                  <a:lnTo>
                    <a:pt x="142" y="115"/>
                  </a:lnTo>
                  <a:lnTo>
                    <a:pt x="128" y="126"/>
                  </a:lnTo>
                  <a:close/>
                  <a:moveTo>
                    <a:pt x="64" y="226"/>
                  </a:moveTo>
                  <a:lnTo>
                    <a:pt x="64" y="226"/>
                  </a:lnTo>
                  <a:lnTo>
                    <a:pt x="64" y="226"/>
                  </a:lnTo>
                  <a:lnTo>
                    <a:pt x="32" y="210"/>
                  </a:lnTo>
                  <a:lnTo>
                    <a:pt x="40" y="194"/>
                  </a:lnTo>
                  <a:lnTo>
                    <a:pt x="40" y="194"/>
                  </a:lnTo>
                  <a:cubicBezTo>
                    <a:pt x="48" y="173"/>
                    <a:pt x="59" y="155"/>
                    <a:pt x="73" y="139"/>
                  </a:cubicBezTo>
                  <a:lnTo>
                    <a:pt x="73" y="139"/>
                  </a:lnTo>
                  <a:lnTo>
                    <a:pt x="83" y="123"/>
                  </a:lnTo>
                  <a:lnTo>
                    <a:pt x="112" y="144"/>
                  </a:lnTo>
                  <a:lnTo>
                    <a:pt x="102" y="157"/>
                  </a:lnTo>
                  <a:lnTo>
                    <a:pt x="102" y="157"/>
                  </a:lnTo>
                  <a:cubicBezTo>
                    <a:pt x="91" y="173"/>
                    <a:pt x="81" y="192"/>
                    <a:pt x="73" y="210"/>
                  </a:cubicBezTo>
                  <a:lnTo>
                    <a:pt x="73" y="210"/>
                  </a:lnTo>
                  <a:lnTo>
                    <a:pt x="64" y="226"/>
                  </a:lnTo>
                  <a:close/>
                  <a:moveTo>
                    <a:pt x="35" y="343"/>
                  </a:moveTo>
                  <a:lnTo>
                    <a:pt x="35" y="343"/>
                  </a:lnTo>
                  <a:lnTo>
                    <a:pt x="35" y="343"/>
                  </a:lnTo>
                  <a:lnTo>
                    <a:pt x="0" y="335"/>
                  </a:lnTo>
                  <a:lnTo>
                    <a:pt x="3" y="319"/>
                  </a:lnTo>
                  <a:lnTo>
                    <a:pt x="3" y="319"/>
                  </a:lnTo>
                  <a:cubicBezTo>
                    <a:pt x="6" y="313"/>
                    <a:pt x="6" y="308"/>
                    <a:pt x="6" y="303"/>
                  </a:cubicBezTo>
                  <a:cubicBezTo>
                    <a:pt x="8" y="287"/>
                    <a:pt x="11" y="271"/>
                    <a:pt x="16" y="255"/>
                  </a:cubicBezTo>
                  <a:lnTo>
                    <a:pt x="16" y="255"/>
                  </a:lnTo>
                  <a:lnTo>
                    <a:pt x="21" y="239"/>
                  </a:lnTo>
                  <a:lnTo>
                    <a:pt x="56" y="247"/>
                  </a:lnTo>
                  <a:lnTo>
                    <a:pt x="51" y="266"/>
                  </a:lnTo>
                  <a:lnTo>
                    <a:pt x="51" y="266"/>
                  </a:lnTo>
                  <a:cubicBezTo>
                    <a:pt x="45" y="279"/>
                    <a:pt x="43" y="292"/>
                    <a:pt x="40" y="308"/>
                  </a:cubicBezTo>
                  <a:cubicBezTo>
                    <a:pt x="40" y="313"/>
                    <a:pt x="40" y="319"/>
                    <a:pt x="37" y="324"/>
                  </a:cubicBezTo>
                  <a:lnTo>
                    <a:pt x="37" y="324"/>
                  </a:lnTo>
                  <a:lnTo>
                    <a:pt x="35" y="343"/>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8" name="Freeform 37">
              <a:extLst>
                <a:ext uri="{FF2B5EF4-FFF2-40B4-BE49-F238E27FC236}">
                  <a16:creationId xmlns:a16="http://schemas.microsoft.com/office/drawing/2014/main" id="{2B0304C2-85D8-C24F-8220-C6AAB052BC1F}"/>
                </a:ext>
              </a:extLst>
            </p:cNvPr>
            <p:cNvSpPr>
              <a:spLocks noChangeArrowheads="1"/>
            </p:cNvSpPr>
            <p:nvPr/>
          </p:nvSpPr>
          <p:spPr bwMode="auto">
            <a:xfrm>
              <a:off x="5634038" y="1363663"/>
              <a:ext cx="14287" cy="25400"/>
            </a:xfrm>
            <a:custGeom>
              <a:avLst/>
              <a:gdLst>
                <a:gd name="T0" fmla="*/ 34 w 40"/>
                <a:gd name="T1" fmla="*/ 69 h 70"/>
                <a:gd name="T2" fmla="*/ 34 w 40"/>
                <a:gd name="T3" fmla="*/ 69 h 70"/>
                <a:gd name="T4" fmla="*/ 34 w 40"/>
                <a:gd name="T5" fmla="*/ 69 h 70"/>
                <a:gd name="T6" fmla="*/ 0 w 40"/>
                <a:gd name="T7" fmla="*/ 69 h 70"/>
                <a:gd name="T8" fmla="*/ 0 w 40"/>
                <a:gd name="T9" fmla="*/ 50 h 70"/>
                <a:gd name="T10" fmla="*/ 0 w 40"/>
                <a:gd name="T11" fmla="*/ 50 h 70"/>
                <a:gd name="T12" fmla="*/ 2 w 40"/>
                <a:gd name="T13" fmla="*/ 18 h 70"/>
                <a:gd name="T14" fmla="*/ 2 w 40"/>
                <a:gd name="T15" fmla="*/ 18 h 70"/>
                <a:gd name="T16" fmla="*/ 5 w 40"/>
                <a:gd name="T17" fmla="*/ 0 h 70"/>
                <a:gd name="T18" fmla="*/ 39 w 40"/>
                <a:gd name="T19" fmla="*/ 2 h 70"/>
                <a:gd name="T20" fmla="*/ 37 w 40"/>
                <a:gd name="T21" fmla="*/ 21 h 70"/>
                <a:gd name="T22" fmla="*/ 37 w 40"/>
                <a:gd name="T23" fmla="*/ 21 h 70"/>
                <a:gd name="T24" fmla="*/ 34 w 40"/>
                <a:gd name="T25" fmla="*/ 50 h 70"/>
                <a:gd name="T26" fmla="*/ 34 w 40"/>
                <a:gd name="T27" fmla="*/ 50 h 70"/>
                <a:gd name="T28" fmla="*/ 34 w 40"/>
                <a:gd name="T29"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70">
                  <a:moveTo>
                    <a:pt x="34" y="69"/>
                  </a:moveTo>
                  <a:lnTo>
                    <a:pt x="34" y="69"/>
                  </a:lnTo>
                  <a:lnTo>
                    <a:pt x="34" y="69"/>
                  </a:lnTo>
                  <a:lnTo>
                    <a:pt x="0" y="69"/>
                  </a:lnTo>
                  <a:lnTo>
                    <a:pt x="0" y="50"/>
                  </a:lnTo>
                  <a:lnTo>
                    <a:pt x="0" y="50"/>
                  </a:lnTo>
                  <a:cubicBezTo>
                    <a:pt x="0" y="39"/>
                    <a:pt x="0" y="26"/>
                    <a:pt x="2" y="18"/>
                  </a:cubicBezTo>
                  <a:lnTo>
                    <a:pt x="2" y="18"/>
                  </a:lnTo>
                  <a:lnTo>
                    <a:pt x="5" y="0"/>
                  </a:lnTo>
                  <a:lnTo>
                    <a:pt x="39" y="2"/>
                  </a:lnTo>
                  <a:lnTo>
                    <a:pt x="37" y="21"/>
                  </a:lnTo>
                  <a:lnTo>
                    <a:pt x="37" y="21"/>
                  </a:lnTo>
                  <a:cubicBezTo>
                    <a:pt x="37" y="31"/>
                    <a:pt x="34" y="39"/>
                    <a:pt x="34" y="50"/>
                  </a:cubicBezTo>
                  <a:lnTo>
                    <a:pt x="34" y="50"/>
                  </a:lnTo>
                  <a:lnTo>
                    <a:pt x="34" y="6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9" name="Freeform 38">
              <a:extLst>
                <a:ext uri="{FF2B5EF4-FFF2-40B4-BE49-F238E27FC236}">
                  <a16:creationId xmlns:a16="http://schemas.microsoft.com/office/drawing/2014/main" id="{5AF1E5CF-30EA-3B4D-B688-2D84E2A3008C}"/>
                </a:ext>
              </a:extLst>
            </p:cNvPr>
            <p:cNvSpPr>
              <a:spLocks noChangeArrowheads="1"/>
            </p:cNvSpPr>
            <p:nvPr/>
          </p:nvSpPr>
          <p:spPr bwMode="auto">
            <a:xfrm>
              <a:off x="5602288" y="1349375"/>
              <a:ext cx="79375" cy="47625"/>
            </a:xfrm>
            <a:custGeom>
              <a:avLst/>
              <a:gdLst>
                <a:gd name="T0" fmla="*/ 108 w 219"/>
                <a:gd name="T1" fmla="*/ 132 h 133"/>
                <a:gd name="T2" fmla="*/ 108 w 219"/>
                <a:gd name="T3" fmla="*/ 132 h 133"/>
                <a:gd name="T4" fmla="*/ 108 w 219"/>
                <a:gd name="T5" fmla="*/ 132 h 133"/>
                <a:gd name="T6" fmla="*/ 0 w 219"/>
                <a:gd name="T7" fmla="*/ 24 h 133"/>
                <a:gd name="T8" fmla="*/ 24 w 219"/>
                <a:gd name="T9" fmla="*/ 0 h 133"/>
                <a:gd name="T10" fmla="*/ 108 w 219"/>
                <a:gd name="T11" fmla="*/ 82 h 133"/>
                <a:gd name="T12" fmla="*/ 191 w 219"/>
                <a:gd name="T13" fmla="*/ 0 h 133"/>
                <a:gd name="T14" fmla="*/ 218 w 219"/>
                <a:gd name="T15" fmla="*/ 24 h 133"/>
                <a:gd name="T16" fmla="*/ 108 w 219"/>
                <a:gd name="T17" fmla="*/ 1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133">
                  <a:moveTo>
                    <a:pt x="108" y="132"/>
                  </a:moveTo>
                  <a:lnTo>
                    <a:pt x="108" y="132"/>
                  </a:lnTo>
                  <a:lnTo>
                    <a:pt x="108" y="132"/>
                  </a:lnTo>
                  <a:lnTo>
                    <a:pt x="0" y="24"/>
                  </a:lnTo>
                  <a:lnTo>
                    <a:pt x="24" y="0"/>
                  </a:lnTo>
                  <a:lnTo>
                    <a:pt x="108" y="82"/>
                  </a:lnTo>
                  <a:lnTo>
                    <a:pt x="191" y="0"/>
                  </a:lnTo>
                  <a:lnTo>
                    <a:pt x="218" y="24"/>
                  </a:lnTo>
                  <a:lnTo>
                    <a:pt x="108" y="132"/>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0" name="Freeform 39">
              <a:extLst>
                <a:ext uri="{FF2B5EF4-FFF2-40B4-BE49-F238E27FC236}">
                  <a16:creationId xmlns:a16="http://schemas.microsoft.com/office/drawing/2014/main" id="{E2D33AB8-E43D-8B4B-AB23-4E3AFDA1FB8F}"/>
                </a:ext>
              </a:extLst>
            </p:cNvPr>
            <p:cNvSpPr>
              <a:spLocks noChangeArrowheads="1"/>
            </p:cNvSpPr>
            <p:nvPr/>
          </p:nvSpPr>
          <p:spPr bwMode="auto">
            <a:xfrm>
              <a:off x="5907088" y="1319213"/>
              <a:ext cx="12700" cy="71437"/>
            </a:xfrm>
            <a:custGeom>
              <a:avLst/>
              <a:gdLst>
                <a:gd name="T0" fmla="*/ 35 w 36"/>
                <a:gd name="T1" fmla="*/ 101 h 200"/>
                <a:gd name="T2" fmla="*/ 35 w 36"/>
                <a:gd name="T3" fmla="*/ 101 h 200"/>
                <a:gd name="T4" fmla="*/ 35 w 36"/>
                <a:gd name="T5" fmla="*/ 101 h 200"/>
                <a:gd name="T6" fmla="*/ 0 w 36"/>
                <a:gd name="T7" fmla="*/ 101 h 200"/>
                <a:gd name="T8" fmla="*/ 0 w 36"/>
                <a:gd name="T9" fmla="*/ 0 h 200"/>
                <a:gd name="T10" fmla="*/ 35 w 36"/>
                <a:gd name="T11" fmla="*/ 0 h 200"/>
                <a:gd name="T12" fmla="*/ 35 w 36"/>
                <a:gd name="T13" fmla="*/ 101 h 200"/>
                <a:gd name="T14" fmla="*/ 35 w 36"/>
                <a:gd name="T15" fmla="*/ 199 h 200"/>
                <a:gd name="T16" fmla="*/ 35 w 36"/>
                <a:gd name="T17" fmla="*/ 199 h 200"/>
                <a:gd name="T18" fmla="*/ 35 w 36"/>
                <a:gd name="T19" fmla="*/ 199 h 200"/>
                <a:gd name="T20" fmla="*/ 0 w 36"/>
                <a:gd name="T21" fmla="*/ 199 h 200"/>
                <a:gd name="T22" fmla="*/ 0 w 36"/>
                <a:gd name="T23" fmla="*/ 130 h 200"/>
                <a:gd name="T24" fmla="*/ 35 w 36"/>
                <a:gd name="T25" fmla="*/ 130 h 200"/>
                <a:gd name="T26" fmla="*/ 35 w 36"/>
                <a:gd name="T27" fmla="*/ 19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00">
                  <a:moveTo>
                    <a:pt x="35" y="101"/>
                  </a:moveTo>
                  <a:lnTo>
                    <a:pt x="35" y="101"/>
                  </a:lnTo>
                  <a:lnTo>
                    <a:pt x="35" y="101"/>
                  </a:lnTo>
                  <a:lnTo>
                    <a:pt x="0" y="101"/>
                  </a:lnTo>
                  <a:lnTo>
                    <a:pt x="0" y="0"/>
                  </a:lnTo>
                  <a:lnTo>
                    <a:pt x="35" y="0"/>
                  </a:lnTo>
                  <a:lnTo>
                    <a:pt x="35" y="101"/>
                  </a:lnTo>
                  <a:close/>
                  <a:moveTo>
                    <a:pt x="35" y="199"/>
                  </a:moveTo>
                  <a:lnTo>
                    <a:pt x="35" y="199"/>
                  </a:lnTo>
                  <a:lnTo>
                    <a:pt x="35" y="199"/>
                  </a:lnTo>
                  <a:lnTo>
                    <a:pt x="0" y="199"/>
                  </a:lnTo>
                  <a:lnTo>
                    <a:pt x="0" y="130"/>
                  </a:lnTo>
                  <a:lnTo>
                    <a:pt x="35" y="130"/>
                  </a:lnTo>
                  <a:lnTo>
                    <a:pt x="35" y="199"/>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1" name="Freeform 40">
              <a:extLst>
                <a:ext uri="{FF2B5EF4-FFF2-40B4-BE49-F238E27FC236}">
                  <a16:creationId xmlns:a16="http://schemas.microsoft.com/office/drawing/2014/main" id="{651FEC7B-0806-3A41-BDD7-DDB35285276E}"/>
                </a:ext>
              </a:extLst>
            </p:cNvPr>
            <p:cNvSpPr>
              <a:spLocks noChangeArrowheads="1"/>
            </p:cNvSpPr>
            <p:nvPr/>
          </p:nvSpPr>
          <p:spPr bwMode="auto">
            <a:xfrm>
              <a:off x="5878513" y="1357313"/>
              <a:ext cx="69850" cy="44450"/>
            </a:xfrm>
            <a:custGeom>
              <a:avLst/>
              <a:gdLst>
                <a:gd name="T0" fmla="*/ 96 w 195"/>
                <a:gd name="T1" fmla="*/ 121 h 122"/>
                <a:gd name="T2" fmla="*/ 96 w 195"/>
                <a:gd name="T3" fmla="*/ 121 h 122"/>
                <a:gd name="T4" fmla="*/ 96 w 195"/>
                <a:gd name="T5" fmla="*/ 121 h 122"/>
                <a:gd name="T6" fmla="*/ 0 w 195"/>
                <a:gd name="T7" fmla="*/ 23 h 122"/>
                <a:gd name="T8" fmla="*/ 24 w 195"/>
                <a:gd name="T9" fmla="*/ 0 h 122"/>
                <a:gd name="T10" fmla="*/ 96 w 195"/>
                <a:gd name="T11" fmla="*/ 71 h 122"/>
                <a:gd name="T12" fmla="*/ 168 w 195"/>
                <a:gd name="T13" fmla="*/ 0 h 122"/>
                <a:gd name="T14" fmla="*/ 194 w 195"/>
                <a:gd name="T15" fmla="*/ 23 h 122"/>
                <a:gd name="T16" fmla="*/ 96 w 195"/>
                <a:gd name="T17" fmla="*/ 12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122">
                  <a:moveTo>
                    <a:pt x="96" y="121"/>
                  </a:moveTo>
                  <a:lnTo>
                    <a:pt x="96" y="121"/>
                  </a:lnTo>
                  <a:lnTo>
                    <a:pt x="96" y="121"/>
                  </a:lnTo>
                  <a:lnTo>
                    <a:pt x="0" y="23"/>
                  </a:lnTo>
                  <a:lnTo>
                    <a:pt x="24" y="0"/>
                  </a:lnTo>
                  <a:lnTo>
                    <a:pt x="96" y="71"/>
                  </a:lnTo>
                  <a:lnTo>
                    <a:pt x="168" y="0"/>
                  </a:lnTo>
                  <a:lnTo>
                    <a:pt x="194" y="23"/>
                  </a:lnTo>
                  <a:lnTo>
                    <a:pt x="96" y="121"/>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2" name="Freeform 41">
              <a:extLst>
                <a:ext uri="{FF2B5EF4-FFF2-40B4-BE49-F238E27FC236}">
                  <a16:creationId xmlns:a16="http://schemas.microsoft.com/office/drawing/2014/main" id="{AF445089-48F8-4F40-AF1C-D4074CC88986}"/>
                </a:ext>
              </a:extLst>
            </p:cNvPr>
            <p:cNvSpPr>
              <a:spLocks noChangeArrowheads="1"/>
            </p:cNvSpPr>
            <p:nvPr/>
          </p:nvSpPr>
          <p:spPr bwMode="auto">
            <a:xfrm>
              <a:off x="6086475" y="1427163"/>
              <a:ext cx="171450" cy="171450"/>
            </a:xfrm>
            <a:custGeom>
              <a:avLst/>
              <a:gdLst>
                <a:gd name="T0" fmla="*/ 34 w 476"/>
                <a:gd name="T1" fmla="*/ 438 h 476"/>
                <a:gd name="T2" fmla="*/ 34 w 476"/>
                <a:gd name="T3" fmla="*/ 438 h 476"/>
                <a:gd name="T4" fmla="*/ 34 w 476"/>
                <a:gd name="T5" fmla="*/ 438 h 476"/>
                <a:gd name="T6" fmla="*/ 441 w 476"/>
                <a:gd name="T7" fmla="*/ 438 h 476"/>
                <a:gd name="T8" fmla="*/ 441 w 476"/>
                <a:gd name="T9" fmla="*/ 35 h 476"/>
                <a:gd name="T10" fmla="*/ 34 w 476"/>
                <a:gd name="T11" fmla="*/ 35 h 476"/>
                <a:gd name="T12" fmla="*/ 34 w 476"/>
                <a:gd name="T13" fmla="*/ 438 h 476"/>
                <a:gd name="T14" fmla="*/ 475 w 476"/>
                <a:gd name="T15" fmla="*/ 475 h 476"/>
                <a:gd name="T16" fmla="*/ 475 w 476"/>
                <a:gd name="T17" fmla="*/ 475 h 476"/>
                <a:gd name="T18" fmla="*/ 475 w 476"/>
                <a:gd name="T19" fmla="*/ 475 h 476"/>
                <a:gd name="T20" fmla="*/ 0 w 476"/>
                <a:gd name="T21" fmla="*/ 475 h 476"/>
                <a:gd name="T22" fmla="*/ 0 w 476"/>
                <a:gd name="T23" fmla="*/ 0 h 476"/>
                <a:gd name="T24" fmla="*/ 475 w 476"/>
                <a:gd name="T25" fmla="*/ 0 h 476"/>
                <a:gd name="T26" fmla="*/ 475 w 476"/>
                <a:gd name="T27" fmla="*/ 47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6" h="476">
                  <a:moveTo>
                    <a:pt x="34" y="438"/>
                  </a:moveTo>
                  <a:lnTo>
                    <a:pt x="34" y="438"/>
                  </a:lnTo>
                  <a:lnTo>
                    <a:pt x="34" y="438"/>
                  </a:lnTo>
                  <a:lnTo>
                    <a:pt x="441" y="438"/>
                  </a:lnTo>
                  <a:lnTo>
                    <a:pt x="441" y="35"/>
                  </a:lnTo>
                  <a:lnTo>
                    <a:pt x="34" y="35"/>
                  </a:lnTo>
                  <a:lnTo>
                    <a:pt x="34" y="438"/>
                  </a:lnTo>
                  <a:close/>
                  <a:moveTo>
                    <a:pt x="475" y="475"/>
                  </a:moveTo>
                  <a:lnTo>
                    <a:pt x="475" y="475"/>
                  </a:lnTo>
                  <a:lnTo>
                    <a:pt x="475" y="475"/>
                  </a:lnTo>
                  <a:lnTo>
                    <a:pt x="0" y="475"/>
                  </a:lnTo>
                  <a:lnTo>
                    <a:pt x="0" y="0"/>
                  </a:lnTo>
                  <a:lnTo>
                    <a:pt x="475" y="0"/>
                  </a:lnTo>
                  <a:lnTo>
                    <a:pt x="475" y="475"/>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3" name="Freeform 42">
              <a:extLst>
                <a:ext uri="{FF2B5EF4-FFF2-40B4-BE49-F238E27FC236}">
                  <a16:creationId xmlns:a16="http://schemas.microsoft.com/office/drawing/2014/main" id="{ED5027A9-6D70-A843-A35C-C372D670B2CE}"/>
                </a:ext>
              </a:extLst>
            </p:cNvPr>
            <p:cNvSpPr>
              <a:spLocks noChangeArrowheads="1"/>
            </p:cNvSpPr>
            <p:nvPr/>
          </p:nvSpPr>
          <p:spPr bwMode="auto">
            <a:xfrm>
              <a:off x="6188075" y="1503363"/>
              <a:ext cx="15875" cy="14287"/>
            </a:xfrm>
            <a:custGeom>
              <a:avLst/>
              <a:gdLst>
                <a:gd name="T0" fmla="*/ 43 w 44"/>
                <a:gd name="T1" fmla="*/ 37 h 38"/>
                <a:gd name="T2" fmla="*/ 43 w 44"/>
                <a:gd name="T3" fmla="*/ 37 h 38"/>
                <a:gd name="T4" fmla="*/ 43 w 44"/>
                <a:gd name="T5" fmla="*/ 37 h 38"/>
                <a:gd name="T6" fmla="*/ 0 w 44"/>
                <a:gd name="T7" fmla="*/ 37 h 38"/>
                <a:gd name="T8" fmla="*/ 0 w 44"/>
                <a:gd name="T9" fmla="*/ 0 h 38"/>
                <a:gd name="T10" fmla="*/ 43 w 44"/>
                <a:gd name="T11" fmla="*/ 0 h 38"/>
                <a:gd name="T12" fmla="*/ 43 w 44"/>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4" h="38">
                  <a:moveTo>
                    <a:pt x="43" y="37"/>
                  </a:moveTo>
                  <a:lnTo>
                    <a:pt x="43" y="37"/>
                  </a:lnTo>
                  <a:lnTo>
                    <a:pt x="43" y="37"/>
                  </a:lnTo>
                  <a:lnTo>
                    <a:pt x="0" y="37"/>
                  </a:lnTo>
                  <a:lnTo>
                    <a:pt x="0" y="0"/>
                  </a:lnTo>
                  <a:lnTo>
                    <a:pt x="43" y="0"/>
                  </a:lnTo>
                  <a:lnTo>
                    <a:pt x="43"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4" name="Freeform 43">
              <a:extLst>
                <a:ext uri="{FF2B5EF4-FFF2-40B4-BE49-F238E27FC236}">
                  <a16:creationId xmlns:a16="http://schemas.microsoft.com/office/drawing/2014/main" id="{54794AF6-B10D-4C4B-8013-9FC50EBE07FF}"/>
                </a:ext>
              </a:extLst>
            </p:cNvPr>
            <p:cNvSpPr>
              <a:spLocks noChangeArrowheads="1"/>
            </p:cNvSpPr>
            <p:nvPr/>
          </p:nvSpPr>
          <p:spPr bwMode="auto">
            <a:xfrm>
              <a:off x="6164263" y="1503363"/>
              <a:ext cx="14287" cy="14287"/>
            </a:xfrm>
            <a:custGeom>
              <a:avLst/>
              <a:gdLst>
                <a:gd name="T0" fmla="*/ 39 w 40"/>
                <a:gd name="T1" fmla="*/ 37 h 38"/>
                <a:gd name="T2" fmla="*/ 39 w 40"/>
                <a:gd name="T3" fmla="*/ 37 h 38"/>
                <a:gd name="T4" fmla="*/ 39 w 40"/>
                <a:gd name="T5" fmla="*/ 37 h 38"/>
                <a:gd name="T6" fmla="*/ 0 w 40"/>
                <a:gd name="T7" fmla="*/ 37 h 38"/>
                <a:gd name="T8" fmla="*/ 0 w 40"/>
                <a:gd name="T9" fmla="*/ 0 h 38"/>
                <a:gd name="T10" fmla="*/ 39 w 40"/>
                <a:gd name="T11" fmla="*/ 0 h 38"/>
                <a:gd name="T12" fmla="*/ 39 w 40"/>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0" h="38">
                  <a:moveTo>
                    <a:pt x="39" y="37"/>
                  </a:moveTo>
                  <a:lnTo>
                    <a:pt x="39" y="37"/>
                  </a:lnTo>
                  <a:lnTo>
                    <a:pt x="39" y="37"/>
                  </a:lnTo>
                  <a:lnTo>
                    <a:pt x="0" y="37"/>
                  </a:lnTo>
                  <a:lnTo>
                    <a:pt x="0" y="0"/>
                  </a:lnTo>
                  <a:lnTo>
                    <a:pt x="39" y="0"/>
                  </a:lnTo>
                  <a:lnTo>
                    <a:pt x="39"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5" name="Freeform 44">
              <a:extLst>
                <a:ext uri="{FF2B5EF4-FFF2-40B4-BE49-F238E27FC236}">
                  <a16:creationId xmlns:a16="http://schemas.microsoft.com/office/drawing/2014/main" id="{63ABB615-CCC0-FC40-9159-E56B3D9DF103}"/>
                </a:ext>
              </a:extLst>
            </p:cNvPr>
            <p:cNvSpPr>
              <a:spLocks noChangeArrowheads="1"/>
            </p:cNvSpPr>
            <p:nvPr/>
          </p:nvSpPr>
          <p:spPr bwMode="auto">
            <a:xfrm>
              <a:off x="6138863" y="1503363"/>
              <a:ext cx="15875" cy="14287"/>
            </a:xfrm>
            <a:custGeom>
              <a:avLst/>
              <a:gdLst>
                <a:gd name="T0" fmla="*/ 42 w 43"/>
                <a:gd name="T1" fmla="*/ 37 h 38"/>
                <a:gd name="T2" fmla="*/ 42 w 43"/>
                <a:gd name="T3" fmla="*/ 37 h 38"/>
                <a:gd name="T4" fmla="*/ 42 w 43"/>
                <a:gd name="T5" fmla="*/ 37 h 38"/>
                <a:gd name="T6" fmla="*/ 0 w 43"/>
                <a:gd name="T7" fmla="*/ 37 h 38"/>
                <a:gd name="T8" fmla="*/ 0 w 43"/>
                <a:gd name="T9" fmla="*/ 0 h 38"/>
                <a:gd name="T10" fmla="*/ 42 w 43"/>
                <a:gd name="T11" fmla="*/ 0 h 38"/>
                <a:gd name="T12" fmla="*/ 42 w 43"/>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3" h="38">
                  <a:moveTo>
                    <a:pt x="42" y="37"/>
                  </a:moveTo>
                  <a:lnTo>
                    <a:pt x="42" y="37"/>
                  </a:lnTo>
                  <a:lnTo>
                    <a:pt x="42" y="37"/>
                  </a:lnTo>
                  <a:lnTo>
                    <a:pt x="0" y="37"/>
                  </a:lnTo>
                  <a:lnTo>
                    <a:pt x="0" y="0"/>
                  </a:lnTo>
                  <a:lnTo>
                    <a:pt x="42" y="0"/>
                  </a:lnTo>
                  <a:lnTo>
                    <a:pt x="42"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6" name="Freeform 45">
              <a:extLst>
                <a:ext uri="{FF2B5EF4-FFF2-40B4-BE49-F238E27FC236}">
                  <a16:creationId xmlns:a16="http://schemas.microsoft.com/office/drawing/2014/main" id="{E8813240-CE85-5643-8622-DE1BDAF95DC1}"/>
                </a:ext>
              </a:extLst>
            </p:cNvPr>
            <p:cNvSpPr>
              <a:spLocks noChangeArrowheads="1"/>
            </p:cNvSpPr>
            <p:nvPr/>
          </p:nvSpPr>
          <p:spPr bwMode="auto">
            <a:xfrm>
              <a:off x="5824538" y="1427163"/>
              <a:ext cx="171450" cy="171450"/>
            </a:xfrm>
            <a:custGeom>
              <a:avLst/>
              <a:gdLst>
                <a:gd name="T0" fmla="*/ 37 w 477"/>
                <a:gd name="T1" fmla="*/ 438 h 476"/>
                <a:gd name="T2" fmla="*/ 37 w 477"/>
                <a:gd name="T3" fmla="*/ 438 h 476"/>
                <a:gd name="T4" fmla="*/ 37 w 477"/>
                <a:gd name="T5" fmla="*/ 438 h 476"/>
                <a:gd name="T6" fmla="*/ 441 w 477"/>
                <a:gd name="T7" fmla="*/ 438 h 476"/>
                <a:gd name="T8" fmla="*/ 441 w 477"/>
                <a:gd name="T9" fmla="*/ 35 h 476"/>
                <a:gd name="T10" fmla="*/ 37 w 477"/>
                <a:gd name="T11" fmla="*/ 35 h 476"/>
                <a:gd name="T12" fmla="*/ 37 w 477"/>
                <a:gd name="T13" fmla="*/ 438 h 476"/>
                <a:gd name="T14" fmla="*/ 476 w 477"/>
                <a:gd name="T15" fmla="*/ 475 h 476"/>
                <a:gd name="T16" fmla="*/ 476 w 477"/>
                <a:gd name="T17" fmla="*/ 475 h 476"/>
                <a:gd name="T18" fmla="*/ 476 w 477"/>
                <a:gd name="T19" fmla="*/ 475 h 476"/>
                <a:gd name="T20" fmla="*/ 0 w 477"/>
                <a:gd name="T21" fmla="*/ 475 h 476"/>
                <a:gd name="T22" fmla="*/ 0 w 477"/>
                <a:gd name="T23" fmla="*/ 0 h 476"/>
                <a:gd name="T24" fmla="*/ 476 w 477"/>
                <a:gd name="T25" fmla="*/ 0 h 476"/>
                <a:gd name="T26" fmla="*/ 476 w 477"/>
                <a:gd name="T27" fmla="*/ 47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76">
                  <a:moveTo>
                    <a:pt x="37" y="438"/>
                  </a:moveTo>
                  <a:lnTo>
                    <a:pt x="37" y="438"/>
                  </a:lnTo>
                  <a:lnTo>
                    <a:pt x="37" y="438"/>
                  </a:lnTo>
                  <a:lnTo>
                    <a:pt x="441" y="438"/>
                  </a:lnTo>
                  <a:lnTo>
                    <a:pt x="441" y="35"/>
                  </a:lnTo>
                  <a:lnTo>
                    <a:pt x="37" y="35"/>
                  </a:lnTo>
                  <a:lnTo>
                    <a:pt x="37" y="438"/>
                  </a:lnTo>
                  <a:close/>
                  <a:moveTo>
                    <a:pt x="476" y="475"/>
                  </a:moveTo>
                  <a:lnTo>
                    <a:pt x="476" y="475"/>
                  </a:lnTo>
                  <a:lnTo>
                    <a:pt x="476" y="475"/>
                  </a:lnTo>
                  <a:lnTo>
                    <a:pt x="0" y="475"/>
                  </a:lnTo>
                  <a:lnTo>
                    <a:pt x="0" y="0"/>
                  </a:lnTo>
                  <a:lnTo>
                    <a:pt x="476" y="0"/>
                  </a:lnTo>
                  <a:lnTo>
                    <a:pt x="476" y="475"/>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7" name="Freeform 46">
              <a:extLst>
                <a:ext uri="{FF2B5EF4-FFF2-40B4-BE49-F238E27FC236}">
                  <a16:creationId xmlns:a16="http://schemas.microsoft.com/office/drawing/2014/main" id="{74E9F347-9F6D-1B4B-9C04-5EEAA323FB88}"/>
                </a:ext>
              </a:extLst>
            </p:cNvPr>
            <p:cNvSpPr>
              <a:spLocks noChangeArrowheads="1"/>
            </p:cNvSpPr>
            <p:nvPr/>
          </p:nvSpPr>
          <p:spPr bwMode="auto">
            <a:xfrm>
              <a:off x="5929313" y="1503363"/>
              <a:ext cx="14287" cy="14287"/>
            </a:xfrm>
            <a:custGeom>
              <a:avLst/>
              <a:gdLst>
                <a:gd name="T0" fmla="*/ 39 w 40"/>
                <a:gd name="T1" fmla="*/ 37 h 38"/>
                <a:gd name="T2" fmla="*/ 39 w 40"/>
                <a:gd name="T3" fmla="*/ 37 h 38"/>
                <a:gd name="T4" fmla="*/ 39 w 40"/>
                <a:gd name="T5" fmla="*/ 37 h 38"/>
                <a:gd name="T6" fmla="*/ 0 w 40"/>
                <a:gd name="T7" fmla="*/ 37 h 38"/>
                <a:gd name="T8" fmla="*/ 0 w 40"/>
                <a:gd name="T9" fmla="*/ 0 h 38"/>
                <a:gd name="T10" fmla="*/ 39 w 40"/>
                <a:gd name="T11" fmla="*/ 0 h 38"/>
                <a:gd name="T12" fmla="*/ 39 w 40"/>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0" h="38">
                  <a:moveTo>
                    <a:pt x="39" y="37"/>
                  </a:moveTo>
                  <a:lnTo>
                    <a:pt x="39" y="37"/>
                  </a:lnTo>
                  <a:lnTo>
                    <a:pt x="39" y="37"/>
                  </a:lnTo>
                  <a:lnTo>
                    <a:pt x="0" y="37"/>
                  </a:lnTo>
                  <a:lnTo>
                    <a:pt x="0" y="0"/>
                  </a:lnTo>
                  <a:lnTo>
                    <a:pt x="39" y="0"/>
                  </a:lnTo>
                  <a:lnTo>
                    <a:pt x="39"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8" name="Freeform 47">
              <a:extLst>
                <a:ext uri="{FF2B5EF4-FFF2-40B4-BE49-F238E27FC236}">
                  <a16:creationId xmlns:a16="http://schemas.microsoft.com/office/drawing/2014/main" id="{FABB56C1-8AEB-204D-812E-62E6519BC3B1}"/>
                </a:ext>
              </a:extLst>
            </p:cNvPr>
            <p:cNvSpPr>
              <a:spLocks noChangeArrowheads="1"/>
            </p:cNvSpPr>
            <p:nvPr/>
          </p:nvSpPr>
          <p:spPr bwMode="auto">
            <a:xfrm>
              <a:off x="5902325" y="1503363"/>
              <a:ext cx="15875" cy="14287"/>
            </a:xfrm>
            <a:custGeom>
              <a:avLst/>
              <a:gdLst>
                <a:gd name="T0" fmla="*/ 43 w 44"/>
                <a:gd name="T1" fmla="*/ 37 h 38"/>
                <a:gd name="T2" fmla="*/ 43 w 44"/>
                <a:gd name="T3" fmla="*/ 37 h 38"/>
                <a:gd name="T4" fmla="*/ 43 w 44"/>
                <a:gd name="T5" fmla="*/ 37 h 38"/>
                <a:gd name="T6" fmla="*/ 0 w 44"/>
                <a:gd name="T7" fmla="*/ 37 h 38"/>
                <a:gd name="T8" fmla="*/ 0 w 44"/>
                <a:gd name="T9" fmla="*/ 0 h 38"/>
                <a:gd name="T10" fmla="*/ 43 w 44"/>
                <a:gd name="T11" fmla="*/ 0 h 38"/>
                <a:gd name="T12" fmla="*/ 43 w 44"/>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4" h="38">
                  <a:moveTo>
                    <a:pt x="43" y="37"/>
                  </a:moveTo>
                  <a:lnTo>
                    <a:pt x="43" y="37"/>
                  </a:lnTo>
                  <a:lnTo>
                    <a:pt x="43" y="37"/>
                  </a:lnTo>
                  <a:lnTo>
                    <a:pt x="0" y="37"/>
                  </a:lnTo>
                  <a:lnTo>
                    <a:pt x="0" y="0"/>
                  </a:lnTo>
                  <a:lnTo>
                    <a:pt x="43" y="0"/>
                  </a:lnTo>
                  <a:lnTo>
                    <a:pt x="43"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9" name="Freeform 48">
              <a:extLst>
                <a:ext uri="{FF2B5EF4-FFF2-40B4-BE49-F238E27FC236}">
                  <a16:creationId xmlns:a16="http://schemas.microsoft.com/office/drawing/2014/main" id="{8C824D56-4753-E84A-9497-6932107E5A70}"/>
                </a:ext>
              </a:extLst>
            </p:cNvPr>
            <p:cNvSpPr>
              <a:spLocks noChangeArrowheads="1"/>
            </p:cNvSpPr>
            <p:nvPr/>
          </p:nvSpPr>
          <p:spPr bwMode="auto">
            <a:xfrm>
              <a:off x="5878513" y="1503363"/>
              <a:ext cx="14287" cy="14287"/>
            </a:xfrm>
            <a:custGeom>
              <a:avLst/>
              <a:gdLst>
                <a:gd name="T0" fmla="*/ 40 w 41"/>
                <a:gd name="T1" fmla="*/ 37 h 38"/>
                <a:gd name="T2" fmla="*/ 40 w 41"/>
                <a:gd name="T3" fmla="*/ 37 h 38"/>
                <a:gd name="T4" fmla="*/ 40 w 41"/>
                <a:gd name="T5" fmla="*/ 37 h 38"/>
                <a:gd name="T6" fmla="*/ 0 w 41"/>
                <a:gd name="T7" fmla="*/ 37 h 38"/>
                <a:gd name="T8" fmla="*/ 0 w 41"/>
                <a:gd name="T9" fmla="*/ 0 h 38"/>
                <a:gd name="T10" fmla="*/ 40 w 41"/>
                <a:gd name="T11" fmla="*/ 0 h 38"/>
                <a:gd name="T12" fmla="*/ 40 w 41"/>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1" h="38">
                  <a:moveTo>
                    <a:pt x="40" y="37"/>
                  </a:moveTo>
                  <a:lnTo>
                    <a:pt x="40" y="37"/>
                  </a:lnTo>
                  <a:lnTo>
                    <a:pt x="40" y="37"/>
                  </a:lnTo>
                  <a:lnTo>
                    <a:pt x="0" y="37"/>
                  </a:lnTo>
                  <a:lnTo>
                    <a:pt x="0" y="0"/>
                  </a:lnTo>
                  <a:lnTo>
                    <a:pt x="40" y="0"/>
                  </a:lnTo>
                  <a:lnTo>
                    <a:pt x="40"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0" name="Freeform 49">
              <a:extLst>
                <a:ext uri="{FF2B5EF4-FFF2-40B4-BE49-F238E27FC236}">
                  <a16:creationId xmlns:a16="http://schemas.microsoft.com/office/drawing/2014/main" id="{D6B54944-FC04-434B-9450-8B1939DCADE6}"/>
                </a:ext>
              </a:extLst>
            </p:cNvPr>
            <p:cNvSpPr>
              <a:spLocks noChangeArrowheads="1"/>
            </p:cNvSpPr>
            <p:nvPr/>
          </p:nvSpPr>
          <p:spPr bwMode="auto">
            <a:xfrm>
              <a:off x="5564188" y="1427163"/>
              <a:ext cx="171450" cy="171450"/>
            </a:xfrm>
            <a:custGeom>
              <a:avLst/>
              <a:gdLst>
                <a:gd name="T0" fmla="*/ 34 w 476"/>
                <a:gd name="T1" fmla="*/ 438 h 476"/>
                <a:gd name="T2" fmla="*/ 34 w 476"/>
                <a:gd name="T3" fmla="*/ 438 h 476"/>
                <a:gd name="T4" fmla="*/ 34 w 476"/>
                <a:gd name="T5" fmla="*/ 438 h 476"/>
                <a:gd name="T6" fmla="*/ 438 w 476"/>
                <a:gd name="T7" fmla="*/ 438 h 476"/>
                <a:gd name="T8" fmla="*/ 438 w 476"/>
                <a:gd name="T9" fmla="*/ 35 h 476"/>
                <a:gd name="T10" fmla="*/ 34 w 476"/>
                <a:gd name="T11" fmla="*/ 35 h 476"/>
                <a:gd name="T12" fmla="*/ 34 w 476"/>
                <a:gd name="T13" fmla="*/ 438 h 476"/>
                <a:gd name="T14" fmla="*/ 475 w 476"/>
                <a:gd name="T15" fmla="*/ 475 h 476"/>
                <a:gd name="T16" fmla="*/ 475 w 476"/>
                <a:gd name="T17" fmla="*/ 475 h 476"/>
                <a:gd name="T18" fmla="*/ 475 w 476"/>
                <a:gd name="T19" fmla="*/ 475 h 476"/>
                <a:gd name="T20" fmla="*/ 0 w 476"/>
                <a:gd name="T21" fmla="*/ 475 h 476"/>
                <a:gd name="T22" fmla="*/ 0 w 476"/>
                <a:gd name="T23" fmla="*/ 0 h 476"/>
                <a:gd name="T24" fmla="*/ 475 w 476"/>
                <a:gd name="T25" fmla="*/ 0 h 476"/>
                <a:gd name="T26" fmla="*/ 475 w 476"/>
                <a:gd name="T27" fmla="*/ 47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6" h="476">
                  <a:moveTo>
                    <a:pt x="34" y="438"/>
                  </a:moveTo>
                  <a:lnTo>
                    <a:pt x="34" y="438"/>
                  </a:lnTo>
                  <a:lnTo>
                    <a:pt x="34" y="438"/>
                  </a:lnTo>
                  <a:lnTo>
                    <a:pt x="438" y="438"/>
                  </a:lnTo>
                  <a:lnTo>
                    <a:pt x="438" y="35"/>
                  </a:lnTo>
                  <a:lnTo>
                    <a:pt x="34" y="35"/>
                  </a:lnTo>
                  <a:lnTo>
                    <a:pt x="34" y="438"/>
                  </a:lnTo>
                  <a:close/>
                  <a:moveTo>
                    <a:pt x="475" y="475"/>
                  </a:moveTo>
                  <a:lnTo>
                    <a:pt x="475" y="475"/>
                  </a:lnTo>
                  <a:lnTo>
                    <a:pt x="475" y="475"/>
                  </a:lnTo>
                  <a:lnTo>
                    <a:pt x="0" y="475"/>
                  </a:lnTo>
                  <a:lnTo>
                    <a:pt x="0" y="0"/>
                  </a:lnTo>
                  <a:lnTo>
                    <a:pt x="475" y="0"/>
                  </a:lnTo>
                  <a:lnTo>
                    <a:pt x="475" y="475"/>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1" name="Freeform 50">
              <a:extLst>
                <a:ext uri="{FF2B5EF4-FFF2-40B4-BE49-F238E27FC236}">
                  <a16:creationId xmlns:a16="http://schemas.microsoft.com/office/drawing/2014/main" id="{E285D708-1620-0644-BF8E-E63298A9093C}"/>
                </a:ext>
              </a:extLst>
            </p:cNvPr>
            <p:cNvSpPr>
              <a:spLocks noChangeArrowheads="1"/>
            </p:cNvSpPr>
            <p:nvPr/>
          </p:nvSpPr>
          <p:spPr bwMode="auto">
            <a:xfrm>
              <a:off x="5667375" y="1503363"/>
              <a:ext cx="15875" cy="14287"/>
            </a:xfrm>
            <a:custGeom>
              <a:avLst/>
              <a:gdLst>
                <a:gd name="T0" fmla="*/ 43 w 44"/>
                <a:gd name="T1" fmla="*/ 37 h 38"/>
                <a:gd name="T2" fmla="*/ 43 w 44"/>
                <a:gd name="T3" fmla="*/ 37 h 38"/>
                <a:gd name="T4" fmla="*/ 43 w 44"/>
                <a:gd name="T5" fmla="*/ 37 h 38"/>
                <a:gd name="T6" fmla="*/ 0 w 44"/>
                <a:gd name="T7" fmla="*/ 37 h 38"/>
                <a:gd name="T8" fmla="*/ 0 w 44"/>
                <a:gd name="T9" fmla="*/ 0 h 38"/>
                <a:gd name="T10" fmla="*/ 43 w 44"/>
                <a:gd name="T11" fmla="*/ 0 h 38"/>
                <a:gd name="T12" fmla="*/ 43 w 44"/>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4" h="38">
                  <a:moveTo>
                    <a:pt x="43" y="37"/>
                  </a:moveTo>
                  <a:lnTo>
                    <a:pt x="43" y="37"/>
                  </a:lnTo>
                  <a:lnTo>
                    <a:pt x="43" y="37"/>
                  </a:lnTo>
                  <a:lnTo>
                    <a:pt x="0" y="37"/>
                  </a:lnTo>
                  <a:lnTo>
                    <a:pt x="0" y="0"/>
                  </a:lnTo>
                  <a:lnTo>
                    <a:pt x="43" y="0"/>
                  </a:lnTo>
                  <a:lnTo>
                    <a:pt x="43"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2" name="Freeform 51">
              <a:extLst>
                <a:ext uri="{FF2B5EF4-FFF2-40B4-BE49-F238E27FC236}">
                  <a16:creationId xmlns:a16="http://schemas.microsoft.com/office/drawing/2014/main" id="{1A99E820-CD1D-4A46-839C-52D39567FA70}"/>
                </a:ext>
              </a:extLst>
            </p:cNvPr>
            <p:cNvSpPr>
              <a:spLocks noChangeArrowheads="1"/>
            </p:cNvSpPr>
            <p:nvPr/>
          </p:nvSpPr>
          <p:spPr bwMode="auto">
            <a:xfrm>
              <a:off x="5641975" y="1503363"/>
              <a:ext cx="14288" cy="14287"/>
            </a:xfrm>
            <a:custGeom>
              <a:avLst/>
              <a:gdLst>
                <a:gd name="T0" fmla="*/ 39 w 40"/>
                <a:gd name="T1" fmla="*/ 37 h 38"/>
                <a:gd name="T2" fmla="*/ 39 w 40"/>
                <a:gd name="T3" fmla="*/ 37 h 38"/>
                <a:gd name="T4" fmla="*/ 39 w 40"/>
                <a:gd name="T5" fmla="*/ 37 h 38"/>
                <a:gd name="T6" fmla="*/ 0 w 40"/>
                <a:gd name="T7" fmla="*/ 37 h 38"/>
                <a:gd name="T8" fmla="*/ 0 w 40"/>
                <a:gd name="T9" fmla="*/ 0 h 38"/>
                <a:gd name="T10" fmla="*/ 39 w 40"/>
                <a:gd name="T11" fmla="*/ 0 h 38"/>
                <a:gd name="T12" fmla="*/ 39 w 40"/>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0" h="38">
                  <a:moveTo>
                    <a:pt x="39" y="37"/>
                  </a:moveTo>
                  <a:lnTo>
                    <a:pt x="39" y="37"/>
                  </a:lnTo>
                  <a:lnTo>
                    <a:pt x="39" y="37"/>
                  </a:lnTo>
                  <a:lnTo>
                    <a:pt x="0" y="37"/>
                  </a:lnTo>
                  <a:lnTo>
                    <a:pt x="0" y="0"/>
                  </a:lnTo>
                  <a:lnTo>
                    <a:pt x="39" y="0"/>
                  </a:lnTo>
                  <a:lnTo>
                    <a:pt x="39"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3" name="Freeform 52">
              <a:extLst>
                <a:ext uri="{FF2B5EF4-FFF2-40B4-BE49-F238E27FC236}">
                  <a16:creationId xmlns:a16="http://schemas.microsoft.com/office/drawing/2014/main" id="{8ED4A8DF-F32D-504C-9CC9-C39872F03576}"/>
                </a:ext>
              </a:extLst>
            </p:cNvPr>
            <p:cNvSpPr>
              <a:spLocks noChangeArrowheads="1"/>
            </p:cNvSpPr>
            <p:nvPr/>
          </p:nvSpPr>
          <p:spPr bwMode="auto">
            <a:xfrm>
              <a:off x="5616575" y="1503363"/>
              <a:ext cx="14288" cy="14287"/>
            </a:xfrm>
            <a:custGeom>
              <a:avLst/>
              <a:gdLst>
                <a:gd name="T0" fmla="*/ 40 w 41"/>
                <a:gd name="T1" fmla="*/ 37 h 38"/>
                <a:gd name="T2" fmla="*/ 40 w 41"/>
                <a:gd name="T3" fmla="*/ 37 h 38"/>
                <a:gd name="T4" fmla="*/ 40 w 41"/>
                <a:gd name="T5" fmla="*/ 37 h 38"/>
                <a:gd name="T6" fmla="*/ 0 w 41"/>
                <a:gd name="T7" fmla="*/ 37 h 38"/>
                <a:gd name="T8" fmla="*/ 0 w 41"/>
                <a:gd name="T9" fmla="*/ 0 h 38"/>
                <a:gd name="T10" fmla="*/ 40 w 41"/>
                <a:gd name="T11" fmla="*/ 0 h 38"/>
                <a:gd name="T12" fmla="*/ 40 w 41"/>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41" h="38">
                  <a:moveTo>
                    <a:pt x="40" y="37"/>
                  </a:moveTo>
                  <a:lnTo>
                    <a:pt x="40" y="37"/>
                  </a:lnTo>
                  <a:lnTo>
                    <a:pt x="40" y="37"/>
                  </a:lnTo>
                  <a:lnTo>
                    <a:pt x="0" y="37"/>
                  </a:lnTo>
                  <a:lnTo>
                    <a:pt x="0" y="0"/>
                  </a:lnTo>
                  <a:lnTo>
                    <a:pt x="40" y="0"/>
                  </a:lnTo>
                  <a:lnTo>
                    <a:pt x="40"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4" name="Freeform 53">
              <a:extLst>
                <a:ext uri="{FF2B5EF4-FFF2-40B4-BE49-F238E27FC236}">
                  <a16:creationId xmlns:a16="http://schemas.microsoft.com/office/drawing/2014/main" id="{CFDC706F-A61F-AC42-AEFB-FFE599BE46AC}"/>
                </a:ext>
              </a:extLst>
            </p:cNvPr>
            <p:cNvSpPr>
              <a:spLocks noChangeArrowheads="1"/>
            </p:cNvSpPr>
            <p:nvPr/>
          </p:nvSpPr>
          <p:spPr bwMode="auto">
            <a:xfrm>
              <a:off x="5929313" y="1223963"/>
              <a:ext cx="12700" cy="12700"/>
            </a:xfrm>
            <a:custGeom>
              <a:avLst/>
              <a:gdLst>
                <a:gd name="T0" fmla="*/ 34 w 35"/>
                <a:gd name="T1" fmla="*/ 35 h 36"/>
                <a:gd name="T2" fmla="*/ 34 w 35"/>
                <a:gd name="T3" fmla="*/ 35 h 36"/>
                <a:gd name="T4" fmla="*/ 34 w 35"/>
                <a:gd name="T5" fmla="*/ 35 h 36"/>
                <a:gd name="T6" fmla="*/ 0 w 35"/>
                <a:gd name="T7" fmla="*/ 35 h 36"/>
                <a:gd name="T8" fmla="*/ 0 w 35"/>
                <a:gd name="T9" fmla="*/ 0 h 36"/>
                <a:gd name="T10" fmla="*/ 34 w 35"/>
                <a:gd name="T11" fmla="*/ 0 h 36"/>
                <a:gd name="T12" fmla="*/ 34 w 35"/>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5" h="36">
                  <a:moveTo>
                    <a:pt x="34" y="35"/>
                  </a:moveTo>
                  <a:lnTo>
                    <a:pt x="34" y="35"/>
                  </a:lnTo>
                  <a:lnTo>
                    <a:pt x="34" y="35"/>
                  </a:lnTo>
                  <a:lnTo>
                    <a:pt x="0" y="35"/>
                  </a:lnTo>
                  <a:lnTo>
                    <a:pt x="0" y="0"/>
                  </a:lnTo>
                  <a:lnTo>
                    <a:pt x="34" y="0"/>
                  </a:lnTo>
                  <a:lnTo>
                    <a:pt x="34"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5" name="Freeform 54">
              <a:extLst>
                <a:ext uri="{FF2B5EF4-FFF2-40B4-BE49-F238E27FC236}">
                  <a16:creationId xmlns:a16="http://schemas.microsoft.com/office/drawing/2014/main" id="{8DBDD2C7-13C4-0046-BADE-C818E51D3B2B}"/>
                </a:ext>
              </a:extLst>
            </p:cNvPr>
            <p:cNvSpPr>
              <a:spLocks noChangeArrowheads="1"/>
            </p:cNvSpPr>
            <p:nvPr/>
          </p:nvSpPr>
          <p:spPr bwMode="auto">
            <a:xfrm>
              <a:off x="5907088" y="1223963"/>
              <a:ext cx="12700" cy="12700"/>
            </a:xfrm>
            <a:custGeom>
              <a:avLst/>
              <a:gdLst>
                <a:gd name="T0" fmla="*/ 35 w 36"/>
                <a:gd name="T1" fmla="*/ 35 h 36"/>
                <a:gd name="T2" fmla="*/ 35 w 36"/>
                <a:gd name="T3" fmla="*/ 35 h 36"/>
                <a:gd name="T4" fmla="*/ 35 w 36"/>
                <a:gd name="T5" fmla="*/ 35 h 36"/>
                <a:gd name="T6" fmla="*/ 0 w 36"/>
                <a:gd name="T7" fmla="*/ 35 h 36"/>
                <a:gd name="T8" fmla="*/ 0 w 36"/>
                <a:gd name="T9" fmla="*/ 0 h 36"/>
                <a:gd name="T10" fmla="*/ 35 w 36"/>
                <a:gd name="T11" fmla="*/ 0 h 36"/>
                <a:gd name="T12" fmla="*/ 35 w 36"/>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5" y="35"/>
                  </a:moveTo>
                  <a:lnTo>
                    <a:pt x="35" y="35"/>
                  </a:lnTo>
                  <a:lnTo>
                    <a:pt x="35" y="35"/>
                  </a:lnTo>
                  <a:lnTo>
                    <a:pt x="0" y="35"/>
                  </a:lnTo>
                  <a:lnTo>
                    <a:pt x="0" y="0"/>
                  </a:lnTo>
                  <a:lnTo>
                    <a:pt x="35" y="0"/>
                  </a:lnTo>
                  <a:lnTo>
                    <a:pt x="35"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6" name="Freeform 55">
              <a:extLst>
                <a:ext uri="{FF2B5EF4-FFF2-40B4-BE49-F238E27FC236}">
                  <a16:creationId xmlns:a16="http://schemas.microsoft.com/office/drawing/2014/main" id="{28B5C1C1-CF35-624F-8FDD-737326CAFA5D}"/>
                </a:ext>
              </a:extLst>
            </p:cNvPr>
            <p:cNvSpPr>
              <a:spLocks noChangeArrowheads="1"/>
            </p:cNvSpPr>
            <p:nvPr/>
          </p:nvSpPr>
          <p:spPr bwMode="auto">
            <a:xfrm>
              <a:off x="5888038" y="1223963"/>
              <a:ext cx="12700" cy="12700"/>
            </a:xfrm>
            <a:custGeom>
              <a:avLst/>
              <a:gdLst>
                <a:gd name="T0" fmla="*/ 33 w 34"/>
                <a:gd name="T1" fmla="*/ 35 h 36"/>
                <a:gd name="T2" fmla="*/ 33 w 34"/>
                <a:gd name="T3" fmla="*/ 35 h 36"/>
                <a:gd name="T4" fmla="*/ 33 w 34"/>
                <a:gd name="T5" fmla="*/ 35 h 36"/>
                <a:gd name="T6" fmla="*/ 0 w 34"/>
                <a:gd name="T7" fmla="*/ 35 h 36"/>
                <a:gd name="T8" fmla="*/ 0 w 34"/>
                <a:gd name="T9" fmla="*/ 0 h 36"/>
                <a:gd name="T10" fmla="*/ 33 w 34"/>
                <a:gd name="T11" fmla="*/ 0 h 36"/>
                <a:gd name="T12" fmla="*/ 33 w 34"/>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4" h="36">
                  <a:moveTo>
                    <a:pt x="33" y="35"/>
                  </a:moveTo>
                  <a:lnTo>
                    <a:pt x="33" y="35"/>
                  </a:lnTo>
                  <a:lnTo>
                    <a:pt x="33" y="35"/>
                  </a:lnTo>
                  <a:lnTo>
                    <a:pt x="0" y="35"/>
                  </a:lnTo>
                  <a:lnTo>
                    <a:pt x="0" y="0"/>
                  </a:lnTo>
                  <a:lnTo>
                    <a:pt x="33" y="0"/>
                  </a:lnTo>
                  <a:lnTo>
                    <a:pt x="33"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7" name="Freeform 56">
              <a:extLst>
                <a:ext uri="{FF2B5EF4-FFF2-40B4-BE49-F238E27FC236}">
                  <a16:creationId xmlns:a16="http://schemas.microsoft.com/office/drawing/2014/main" id="{B5E47637-EC97-DD4F-9C61-19096DD04889}"/>
                </a:ext>
              </a:extLst>
            </p:cNvPr>
            <p:cNvSpPr>
              <a:spLocks noChangeArrowheads="1"/>
            </p:cNvSpPr>
            <p:nvPr/>
          </p:nvSpPr>
          <p:spPr bwMode="auto">
            <a:xfrm>
              <a:off x="5929313" y="1203325"/>
              <a:ext cx="12700" cy="12700"/>
            </a:xfrm>
            <a:custGeom>
              <a:avLst/>
              <a:gdLst>
                <a:gd name="T0" fmla="*/ 34 w 35"/>
                <a:gd name="T1" fmla="*/ 35 h 36"/>
                <a:gd name="T2" fmla="*/ 34 w 35"/>
                <a:gd name="T3" fmla="*/ 35 h 36"/>
                <a:gd name="T4" fmla="*/ 34 w 35"/>
                <a:gd name="T5" fmla="*/ 35 h 36"/>
                <a:gd name="T6" fmla="*/ 0 w 35"/>
                <a:gd name="T7" fmla="*/ 35 h 36"/>
                <a:gd name="T8" fmla="*/ 0 w 35"/>
                <a:gd name="T9" fmla="*/ 0 h 36"/>
                <a:gd name="T10" fmla="*/ 34 w 35"/>
                <a:gd name="T11" fmla="*/ 0 h 36"/>
                <a:gd name="T12" fmla="*/ 34 w 35"/>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5" h="36">
                  <a:moveTo>
                    <a:pt x="34" y="35"/>
                  </a:moveTo>
                  <a:lnTo>
                    <a:pt x="34" y="35"/>
                  </a:lnTo>
                  <a:lnTo>
                    <a:pt x="34" y="35"/>
                  </a:lnTo>
                  <a:lnTo>
                    <a:pt x="0" y="35"/>
                  </a:lnTo>
                  <a:lnTo>
                    <a:pt x="0" y="0"/>
                  </a:lnTo>
                  <a:lnTo>
                    <a:pt x="34" y="0"/>
                  </a:lnTo>
                  <a:lnTo>
                    <a:pt x="34"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8" name="Freeform 57">
              <a:extLst>
                <a:ext uri="{FF2B5EF4-FFF2-40B4-BE49-F238E27FC236}">
                  <a16:creationId xmlns:a16="http://schemas.microsoft.com/office/drawing/2014/main" id="{6529E5DE-2FD6-5146-9F30-4D5A049D2736}"/>
                </a:ext>
              </a:extLst>
            </p:cNvPr>
            <p:cNvSpPr>
              <a:spLocks noChangeArrowheads="1"/>
            </p:cNvSpPr>
            <p:nvPr/>
          </p:nvSpPr>
          <p:spPr bwMode="auto">
            <a:xfrm>
              <a:off x="5907088" y="1203325"/>
              <a:ext cx="12700" cy="12700"/>
            </a:xfrm>
            <a:custGeom>
              <a:avLst/>
              <a:gdLst>
                <a:gd name="T0" fmla="*/ 35 w 36"/>
                <a:gd name="T1" fmla="*/ 35 h 36"/>
                <a:gd name="T2" fmla="*/ 35 w 36"/>
                <a:gd name="T3" fmla="*/ 35 h 36"/>
                <a:gd name="T4" fmla="*/ 35 w 36"/>
                <a:gd name="T5" fmla="*/ 35 h 36"/>
                <a:gd name="T6" fmla="*/ 0 w 36"/>
                <a:gd name="T7" fmla="*/ 35 h 36"/>
                <a:gd name="T8" fmla="*/ 0 w 36"/>
                <a:gd name="T9" fmla="*/ 0 h 36"/>
                <a:gd name="T10" fmla="*/ 35 w 36"/>
                <a:gd name="T11" fmla="*/ 0 h 36"/>
                <a:gd name="T12" fmla="*/ 35 w 36"/>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5" y="35"/>
                  </a:moveTo>
                  <a:lnTo>
                    <a:pt x="35" y="35"/>
                  </a:lnTo>
                  <a:lnTo>
                    <a:pt x="35" y="35"/>
                  </a:lnTo>
                  <a:lnTo>
                    <a:pt x="0" y="35"/>
                  </a:lnTo>
                  <a:lnTo>
                    <a:pt x="0" y="0"/>
                  </a:lnTo>
                  <a:lnTo>
                    <a:pt x="35" y="0"/>
                  </a:lnTo>
                  <a:lnTo>
                    <a:pt x="35"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9" name="Freeform 58">
              <a:extLst>
                <a:ext uri="{FF2B5EF4-FFF2-40B4-BE49-F238E27FC236}">
                  <a16:creationId xmlns:a16="http://schemas.microsoft.com/office/drawing/2014/main" id="{32249E58-1E55-5447-9152-5175BD7C6125}"/>
                </a:ext>
              </a:extLst>
            </p:cNvPr>
            <p:cNvSpPr>
              <a:spLocks noChangeArrowheads="1"/>
            </p:cNvSpPr>
            <p:nvPr/>
          </p:nvSpPr>
          <p:spPr bwMode="auto">
            <a:xfrm>
              <a:off x="5888038" y="1203325"/>
              <a:ext cx="12700" cy="12700"/>
            </a:xfrm>
            <a:custGeom>
              <a:avLst/>
              <a:gdLst>
                <a:gd name="T0" fmla="*/ 33 w 34"/>
                <a:gd name="T1" fmla="*/ 35 h 36"/>
                <a:gd name="T2" fmla="*/ 33 w 34"/>
                <a:gd name="T3" fmla="*/ 35 h 36"/>
                <a:gd name="T4" fmla="*/ 33 w 34"/>
                <a:gd name="T5" fmla="*/ 35 h 36"/>
                <a:gd name="T6" fmla="*/ 0 w 34"/>
                <a:gd name="T7" fmla="*/ 35 h 36"/>
                <a:gd name="T8" fmla="*/ 0 w 34"/>
                <a:gd name="T9" fmla="*/ 0 h 36"/>
                <a:gd name="T10" fmla="*/ 33 w 34"/>
                <a:gd name="T11" fmla="*/ 0 h 36"/>
                <a:gd name="T12" fmla="*/ 33 w 34"/>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34" h="36">
                  <a:moveTo>
                    <a:pt x="33" y="35"/>
                  </a:moveTo>
                  <a:lnTo>
                    <a:pt x="33" y="35"/>
                  </a:lnTo>
                  <a:lnTo>
                    <a:pt x="33" y="35"/>
                  </a:lnTo>
                  <a:lnTo>
                    <a:pt x="0" y="35"/>
                  </a:lnTo>
                  <a:lnTo>
                    <a:pt x="0" y="0"/>
                  </a:lnTo>
                  <a:lnTo>
                    <a:pt x="33" y="0"/>
                  </a:lnTo>
                  <a:lnTo>
                    <a:pt x="33"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0" name="Freeform 59">
              <a:extLst>
                <a:ext uri="{FF2B5EF4-FFF2-40B4-BE49-F238E27FC236}">
                  <a16:creationId xmlns:a16="http://schemas.microsoft.com/office/drawing/2014/main" id="{D0B667A9-8721-E544-B7A8-6FD920941F7A}"/>
                </a:ext>
              </a:extLst>
            </p:cNvPr>
            <p:cNvSpPr>
              <a:spLocks noChangeArrowheads="1"/>
            </p:cNvSpPr>
            <p:nvPr/>
          </p:nvSpPr>
          <p:spPr bwMode="auto">
            <a:xfrm>
              <a:off x="5929313" y="1182688"/>
              <a:ext cx="12700" cy="14287"/>
            </a:xfrm>
            <a:custGeom>
              <a:avLst/>
              <a:gdLst>
                <a:gd name="T0" fmla="*/ 34 w 35"/>
                <a:gd name="T1" fmla="*/ 37 h 38"/>
                <a:gd name="T2" fmla="*/ 34 w 35"/>
                <a:gd name="T3" fmla="*/ 37 h 38"/>
                <a:gd name="T4" fmla="*/ 34 w 35"/>
                <a:gd name="T5" fmla="*/ 37 h 38"/>
                <a:gd name="T6" fmla="*/ 0 w 35"/>
                <a:gd name="T7" fmla="*/ 37 h 38"/>
                <a:gd name="T8" fmla="*/ 0 w 35"/>
                <a:gd name="T9" fmla="*/ 0 h 38"/>
                <a:gd name="T10" fmla="*/ 34 w 35"/>
                <a:gd name="T11" fmla="*/ 0 h 38"/>
                <a:gd name="T12" fmla="*/ 34 w 35"/>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35" h="38">
                  <a:moveTo>
                    <a:pt x="34" y="37"/>
                  </a:moveTo>
                  <a:lnTo>
                    <a:pt x="34" y="37"/>
                  </a:lnTo>
                  <a:lnTo>
                    <a:pt x="34" y="37"/>
                  </a:lnTo>
                  <a:lnTo>
                    <a:pt x="0" y="37"/>
                  </a:lnTo>
                  <a:lnTo>
                    <a:pt x="0" y="0"/>
                  </a:lnTo>
                  <a:lnTo>
                    <a:pt x="34" y="0"/>
                  </a:lnTo>
                  <a:lnTo>
                    <a:pt x="34"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1" name="Freeform 60">
              <a:extLst>
                <a:ext uri="{FF2B5EF4-FFF2-40B4-BE49-F238E27FC236}">
                  <a16:creationId xmlns:a16="http://schemas.microsoft.com/office/drawing/2014/main" id="{CA3F7B86-2B4E-4048-A6BB-AB6CCCC4EE1E}"/>
                </a:ext>
              </a:extLst>
            </p:cNvPr>
            <p:cNvSpPr>
              <a:spLocks noChangeArrowheads="1"/>
            </p:cNvSpPr>
            <p:nvPr/>
          </p:nvSpPr>
          <p:spPr bwMode="auto">
            <a:xfrm>
              <a:off x="5907088" y="1182688"/>
              <a:ext cx="12700" cy="14287"/>
            </a:xfrm>
            <a:custGeom>
              <a:avLst/>
              <a:gdLst>
                <a:gd name="T0" fmla="*/ 35 w 36"/>
                <a:gd name="T1" fmla="*/ 37 h 38"/>
                <a:gd name="T2" fmla="*/ 35 w 36"/>
                <a:gd name="T3" fmla="*/ 37 h 38"/>
                <a:gd name="T4" fmla="*/ 35 w 36"/>
                <a:gd name="T5" fmla="*/ 37 h 38"/>
                <a:gd name="T6" fmla="*/ 0 w 36"/>
                <a:gd name="T7" fmla="*/ 37 h 38"/>
                <a:gd name="T8" fmla="*/ 0 w 36"/>
                <a:gd name="T9" fmla="*/ 0 h 38"/>
                <a:gd name="T10" fmla="*/ 35 w 36"/>
                <a:gd name="T11" fmla="*/ 0 h 38"/>
                <a:gd name="T12" fmla="*/ 35 w 36"/>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36" h="38">
                  <a:moveTo>
                    <a:pt x="35" y="37"/>
                  </a:moveTo>
                  <a:lnTo>
                    <a:pt x="35" y="37"/>
                  </a:lnTo>
                  <a:lnTo>
                    <a:pt x="35" y="37"/>
                  </a:lnTo>
                  <a:lnTo>
                    <a:pt x="0" y="37"/>
                  </a:lnTo>
                  <a:lnTo>
                    <a:pt x="0" y="0"/>
                  </a:lnTo>
                  <a:lnTo>
                    <a:pt x="35" y="0"/>
                  </a:lnTo>
                  <a:lnTo>
                    <a:pt x="35"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2" name="Freeform 61">
              <a:extLst>
                <a:ext uri="{FF2B5EF4-FFF2-40B4-BE49-F238E27FC236}">
                  <a16:creationId xmlns:a16="http://schemas.microsoft.com/office/drawing/2014/main" id="{0819A298-6EBF-BE45-A1CF-687DB48BB87E}"/>
                </a:ext>
              </a:extLst>
            </p:cNvPr>
            <p:cNvSpPr>
              <a:spLocks noChangeArrowheads="1"/>
            </p:cNvSpPr>
            <p:nvPr/>
          </p:nvSpPr>
          <p:spPr bwMode="auto">
            <a:xfrm>
              <a:off x="5888038" y="1182688"/>
              <a:ext cx="12700" cy="14287"/>
            </a:xfrm>
            <a:custGeom>
              <a:avLst/>
              <a:gdLst>
                <a:gd name="T0" fmla="*/ 33 w 34"/>
                <a:gd name="T1" fmla="*/ 37 h 38"/>
                <a:gd name="T2" fmla="*/ 33 w 34"/>
                <a:gd name="T3" fmla="*/ 37 h 38"/>
                <a:gd name="T4" fmla="*/ 33 w 34"/>
                <a:gd name="T5" fmla="*/ 37 h 38"/>
                <a:gd name="T6" fmla="*/ 0 w 34"/>
                <a:gd name="T7" fmla="*/ 37 h 38"/>
                <a:gd name="T8" fmla="*/ 0 w 34"/>
                <a:gd name="T9" fmla="*/ 0 h 38"/>
                <a:gd name="T10" fmla="*/ 33 w 34"/>
                <a:gd name="T11" fmla="*/ 0 h 38"/>
                <a:gd name="T12" fmla="*/ 33 w 34"/>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34" h="38">
                  <a:moveTo>
                    <a:pt x="33" y="37"/>
                  </a:moveTo>
                  <a:lnTo>
                    <a:pt x="33" y="37"/>
                  </a:lnTo>
                  <a:lnTo>
                    <a:pt x="33" y="37"/>
                  </a:lnTo>
                  <a:lnTo>
                    <a:pt x="0" y="37"/>
                  </a:lnTo>
                  <a:lnTo>
                    <a:pt x="0" y="0"/>
                  </a:lnTo>
                  <a:lnTo>
                    <a:pt x="33" y="0"/>
                  </a:lnTo>
                  <a:lnTo>
                    <a:pt x="33" y="37"/>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grpSp>
        <p:nvGrpSpPr>
          <p:cNvPr id="63" name="Group 62">
            <a:extLst>
              <a:ext uri="{FF2B5EF4-FFF2-40B4-BE49-F238E27FC236}">
                <a16:creationId xmlns:a16="http://schemas.microsoft.com/office/drawing/2014/main" id="{8DDE3E56-F454-6A41-8E5D-9170AF9697EB}"/>
              </a:ext>
            </a:extLst>
          </p:cNvPr>
          <p:cNvGrpSpPr/>
          <p:nvPr/>
        </p:nvGrpSpPr>
        <p:grpSpPr>
          <a:xfrm>
            <a:off x="2112019" y="1702578"/>
            <a:ext cx="781065" cy="551340"/>
            <a:chOff x="3835400" y="4400550"/>
            <a:chExt cx="539750" cy="381000"/>
          </a:xfrm>
        </p:grpSpPr>
        <p:sp>
          <p:nvSpPr>
            <p:cNvPr id="64" name="Freeform 63">
              <a:extLst>
                <a:ext uri="{FF2B5EF4-FFF2-40B4-BE49-F238E27FC236}">
                  <a16:creationId xmlns:a16="http://schemas.microsoft.com/office/drawing/2014/main" id="{C0DC68E4-A439-A844-BD53-C60D915DAFD1}"/>
                </a:ext>
              </a:extLst>
            </p:cNvPr>
            <p:cNvSpPr>
              <a:spLocks noChangeArrowheads="1"/>
            </p:cNvSpPr>
            <p:nvPr/>
          </p:nvSpPr>
          <p:spPr bwMode="auto">
            <a:xfrm>
              <a:off x="4291013" y="4568825"/>
              <a:ext cx="57150" cy="179388"/>
            </a:xfrm>
            <a:custGeom>
              <a:avLst/>
              <a:gdLst>
                <a:gd name="T0" fmla="*/ 34 w 158"/>
                <a:gd name="T1" fmla="*/ 462 h 500"/>
                <a:gd name="T2" fmla="*/ 34 w 158"/>
                <a:gd name="T3" fmla="*/ 462 h 500"/>
                <a:gd name="T4" fmla="*/ 34 w 158"/>
                <a:gd name="T5" fmla="*/ 462 h 500"/>
                <a:gd name="T6" fmla="*/ 123 w 158"/>
                <a:gd name="T7" fmla="*/ 462 h 500"/>
                <a:gd name="T8" fmla="*/ 123 w 158"/>
                <a:gd name="T9" fmla="*/ 35 h 500"/>
                <a:gd name="T10" fmla="*/ 34 w 158"/>
                <a:gd name="T11" fmla="*/ 35 h 500"/>
                <a:gd name="T12" fmla="*/ 34 w 158"/>
                <a:gd name="T13" fmla="*/ 462 h 500"/>
                <a:gd name="T14" fmla="*/ 157 w 158"/>
                <a:gd name="T15" fmla="*/ 499 h 500"/>
                <a:gd name="T16" fmla="*/ 157 w 158"/>
                <a:gd name="T17" fmla="*/ 499 h 500"/>
                <a:gd name="T18" fmla="*/ 157 w 158"/>
                <a:gd name="T19" fmla="*/ 499 h 500"/>
                <a:gd name="T20" fmla="*/ 0 w 158"/>
                <a:gd name="T21" fmla="*/ 499 h 500"/>
                <a:gd name="T22" fmla="*/ 0 w 158"/>
                <a:gd name="T23" fmla="*/ 0 h 500"/>
                <a:gd name="T24" fmla="*/ 157 w 158"/>
                <a:gd name="T25" fmla="*/ 0 h 500"/>
                <a:gd name="T26" fmla="*/ 157 w 158"/>
                <a:gd name="T27" fmla="*/ 49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500">
                  <a:moveTo>
                    <a:pt x="34" y="462"/>
                  </a:moveTo>
                  <a:lnTo>
                    <a:pt x="34" y="462"/>
                  </a:lnTo>
                  <a:lnTo>
                    <a:pt x="34" y="462"/>
                  </a:lnTo>
                  <a:lnTo>
                    <a:pt x="123" y="462"/>
                  </a:lnTo>
                  <a:lnTo>
                    <a:pt x="123" y="35"/>
                  </a:lnTo>
                  <a:lnTo>
                    <a:pt x="34" y="35"/>
                  </a:lnTo>
                  <a:lnTo>
                    <a:pt x="34" y="462"/>
                  </a:lnTo>
                  <a:close/>
                  <a:moveTo>
                    <a:pt x="157" y="499"/>
                  </a:moveTo>
                  <a:lnTo>
                    <a:pt x="157" y="499"/>
                  </a:lnTo>
                  <a:lnTo>
                    <a:pt x="157" y="499"/>
                  </a:lnTo>
                  <a:lnTo>
                    <a:pt x="0" y="499"/>
                  </a:lnTo>
                  <a:lnTo>
                    <a:pt x="0" y="0"/>
                  </a:lnTo>
                  <a:lnTo>
                    <a:pt x="157" y="0"/>
                  </a:lnTo>
                  <a:lnTo>
                    <a:pt x="157" y="499"/>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5" name="Freeform 64">
              <a:extLst>
                <a:ext uri="{FF2B5EF4-FFF2-40B4-BE49-F238E27FC236}">
                  <a16:creationId xmlns:a16="http://schemas.microsoft.com/office/drawing/2014/main" id="{62A6EC49-8D40-BF41-B565-212D8A640592}"/>
                </a:ext>
              </a:extLst>
            </p:cNvPr>
            <p:cNvSpPr>
              <a:spLocks noChangeArrowheads="1"/>
            </p:cNvSpPr>
            <p:nvPr/>
          </p:nvSpPr>
          <p:spPr bwMode="auto">
            <a:xfrm>
              <a:off x="4283075" y="4400550"/>
              <a:ext cx="73025" cy="182563"/>
            </a:xfrm>
            <a:custGeom>
              <a:avLst/>
              <a:gdLst>
                <a:gd name="T0" fmla="*/ 34 w 203"/>
                <a:gd name="T1" fmla="*/ 472 h 507"/>
                <a:gd name="T2" fmla="*/ 34 w 203"/>
                <a:gd name="T3" fmla="*/ 472 h 507"/>
                <a:gd name="T4" fmla="*/ 34 w 203"/>
                <a:gd name="T5" fmla="*/ 472 h 507"/>
                <a:gd name="T6" fmla="*/ 167 w 203"/>
                <a:gd name="T7" fmla="*/ 472 h 507"/>
                <a:gd name="T8" fmla="*/ 167 w 203"/>
                <a:gd name="T9" fmla="*/ 34 h 507"/>
                <a:gd name="T10" fmla="*/ 34 w 203"/>
                <a:gd name="T11" fmla="*/ 34 h 507"/>
                <a:gd name="T12" fmla="*/ 34 w 203"/>
                <a:gd name="T13" fmla="*/ 472 h 507"/>
                <a:gd name="T14" fmla="*/ 202 w 203"/>
                <a:gd name="T15" fmla="*/ 506 h 507"/>
                <a:gd name="T16" fmla="*/ 202 w 203"/>
                <a:gd name="T17" fmla="*/ 506 h 507"/>
                <a:gd name="T18" fmla="*/ 202 w 203"/>
                <a:gd name="T19" fmla="*/ 506 h 507"/>
                <a:gd name="T20" fmla="*/ 0 w 203"/>
                <a:gd name="T21" fmla="*/ 506 h 507"/>
                <a:gd name="T22" fmla="*/ 0 w 203"/>
                <a:gd name="T23" fmla="*/ 0 h 507"/>
                <a:gd name="T24" fmla="*/ 202 w 203"/>
                <a:gd name="T25" fmla="*/ 0 h 507"/>
                <a:gd name="T26" fmla="*/ 202 w 203"/>
                <a:gd name="T27" fmla="*/ 506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3" h="507">
                  <a:moveTo>
                    <a:pt x="34" y="472"/>
                  </a:moveTo>
                  <a:lnTo>
                    <a:pt x="34" y="472"/>
                  </a:lnTo>
                  <a:lnTo>
                    <a:pt x="34" y="472"/>
                  </a:lnTo>
                  <a:lnTo>
                    <a:pt x="167" y="472"/>
                  </a:lnTo>
                  <a:lnTo>
                    <a:pt x="167" y="34"/>
                  </a:lnTo>
                  <a:lnTo>
                    <a:pt x="34" y="34"/>
                  </a:lnTo>
                  <a:lnTo>
                    <a:pt x="34" y="472"/>
                  </a:lnTo>
                  <a:close/>
                  <a:moveTo>
                    <a:pt x="202" y="506"/>
                  </a:moveTo>
                  <a:lnTo>
                    <a:pt x="202" y="506"/>
                  </a:lnTo>
                  <a:lnTo>
                    <a:pt x="202" y="506"/>
                  </a:lnTo>
                  <a:lnTo>
                    <a:pt x="0" y="506"/>
                  </a:lnTo>
                  <a:lnTo>
                    <a:pt x="0" y="0"/>
                  </a:lnTo>
                  <a:lnTo>
                    <a:pt x="202" y="0"/>
                  </a:lnTo>
                  <a:lnTo>
                    <a:pt x="202" y="506"/>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6" name="Freeform 65">
              <a:extLst>
                <a:ext uri="{FF2B5EF4-FFF2-40B4-BE49-F238E27FC236}">
                  <a16:creationId xmlns:a16="http://schemas.microsoft.com/office/drawing/2014/main" id="{6D5A00E7-90D2-6847-9585-87C0DA8F9DFF}"/>
                </a:ext>
              </a:extLst>
            </p:cNvPr>
            <p:cNvSpPr>
              <a:spLocks noChangeArrowheads="1"/>
            </p:cNvSpPr>
            <p:nvPr/>
          </p:nvSpPr>
          <p:spPr bwMode="auto">
            <a:xfrm>
              <a:off x="4300538" y="4733925"/>
              <a:ext cx="41275" cy="34925"/>
            </a:xfrm>
            <a:custGeom>
              <a:avLst/>
              <a:gdLst>
                <a:gd name="T0" fmla="*/ 34 w 113"/>
                <a:gd name="T1" fmla="*/ 61 h 96"/>
                <a:gd name="T2" fmla="*/ 34 w 113"/>
                <a:gd name="T3" fmla="*/ 61 h 96"/>
                <a:gd name="T4" fmla="*/ 34 w 113"/>
                <a:gd name="T5" fmla="*/ 61 h 96"/>
                <a:gd name="T6" fmla="*/ 77 w 113"/>
                <a:gd name="T7" fmla="*/ 61 h 96"/>
                <a:gd name="T8" fmla="*/ 77 w 113"/>
                <a:gd name="T9" fmla="*/ 37 h 96"/>
                <a:gd name="T10" fmla="*/ 34 w 113"/>
                <a:gd name="T11" fmla="*/ 37 h 96"/>
                <a:gd name="T12" fmla="*/ 34 w 113"/>
                <a:gd name="T13" fmla="*/ 61 h 96"/>
                <a:gd name="T14" fmla="*/ 112 w 113"/>
                <a:gd name="T15" fmla="*/ 95 h 96"/>
                <a:gd name="T16" fmla="*/ 112 w 113"/>
                <a:gd name="T17" fmla="*/ 95 h 96"/>
                <a:gd name="T18" fmla="*/ 112 w 113"/>
                <a:gd name="T19" fmla="*/ 95 h 96"/>
                <a:gd name="T20" fmla="*/ 0 w 113"/>
                <a:gd name="T21" fmla="*/ 95 h 96"/>
                <a:gd name="T22" fmla="*/ 0 w 113"/>
                <a:gd name="T23" fmla="*/ 0 h 96"/>
                <a:gd name="T24" fmla="*/ 112 w 113"/>
                <a:gd name="T25" fmla="*/ 0 h 96"/>
                <a:gd name="T26" fmla="*/ 112 w 113"/>
                <a:gd name="T27"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6">
                  <a:moveTo>
                    <a:pt x="34" y="61"/>
                  </a:moveTo>
                  <a:lnTo>
                    <a:pt x="34" y="61"/>
                  </a:lnTo>
                  <a:lnTo>
                    <a:pt x="34" y="61"/>
                  </a:lnTo>
                  <a:lnTo>
                    <a:pt x="77" y="61"/>
                  </a:lnTo>
                  <a:lnTo>
                    <a:pt x="77" y="37"/>
                  </a:lnTo>
                  <a:lnTo>
                    <a:pt x="34" y="37"/>
                  </a:lnTo>
                  <a:lnTo>
                    <a:pt x="34" y="61"/>
                  </a:lnTo>
                  <a:close/>
                  <a:moveTo>
                    <a:pt x="112" y="95"/>
                  </a:moveTo>
                  <a:lnTo>
                    <a:pt x="112" y="95"/>
                  </a:lnTo>
                  <a:lnTo>
                    <a:pt x="112" y="95"/>
                  </a:lnTo>
                  <a:lnTo>
                    <a:pt x="0" y="95"/>
                  </a:lnTo>
                  <a:lnTo>
                    <a:pt x="0" y="0"/>
                  </a:lnTo>
                  <a:lnTo>
                    <a:pt x="112" y="0"/>
                  </a:lnTo>
                  <a:lnTo>
                    <a:pt x="112" y="95"/>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7" name="Freeform 66">
              <a:extLst>
                <a:ext uri="{FF2B5EF4-FFF2-40B4-BE49-F238E27FC236}">
                  <a16:creationId xmlns:a16="http://schemas.microsoft.com/office/drawing/2014/main" id="{94071924-78F1-3746-A3F1-1600AA609531}"/>
                </a:ext>
              </a:extLst>
            </p:cNvPr>
            <p:cNvSpPr>
              <a:spLocks noChangeArrowheads="1"/>
            </p:cNvSpPr>
            <p:nvPr/>
          </p:nvSpPr>
          <p:spPr bwMode="auto">
            <a:xfrm>
              <a:off x="4313238" y="4762500"/>
              <a:ext cx="12700" cy="19050"/>
            </a:xfrm>
            <a:custGeom>
              <a:avLst/>
              <a:gdLst>
                <a:gd name="T0" fmla="*/ 35 w 36"/>
                <a:gd name="T1" fmla="*/ 53 h 54"/>
                <a:gd name="T2" fmla="*/ 35 w 36"/>
                <a:gd name="T3" fmla="*/ 53 h 54"/>
                <a:gd name="T4" fmla="*/ 35 w 36"/>
                <a:gd name="T5" fmla="*/ 53 h 54"/>
                <a:gd name="T6" fmla="*/ 0 w 36"/>
                <a:gd name="T7" fmla="*/ 53 h 54"/>
                <a:gd name="T8" fmla="*/ 0 w 36"/>
                <a:gd name="T9" fmla="*/ 0 h 54"/>
                <a:gd name="T10" fmla="*/ 35 w 36"/>
                <a:gd name="T11" fmla="*/ 0 h 54"/>
                <a:gd name="T12" fmla="*/ 35 w 36"/>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6" h="54">
                  <a:moveTo>
                    <a:pt x="35" y="53"/>
                  </a:moveTo>
                  <a:lnTo>
                    <a:pt x="35" y="53"/>
                  </a:lnTo>
                  <a:lnTo>
                    <a:pt x="35" y="53"/>
                  </a:lnTo>
                  <a:lnTo>
                    <a:pt x="0" y="53"/>
                  </a:lnTo>
                  <a:lnTo>
                    <a:pt x="0" y="0"/>
                  </a:lnTo>
                  <a:lnTo>
                    <a:pt x="35" y="0"/>
                  </a:lnTo>
                  <a:lnTo>
                    <a:pt x="35" y="53"/>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8" name="Freeform 67">
              <a:extLst>
                <a:ext uri="{FF2B5EF4-FFF2-40B4-BE49-F238E27FC236}">
                  <a16:creationId xmlns:a16="http://schemas.microsoft.com/office/drawing/2014/main" id="{35EB8EE7-56F3-F149-9473-8A4CCDFA8F90}"/>
                </a:ext>
              </a:extLst>
            </p:cNvPr>
            <p:cNvSpPr>
              <a:spLocks noChangeArrowheads="1"/>
            </p:cNvSpPr>
            <p:nvPr/>
          </p:nvSpPr>
          <p:spPr bwMode="auto">
            <a:xfrm>
              <a:off x="4349750" y="4422775"/>
              <a:ext cx="25400" cy="123825"/>
            </a:xfrm>
            <a:custGeom>
              <a:avLst/>
              <a:gdLst>
                <a:gd name="T0" fmla="*/ 69 w 70"/>
                <a:gd name="T1" fmla="*/ 343 h 344"/>
                <a:gd name="T2" fmla="*/ 69 w 70"/>
                <a:gd name="T3" fmla="*/ 343 h 344"/>
                <a:gd name="T4" fmla="*/ 69 w 70"/>
                <a:gd name="T5" fmla="*/ 343 h 344"/>
                <a:gd name="T6" fmla="*/ 29 w 70"/>
                <a:gd name="T7" fmla="*/ 343 h 344"/>
                <a:gd name="T8" fmla="*/ 29 w 70"/>
                <a:gd name="T9" fmla="*/ 35 h 344"/>
                <a:gd name="T10" fmla="*/ 0 w 70"/>
                <a:gd name="T11" fmla="*/ 35 h 344"/>
                <a:gd name="T12" fmla="*/ 0 w 70"/>
                <a:gd name="T13" fmla="*/ 0 h 344"/>
                <a:gd name="T14" fmla="*/ 64 w 70"/>
                <a:gd name="T15" fmla="*/ 0 h 344"/>
                <a:gd name="T16" fmla="*/ 64 w 70"/>
                <a:gd name="T17" fmla="*/ 308 h 344"/>
                <a:gd name="T18" fmla="*/ 69 w 70"/>
                <a:gd name="T19" fmla="*/ 308 h 344"/>
                <a:gd name="T20" fmla="*/ 69 w 70"/>
                <a:gd name="T21" fmla="*/ 343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344">
                  <a:moveTo>
                    <a:pt x="69" y="343"/>
                  </a:moveTo>
                  <a:lnTo>
                    <a:pt x="69" y="343"/>
                  </a:lnTo>
                  <a:lnTo>
                    <a:pt x="69" y="343"/>
                  </a:lnTo>
                  <a:lnTo>
                    <a:pt x="29" y="343"/>
                  </a:lnTo>
                  <a:lnTo>
                    <a:pt x="29" y="35"/>
                  </a:lnTo>
                  <a:lnTo>
                    <a:pt x="0" y="35"/>
                  </a:lnTo>
                  <a:lnTo>
                    <a:pt x="0" y="0"/>
                  </a:lnTo>
                  <a:lnTo>
                    <a:pt x="64" y="0"/>
                  </a:lnTo>
                  <a:lnTo>
                    <a:pt x="64" y="308"/>
                  </a:lnTo>
                  <a:lnTo>
                    <a:pt x="69" y="308"/>
                  </a:lnTo>
                  <a:lnTo>
                    <a:pt x="69" y="343"/>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9" name="Freeform 68">
              <a:extLst>
                <a:ext uri="{FF2B5EF4-FFF2-40B4-BE49-F238E27FC236}">
                  <a16:creationId xmlns:a16="http://schemas.microsoft.com/office/drawing/2014/main" id="{496BE283-E655-F046-ADFF-CBAC106706E0}"/>
                </a:ext>
              </a:extLst>
            </p:cNvPr>
            <p:cNvSpPr>
              <a:spLocks noChangeArrowheads="1"/>
            </p:cNvSpPr>
            <p:nvPr/>
          </p:nvSpPr>
          <p:spPr bwMode="auto">
            <a:xfrm>
              <a:off x="3835400" y="4491038"/>
              <a:ext cx="442913" cy="258762"/>
            </a:xfrm>
            <a:custGeom>
              <a:avLst/>
              <a:gdLst>
                <a:gd name="T0" fmla="*/ 1231 w 1232"/>
                <a:gd name="T1" fmla="*/ 716 h 717"/>
                <a:gd name="T2" fmla="*/ 1231 w 1232"/>
                <a:gd name="T3" fmla="*/ 716 h 717"/>
                <a:gd name="T4" fmla="*/ 1231 w 1232"/>
                <a:gd name="T5" fmla="*/ 716 h 717"/>
                <a:gd name="T6" fmla="*/ 194 w 1232"/>
                <a:gd name="T7" fmla="*/ 716 h 717"/>
                <a:gd name="T8" fmla="*/ 0 w 1232"/>
                <a:gd name="T9" fmla="*/ 519 h 717"/>
                <a:gd name="T10" fmla="*/ 0 w 1232"/>
                <a:gd name="T11" fmla="*/ 0 h 717"/>
                <a:gd name="T12" fmla="*/ 1215 w 1232"/>
                <a:gd name="T13" fmla="*/ 0 h 717"/>
                <a:gd name="T14" fmla="*/ 1215 w 1232"/>
                <a:gd name="T15" fmla="*/ 37 h 717"/>
                <a:gd name="T16" fmla="*/ 34 w 1232"/>
                <a:gd name="T17" fmla="*/ 37 h 717"/>
                <a:gd name="T18" fmla="*/ 34 w 1232"/>
                <a:gd name="T19" fmla="*/ 506 h 717"/>
                <a:gd name="T20" fmla="*/ 210 w 1232"/>
                <a:gd name="T21" fmla="*/ 679 h 717"/>
                <a:gd name="T22" fmla="*/ 1231 w 1232"/>
                <a:gd name="T23" fmla="*/ 679 h 717"/>
                <a:gd name="T24" fmla="*/ 1231 w 1232"/>
                <a:gd name="T25" fmla="*/ 716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2" h="717">
                  <a:moveTo>
                    <a:pt x="1231" y="716"/>
                  </a:moveTo>
                  <a:lnTo>
                    <a:pt x="1231" y="716"/>
                  </a:lnTo>
                  <a:lnTo>
                    <a:pt x="1231" y="716"/>
                  </a:lnTo>
                  <a:lnTo>
                    <a:pt x="194" y="716"/>
                  </a:lnTo>
                  <a:lnTo>
                    <a:pt x="0" y="519"/>
                  </a:lnTo>
                  <a:lnTo>
                    <a:pt x="0" y="0"/>
                  </a:lnTo>
                  <a:lnTo>
                    <a:pt x="1215" y="0"/>
                  </a:lnTo>
                  <a:lnTo>
                    <a:pt x="1215" y="37"/>
                  </a:lnTo>
                  <a:lnTo>
                    <a:pt x="34" y="37"/>
                  </a:lnTo>
                  <a:lnTo>
                    <a:pt x="34" y="506"/>
                  </a:lnTo>
                  <a:lnTo>
                    <a:pt x="210" y="679"/>
                  </a:lnTo>
                  <a:lnTo>
                    <a:pt x="1231" y="679"/>
                  </a:lnTo>
                  <a:lnTo>
                    <a:pt x="1231" y="716"/>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0" name="Freeform 69">
              <a:extLst>
                <a:ext uri="{FF2B5EF4-FFF2-40B4-BE49-F238E27FC236}">
                  <a16:creationId xmlns:a16="http://schemas.microsoft.com/office/drawing/2014/main" id="{D914883E-D11C-384C-966A-2EF6D282D8E4}"/>
                </a:ext>
              </a:extLst>
            </p:cNvPr>
            <p:cNvSpPr>
              <a:spLocks noChangeArrowheads="1"/>
            </p:cNvSpPr>
            <p:nvPr/>
          </p:nvSpPr>
          <p:spPr bwMode="auto">
            <a:xfrm>
              <a:off x="3948113" y="4537075"/>
              <a:ext cx="7937" cy="12700"/>
            </a:xfrm>
            <a:custGeom>
              <a:avLst/>
              <a:gdLst>
                <a:gd name="T0" fmla="*/ 23 w 24"/>
                <a:gd name="T1" fmla="*/ 34 h 35"/>
                <a:gd name="T2" fmla="*/ 23 w 24"/>
                <a:gd name="T3" fmla="*/ 34 h 35"/>
                <a:gd name="T4" fmla="*/ 23 w 24"/>
                <a:gd name="T5" fmla="*/ 34 h 35"/>
                <a:gd name="T6" fmla="*/ 0 w 24"/>
                <a:gd name="T7" fmla="*/ 34 h 35"/>
                <a:gd name="T8" fmla="*/ 0 w 24"/>
                <a:gd name="T9" fmla="*/ 0 h 35"/>
                <a:gd name="T10" fmla="*/ 23 w 24"/>
                <a:gd name="T11" fmla="*/ 0 h 35"/>
                <a:gd name="T12" fmla="*/ 23 w 24"/>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24" h="35">
                  <a:moveTo>
                    <a:pt x="23" y="34"/>
                  </a:moveTo>
                  <a:lnTo>
                    <a:pt x="23" y="34"/>
                  </a:lnTo>
                  <a:lnTo>
                    <a:pt x="23" y="34"/>
                  </a:lnTo>
                  <a:lnTo>
                    <a:pt x="0" y="34"/>
                  </a:lnTo>
                  <a:lnTo>
                    <a:pt x="0" y="0"/>
                  </a:lnTo>
                  <a:lnTo>
                    <a:pt x="23" y="0"/>
                  </a:lnTo>
                  <a:lnTo>
                    <a:pt x="23"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1" name="Freeform 70">
              <a:extLst>
                <a:ext uri="{FF2B5EF4-FFF2-40B4-BE49-F238E27FC236}">
                  <a16:creationId xmlns:a16="http://schemas.microsoft.com/office/drawing/2014/main" id="{2EBB42F7-9626-314A-B6D1-C426A8E64113}"/>
                </a:ext>
              </a:extLst>
            </p:cNvPr>
            <p:cNvSpPr>
              <a:spLocks noChangeArrowheads="1"/>
            </p:cNvSpPr>
            <p:nvPr/>
          </p:nvSpPr>
          <p:spPr bwMode="auto">
            <a:xfrm>
              <a:off x="3963988" y="4537075"/>
              <a:ext cx="71437" cy="12700"/>
            </a:xfrm>
            <a:custGeom>
              <a:avLst/>
              <a:gdLst>
                <a:gd name="T0" fmla="*/ 196 w 197"/>
                <a:gd name="T1" fmla="*/ 34 h 35"/>
                <a:gd name="T2" fmla="*/ 196 w 197"/>
                <a:gd name="T3" fmla="*/ 34 h 35"/>
                <a:gd name="T4" fmla="*/ 196 w 197"/>
                <a:gd name="T5" fmla="*/ 34 h 35"/>
                <a:gd name="T6" fmla="*/ 0 w 197"/>
                <a:gd name="T7" fmla="*/ 34 h 35"/>
                <a:gd name="T8" fmla="*/ 0 w 197"/>
                <a:gd name="T9" fmla="*/ 0 h 35"/>
                <a:gd name="T10" fmla="*/ 196 w 197"/>
                <a:gd name="T11" fmla="*/ 0 h 35"/>
                <a:gd name="T12" fmla="*/ 196 w 197"/>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197" h="35">
                  <a:moveTo>
                    <a:pt x="196" y="34"/>
                  </a:moveTo>
                  <a:lnTo>
                    <a:pt x="196" y="34"/>
                  </a:lnTo>
                  <a:lnTo>
                    <a:pt x="196" y="34"/>
                  </a:lnTo>
                  <a:lnTo>
                    <a:pt x="0" y="34"/>
                  </a:lnTo>
                  <a:lnTo>
                    <a:pt x="0" y="0"/>
                  </a:lnTo>
                  <a:lnTo>
                    <a:pt x="196" y="0"/>
                  </a:lnTo>
                  <a:lnTo>
                    <a:pt x="196"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2" name="Freeform 71">
              <a:extLst>
                <a:ext uri="{FF2B5EF4-FFF2-40B4-BE49-F238E27FC236}">
                  <a16:creationId xmlns:a16="http://schemas.microsoft.com/office/drawing/2014/main" id="{E5602FE2-65FF-FE49-A45E-383FE89B5025}"/>
                </a:ext>
              </a:extLst>
            </p:cNvPr>
            <p:cNvSpPr>
              <a:spLocks noChangeArrowheads="1"/>
            </p:cNvSpPr>
            <p:nvPr/>
          </p:nvSpPr>
          <p:spPr bwMode="auto">
            <a:xfrm>
              <a:off x="3948113" y="4595813"/>
              <a:ext cx="7937" cy="12700"/>
            </a:xfrm>
            <a:custGeom>
              <a:avLst/>
              <a:gdLst>
                <a:gd name="T0" fmla="*/ 23 w 24"/>
                <a:gd name="T1" fmla="*/ 35 h 36"/>
                <a:gd name="T2" fmla="*/ 23 w 24"/>
                <a:gd name="T3" fmla="*/ 35 h 36"/>
                <a:gd name="T4" fmla="*/ 23 w 24"/>
                <a:gd name="T5" fmla="*/ 35 h 36"/>
                <a:gd name="T6" fmla="*/ 0 w 24"/>
                <a:gd name="T7" fmla="*/ 35 h 36"/>
                <a:gd name="T8" fmla="*/ 0 w 24"/>
                <a:gd name="T9" fmla="*/ 0 h 36"/>
                <a:gd name="T10" fmla="*/ 23 w 24"/>
                <a:gd name="T11" fmla="*/ 0 h 36"/>
                <a:gd name="T12" fmla="*/ 23 w 24"/>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23" y="35"/>
                  </a:moveTo>
                  <a:lnTo>
                    <a:pt x="23" y="35"/>
                  </a:lnTo>
                  <a:lnTo>
                    <a:pt x="23" y="35"/>
                  </a:lnTo>
                  <a:lnTo>
                    <a:pt x="0" y="35"/>
                  </a:lnTo>
                  <a:lnTo>
                    <a:pt x="0" y="0"/>
                  </a:lnTo>
                  <a:lnTo>
                    <a:pt x="23" y="0"/>
                  </a:lnTo>
                  <a:lnTo>
                    <a:pt x="23"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3" name="Freeform 72">
              <a:extLst>
                <a:ext uri="{FF2B5EF4-FFF2-40B4-BE49-F238E27FC236}">
                  <a16:creationId xmlns:a16="http://schemas.microsoft.com/office/drawing/2014/main" id="{18E4A04D-2414-604F-BFAD-CDE1C2B52444}"/>
                </a:ext>
              </a:extLst>
            </p:cNvPr>
            <p:cNvSpPr>
              <a:spLocks noChangeArrowheads="1"/>
            </p:cNvSpPr>
            <p:nvPr/>
          </p:nvSpPr>
          <p:spPr bwMode="auto">
            <a:xfrm>
              <a:off x="3963988" y="4595813"/>
              <a:ext cx="280987" cy="12700"/>
            </a:xfrm>
            <a:custGeom>
              <a:avLst/>
              <a:gdLst>
                <a:gd name="T0" fmla="*/ 781 w 782"/>
                <a:gd name="T1" fmla="*/ 35 h 36"/>
                <a:gd name="T2" fmla="*/ 781 w 782"/>
                <a:gd name="T3" fmla="*/ 35 h 36"/>
                <a:gd name="T4" fmla="*/ 781 w 782"/>
                <a:gd name="T5" fmla="*/ 35 h 36"/>
                <a:gd name="T6" fmla="*/ 0 w 782"/>
                <a:gd name="T7" fmla="*/ 35 h 36"/>
                <a:gd name="T8" fmla="*/ 0 w 782"/>
                <a:gd name="T9" fmla="*/ 0 h 36"/>
                <a:gd name="T10" fmla="*/ 781 w 782"/>
                <a:gd name="T11" fmla="*/ 0 h 36"/>
                <a:gd name="T12" fmla="*/ 781 w 782"/>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782" h="36">
                  <a:moveTo>
                    <a:pt x="781" y="35"/>
                  </a:moveTo>
                  <a:lnTo>
                    <a:pt x="781" y="35"/>
                  </a:lnTo>
                  <a:lnTo>
                    <a:pt x="781" y="35"/>
                  </a:lnTo>
                  <a:lnTo>
                    <a:pt x="0" y="35"/>
                  </a:lnTo>
                  <a:lnTo>
                    <a:pt x="0" y="0"/>
                  </a:lnTo>
                  <a:lnTo>
                    <a:pt x="781" y="0"/>
                  </a:lnTo>
                  <a:lnTo>
                    <a:pt x="781"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4" name="Freeform 73">
              <a:extLst>
                <a:ext uri="{FF2B5EF4-FFF2-40B4-BE49-F238E27FC236}">
                  <a16:creationId xmlns:a16="http://schemas.microsoft.com/office/drawing/2014/main" id="{6EF719A5-D5B8-C945-84FF-14E124ABE6D0}"/>
                </a:ext>
              </a:extLst>
            </p:cNvPr>
            <p:cNvSpPr>
              <a:spLocks noChangeArrowheads="1"/>
            </p:cNvSpPr>
            <p:nvPr/>
          </p:nvSpPr>
          <p:spPr bwMode="auto">
            <a:xfrm>
              <a:off x="3948113" y="4624388"/>
              <a:ext cx="7937" cy="12700"/>
            </a:xfrm>
            <a:custGeom>
              <a:avLst/>
              <a:gdLst>
                <a:gd name="T0" fmla="*/ 23 w 24"/>
                <a:gd name="T1" fmla="*/ 34 h 35"/>
                <a:gd name="T2" fmla="*/ 23 w 24"/>
                <a:gd name="T3" fmla="*/ 34 h 35"/>
                <a:gd name="T4" fmla="*/ 23 w 24"/>
                <a:gd name="T5" fmla="*/ 34 h 35"/>
                <a:gd name="T6" fmla="*/ 0 w 24"/>
                <a:gd name="T7" fmla="*/ 34 h 35"/>
                <a:gd name="T8" fmla="*/ 0 w 24"/>
                <a:gd name="T9" fmla="*/ 0 h 35"/>
                <a:gd name="T10" fmla="*/ 23 w 24"/>
                <a:gd name="T11" fmla="*/ 0 h 35"/>
                <a:gd name="T12" fmla="*/ 23 w 24"/>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24" h="35">
                  <a:moveTo>
                    <a:pt x="23" y="34"/>
                  </a:moveTo>
                  <a:lnTo>
                    <a:pt x="23" y="34"/>
                  </a:lnTo>
                  <a:lnTo>
                    <a:pt x="23" y="34"/>
                  </a:lnTo>
                  <a:lnTo>
                    <a:pt x="0" y="34"/>
                  </a:lnTo>
                  <a:lnTo>
                    <a:pt x="0" y="0"/>
                  </a:lnTo>
                  <a:lnTo>
                    <a:pt x="23" y="0"/>
                  </a:lnTo>
                  <a:lnTo>
                    <a:pt x="23"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5" name="Freeform 74">
              <a:extLst>
                <a:ext uri="{FF2B5EF4-FFF2-40B4-BE49-F238E27FC236}">
                  <a16:creationId xmlns:a16="http://schemas.microsoft.com/office/drawing/2014/main" id="{6B63BDF4-1035-6D4B-9AF5-8F691D553D0A}"/>
                </a:ext>
              </a:extLst>
            </p:cNvPr>
            <p:cNvSpPr>
              <a:spLocks noChangeArrowheads="1"/>
            </p:cNvSpPr>
            <p:nvPr/>
          </p:nvSpPr>
          <p:spPr bwMode="auto">
            <a:xfrm>
              <a:off x="3963988" y="4624388"/>
              <a:ext cx="280987" cy="12700"/>
            </a:xfrm>
            <a:custGeom>
              <a:avLst/>
              <a:gdLst>
                <a:gd name="T0" fmla="*/ 781 w 782"/>
                <a:gd name="T1" fmla="*/ 34 h 35"/>
                <a:gd name="T2" fmla="*/ 781 w 782"/>
                <a:gd name="T3" fmla="*/ 34 h 35"/>
                <a:gd name="T4" fmla="*/ 781 w 782"/>
                <a:gd name="T5" fmla="*/ 34 h 35"/>
                <a:gd name="T6" fmla="*/ 0 w 782"/>
                <a:gd name="T7" fmla="*/ 34 h 35"/>
                <a:gd name="T8" fmla="*/ 0 w 782"/>
                <a:gd name="T9" fmla="*/ 0 h 35"/>
                <a:gd name="T10" fmla="*/ 781 w 782"/>
                <a:gd name="T11" fmla="*/ 0 h 35"/>
                <a:gd name="T12" fmla="*/ 781 w 782"/>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782" h="35">
                  <a:moveTo>
                    <a:pt x="781" y="34"/>
                  </a:moveTo>
                  <a:lnTo>
                    <a:pt x="781" y="34"/>
                  </a:lnTo>
                  <a:lnTo>
                    <a:pt x="781" y="34"/>
                  </a:lnTo>
                  <a:lnTo>
                    <a:pt x="0" y="34"/>
                  </a:lnTo>
                  <a:lnTo>
                    <a:pt x="0" y="0"/>
                  </a:lnTo>
                  <a:lnTo>
                    <a:pt x="781" y="0"/>
                  </a:lnTo>
                  <a:lnTo>
                    <a:pt x="781"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6" name="Freeform 75">
              <a:extLst>
                <a:ext uri="{FF2B5EF4-FFF2-40B4-BE49-F238E27FC236}">
                  <a16:creationId xmlns:a16="http://schemas.microsoft.com/office/drawing/2014/main" id="{F41D7C82-ED61-764F-9E2F-12F5C495E7ED}"/>
                </a:ext>
              </a:extLst>
            </p:cNvPr>
            <p:cNvSpPr>
              <a:spLocks noChangeArrowheads="1"/>
            </p:cNvSpPr>
            <p:nvPr/>
          </p:nvSpPr>
          <p:spPr bwMode="auto">
            <a:xfrm>
              <a:off x="4097338" y="4686300"/>
              <a:ext cx="7937" cy="12700"/>
            </a:xfrm>
            <a:custGeom>
              <a:avLst/>
              <a:gdLst>
                <a:gd name="T0" fmla="*/ 23 w 24"/>
                <a:gd name="T1" fmla="*/ 34 h 35"/>
                <a:gd name="T2" fmla="*/ 23 w 24"/>
                <a:gd name="T3" fmla="*/ 34 h 35"/>
                <a:gd name="T4" fmla="*/ 23 w 24"/>
                <a:gd name="T5" fmla="*/ 34 h 35"/>
                <a:gd name="T6" fmla="*/ 0 w 24"/>
                <a:gd name="T7" fmla="*/ 34 h 35"/>
                <a:gd name="T8" fmla="*/ 0 w 24"/>
                <a:gd name="T9" fmla="*/ 0 h 35"/>
                <a:gd name="T10" fmla="*/ 23 w 24"/>
                <a:gd name="T11" fmla="*/ 0 h 35"/>
                <a:gd name="T12" fmla="*/ 23 w 24"/>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24" h="35">
                  <a:moveTo>
                    <a:pt x="23" y="34"/>
                  </a:moveTo>
                  <a:lnTo>
                    <a:pt x="23" y="34"/>
                  </a:lnTo>
                  <a:lnTo>
                    <a:pt x="23" y="34"/>
                  </a:lnTo>
                  <a:lnTo>
                    <a:pt x="0" y="34"/>
                  </a:lnTo>
                  <a:lnTo>
                    <a:pt x="0" y="0"/>
                  </a:lnTo>
                  <a:lnTo>
                    <a:pt x="23" y="0"/>
                  </a:lnTo>
                  <a:lnTo>
                    <a:pt x="23"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7" name="Freeform 76">
              <a:extLst>
                <a:ext uri="{FF2B5EF4-FFF2-40B4-BE49-F238E27FC236}">
                  <a16:creationId xmlns:a16="http://schemas.microsoft.com/office/drawing/2014/main" id="{DD7D4047-5D2A-254A-B144-548B72D55471}"/>
                </a:ext>
              </a:extLst>
            </p:cNvPr>
            <p:cNvSpPr>
              <a:spLocks noChangeArrowheads="1"/>
            </p:cNvSpPr>
            <p:nvPr/>
          </p:nvSpPr>
          <p:spPr bwMode="auto">
            <a:xfrm>
              <a:off x="4111625" y="4686300"/>
              <a:ext cx="133350" cy="12700"/>
            </a:xfrm>
            <a:custGeom>
              <a:avLst/>
              <a:gdLst>
                <a:gd name="T0" fmla="*/ 371 w 372"/>
                <a:gd name="T1" fmla="*/ 34 h 35"/>
                <a:gd name="T2" fmla="*/ 371 w 372"/>
                <a:gd name="T3" fmla="*/ 34 h 35"/>
                <a:gd name="T4" fmla="*/ 371 w 372"/>
                <a:gd name="T5" fmla="*/ 34 h 35"/>
                <a:gd name="T6" fmla="*/ 0 w 372"/>
                <a:gd name="T7" fmla="*/ 34 h 35"/>
                <a:gd name="T8" fmla="*/ 0 w 372"/>
                <a:gd name="T9" fmla="*/ 0 h 35"/>
                <a:gd name="T10" fmla="*/ 371 w 372"/>
                <a:gd name="T11" fmla="*/ 0 h 35"/>
                <a:gd name="T12" fmla="*/ 371 w 372"/>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372" h="35">
                  <a:moveTo>
                    <a:pt x="371" y="34"/>
                  </a:moveTo>
                  <a:lnTo>
                    <a:pt x="371" y="34"/>
                  </a:lnTo>
                  <a:lnTo>
                    <a:pt x="371" y="34"/>
                  </a:lnTo>
                  <a:lnTo>
                    <a:pt x="0" y="34"/>
                  </a:lnTo>
                  <a:lnTo>
                    <a:pt x="0" y="0"/>
                  </a:lnTo>
                  <a:lnTo>
                    <a:pt x="371" y="0"/>
                  </a:lnTo>
                  <a:lnTo>
                    <a:pt x="371" y="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8" name="Freeform 77">
              <a:extLst>
                <a:ext uri="{FF2B5EF4-FFF2-40B4-BE49-F238E27FC236}">
                  <a16:creationId xmlns:a16="http://schemas.microsoft.com/office/drawing/2014/main" id="{7E3CE314-2213-0249-9B7B-5DDA8BC5EA06}"/>
                </a:ext>
              </a:extLst>
            </p:cNvPr>
            <p:cNvSpPr>
              <a:spLocks noChangeArrowheads="1"/>
            </p:cNvSpPr>
            <p:nvPr/>
          </p:nvSpPr>
          <p:spPr bwMode="auto">
            <a:xfrm>
              <a:off x="3838575" y="4665663"/>
              <a:ext cx="79375" cy="84137"/>
            </a:xfrm>
            <a:custGeom>
              <a:avLst/>
              <a:gdLst>
                <a:gd name="T0" fmla="*/ 221 w 222"/>
                <a:gd name="T1" fmla="*/ 234 h 235"/>
                <a:gd name="T2" fmla="*/ 221 w 222"/>
                <a:gd name="T3" fmla="*/ 234 h 235"/>
                <a:gd name="T4" fmla="*/ 221 w 222"/>
                <a:gd name="T5" fmla="*/ 234 h 235"/>
                <a:gd name="T6" fmla="*/ 186 w 222"/>
                <a:gd name="T7" fmla="*/ 234 h 235"/>
                <a:gd name="T8" fmla="*/ 186 w 222"/>
                <a:gd name="T9" fmla="*/ 34 h 235"/>
                <a:gd name="T10" fmla="*/ 0 w 222"/>
                <a:gd name="T11" fmla="*/ 34 h 235"/>
                <a:gd name="T12" fmla="*/ 0 w 222"/>
                <a:gd name="T13" fmla="*/ 0 h 235"/>
                <a:gd name="T14" fmla="*/ 221 w 222"/>
                <a:gd name="T15" fmla="*/ 0 h 235"/>
                <a:gd name="T16" fmla="*/ 221 w 222"/>
                <a:gd name="T17" fmla="*/ 23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35">
                  <a:moveTo>
                    <a:pt x="221" y="234"/>
                  </a:moveTo>
                  <a:lnTo>
                    <a:pt x="221" y="234"/>
                  </a:lnTo>
                  <a:lnTo>
                    <a:pt x="221" y="234"/>
                  </a:lnTo>
                  <a:lnTo>
                    <a:pt x="186" y="234"/>
                  </a:lnTo>
                  <a:lnTo>
                    <a:pt x="186" y="34"/>
                  </a:lnTo>
                  <a:lnTo>
                    <a:pt x="0" y="34"/>
                  </a:lnTo>
                  <a:lnTo>
                    <a:pt x="0" y="0"/>
                  </a:lnTo>
                  <a:lnTo>
                    <a:pt x="221" y="0"/>
                  </a:lnTo>
                  <a:lnTo>
                    <a:pt x="221" y="234"/>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9" name="Freeform 78">
              <a:extLst>
                <a:ext uri="{FF2B5EF4-FFF2-40B4-BE49-F238E27FC236}">
                  <a16:creationId xmlns:a16="http://schemas.microsoft.com/office/drawing/2014/main" id="{B05D4C2A-0244-AB4F-A0B7-C17C7D3E614E}"/>
                </a:ext>
              </a:extLst>
            </p:cNvPr>
            <p:cNvSpPr>
              <a:spLocks noChangeArrowheads="1"/>
            </p:cNvSpPr>
            <p:nvPr/>
          </p:nvSpPr>
          <p:spPr bwMode="auto">
            <a:xfrm>
              <a:off x="3867150" y="4537075"/>
              <a:ext cx="60325" cy="90488"/>
            </a:xfrm>
            <a:custGeom>
              <a:avLst/>
              <a:gdLst>
                <a:gd name="T0" fmla="*/ 85 w 166"/>
                <a:gd name="T1" fmla="*/ 249 h 250"/>
                <a:gd name="T2" fmla="*/ 85 w 166"/>
                <a:gd name="T3" fmla="*/ 249 h 250"/>
                <a:gd name="T4" fmla="*/ 85 w 166"/>
                <a:gd name="T5" fmla="*/ 249 h 250"/>
                <a:gd name="T6" fmla="*/ 85 w 166"/>
                <a:gd name="T7" fmla="*/ 249 h 250"/>
                <a:gd name="T8" fmla="*/ 0 w 166"/>
                <a:gd name="T9" fmla="*/ 177 h 250"/>
                <a:gd name="T10" fmla="*/ 0 w 166"/>
                <a:gd name="T11" fmla="*/ 177 h 250"/>
                <a:gd name="T12" fmla="*/ 0 w 166"/>
                <a:gd name="T13" fmla="*/ 172 h 250"/>
                <a:gd name="T14" fmla="*/ 37 w 166"/>
                <a:gd name="T15" fmla="*/ 172 h 250"/>
                <a:gd name="T16" fmla="*/ 37 w 166"/>
                <a:gd name="T17" fmla="*/ 175 h 250"/>
                <a:gd name="T18" fmla="*/ 37 w 166"/>
                <a:gd name="T19" fmla="*/ 175 h 250"/>
                <a:gd name="T20" fmla="*/ 85 w 166"/>
                <a:gd name="T21" fmla="*/ 214 h 250"/>
                <a:gd name="T22" fmla="*/ 123 w 166"/>
                <a:gd name="T23" fmla="*/ 188 h 250"/>
                <a:gd name="T24" fmla="*/ 104 w 166"/>
                <a:gd name="T25" fmla="*/ 154 h 250"/>
                <a:gd name="T26" fmla="*/ 59 w 166"/>
                <a:gd name="T27" fmla="*/ 135 h 250"/>
                <a:gd name="T28" fmla="*/ 11 w 166"/>
                <a:gd name="T29" fmla="*/ 58 h 250"/>
                <a:gd name="T30" fmla="*/ 80 w 166"/>
                <a:gd name="T31" fmla="*/ 0 h 250"/>
                <a:gd name="T32" fmla="*/ 157 w 166"/>
                <a:gd name="T33" fmla="*/ 72 h 250"/>
                <a:gd name="T34" fmla="*/ 157 w 166"/>
                <a:gd name="T35" fmla="*/ 77 h 250"/>
                <a:gd name="T36" fmla="*/ 157 w 166"/>
                <a:gd name="T37" fmla="*/ 77 h 250"/>
                <a:gd name="T38" fmla="*/ 123 w 166"/>
                <a:gd name="T39" fmla="*/ 77 h 250"/>
                <a:gd name="T40" fmla="*/ 123 w 166"/>
                <a:gd name="T41" fmla="*/ 77 h 250"/>
                <a:gd name="T42" fmla="*/ 80 w 166"/>
                <a:gd name="T43" fmla="*/ 37 h 250"/>
                <a:gd name="T44" fmla="*/ 45 w 166"/>
                <a:gd name="T45" fmla="*/ 64 h 250"/>
                <a:gd name="T46" fmla="*/ 66 w 166"/>
                <a:gd name="T47" fmla="*/ 101 h 250"/>
                <a:gd name="T48" fmla="*/ 120 w 166"/>
                <a:gd name="T49" fmla="*/ 119 h 250"/>
                <a:gd name="T50" fmla="*/ 157 w 166"/>
                <a:gd name="T51" fmla="*/ 196 h 250"/>
                <a:gd name="T52" fmla="*/ 85 w 166"/>
                <a:gd name="T53" fmla="*/ 24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6" h="250">
                  <a:moveTo>
                    <a:pt x="85" y="249"/>
                  </a:moveTo>
                  <a:lnTo>
                    <a:pt x="85" y="249"/>
                  </a:lnTo>
                  <a:lnTo>
                    <a:pt x="85" y="249"/>
                  </a:lnTo>
                  <a:lnTo>
                    <a:pt x="85" y="249"/>
                  </a:lnTo>
                  <a:cubicBezTo>
                    <a:pt x="21" y="249"/>
                    <a:pt x="3" y="204"/>
                    <a:pt x="0" y="177"/>
                  </a:cubicBezTo>
                  <a:lnTo>
                    <a:pt x="0" y="177"/>
                  </a:lnTo>
                  <a:lnTo>
                    <a:pt x="0" y="172"/>
                  </a:lnTo>
                  <a:lnTo>
                    <a:pt x="37" y="172"/>
                  </a:lnTo>
                  <a:lnTo>
                    <a:pt x="37" y="175"/>
                  </a:lnTo>
                  <a:lnTo>
                    <a:pt x="37" y="175"/>
                  </a:lnTo>
                  <a:cubicBezTo>
                    <a:pt x="37" y="185"/>
                    <a:pt x="40" y="214"/>
                    <a:pt x="85" y="214"/>
                  </a:cubicBezTo>
                  <a:cubicBezTo>
                    <a:pt x="110" y="214"/>
                    <a:pt x="120" y="201"/>
                    <a:pt x="123" y="188"/>
                  </a:cubicBezTo>
                  <a:cubicBezTo>
                    <a:pt x="126" y="175"/>
                    <a:pt x="123" y="162"/>
                    <a:pt x="104" y="154"/>
                  </a:cubicBezTo>
                  <a:cubicBezTo>
                    <a:pt x="99" y="148"/>
                    <a:pt x="69" y="138"/>
                    <a:pt x="59" y="135"/>
                  </a:cubicBezTo>
                  <a:cubicBezTo>
                    <a:pt x="16" y="119"/>
                    <a:pt x="6" y="85"/>
                    <a:pt x="11" y="58"/>
                  </a:cubicBezTo>
                  <a:cubicBezTo>
                    <a:pt x="14" y="29"/>
                    <a:pt x="40" y="0"/>
                    <a:pt x="80" y="0"/>
                  </a:cubicBezTo>
                  <a:cubicBezTo>
                    <a:pt x="134" y="0"/>
                    <a:pt x="155" y="37"/>
                    <a:pt x="157" y="72"/>
                  </a:cubicBezTo>
                  <a:cubicBezTo>
                    <a:pt x="157" y="77"/>
                    <a:pt x="157" y="77"/>
                    <a:pt x="157" y="77"/>
                  </a:cubicBezTo>
                  <a:lnTo>
                    <a:pt x="157" y="77"/>
                  </a:lnTo>
                  <a:lnTo>
                    <a:pt x="123" y="77"/>
                  </a:lnTo>
                  <a:lnTo>
                    <a:pt x="123" y="77"/>
                  </a:lnTo>
                  <a:cubicBezTo>
                    <a:pt x="120" y="50"/>
                    <a:pt x="107" y="37"/>
                    <a:pt x="80" y="37"/>
                  </a:cubicBezTo>
                  <a:cubicBezTo>
                    <a:pt x="59" y="37"/>
                    <a:pt x="48" y="50"/>
                    <a:pt x="45" y="64"/>
                  </a:cubicBezTo>
                  <a:cubicBezTo>
                    <a:pt x="43" y="77"/>
                    <a:pt x="48" y="93"/>
                    <a:pt x="66" y="101"/>
                  </a:cubicBezTo>
                  <a:cubicBezTo>
                    <a:pt x="80" y="106"/>
                    <a:pt x="112" y="117"/>
                    <a:pt x="120" y="119"/>
                  </a:cubicBezTo>
                  <a:cubicBezTo>
                    <a:pt x="149" y="135"/>
                    <a:pt x="165" y="164"/>
                    <a:pt x="157" y="196"/>
                  </a:cubicBezTo>
                  <a:cubicBezTo>
                    <a:pt x="152" y="222"/>
                    <a:pt x="128" y="249"/>
                    <a:pt x="85" y="249"/>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0" name="Freeform 79">
              <a:extLst>
                <a:ext uri="{FF2B5EF4-FFF2-40B4-BE49-F238E27FC236}">
                  <a16:creationId xmlns:a16="http://schemas.microsoft.com/office/drawing/2014/main" id="{DFA6BE44-1C51-2B44-83B3-AEC264240CF7}"/>
                </a:ext>
              </a:extLst>
            </p:cNvPr>
            <p:cNvSpPr>
              <a:spLocks noChangeArrowheads="1"/>
            </p:cNvSpPr>
            <p:nvPr/>
          </p:nvSpPr>
          <p:spPr bwMode="auto">
            <a:xfrm>
              <a:off x="3890963" y="4525963"/>
              <a:ext cx="14287" cy="19050"/>
            </a:xfrm>
            <a:custGeom>
              <a:avLst/>
              <a:gdLst>
                <a:gd name="T0" fmla="*/ 38 w 39"/>
                <a:gd name="T1" fmla="*/ 51 h 52"/>
                <a:gd name="T2" fmla="*/ 38 w 39"/>
                <a:gd name="T3" fmla="*/ 51 h 52"/>
                <a:gd name="T4" fmla="*/ 38 w 39"/>
                <a:gd name="T5" fmla="*/ 51 h 52"/>
                <a:gd name="T6" fmla="*/ 0 w 39"/>
                <a:gd name="T7" fmla="*/ 51 h 52"/>
                <a:gd name="T8" fmla="*/ 0 w 39"/>
                <a:gd name="T9" fmla="*/ 0 h 52"/>
                <a:gd name="T10" fmla="*/ 38 w 39"/>
                <a:gd name="T11" fmla="*/ 0 h 52"/>
                <a:gd name="T12" fmla="*/ 38 w 39"/>
                <a:gd name="T13" fmla="*/ 51 h 52"/>
              </a:gdLst>
              <a:ahLst/>
              <a:cxnLst>
                <a:cxn ang="0">
                  <a:pos x="T0" y="T1"/>
                </a:cxn>
                <a:cxn ang="0">
                  <a:pos x="T2" y="T3"/>
                </a:cxn>
                <a:cxn ang="0">
                  <a:pos x="T4" y="T5"/>
                </a:cxn>
                <a:cxn ang="0">
                  <a:pos x="T6" y="T7"/>
                </a:cxn>
                <a:cxn ang="0">
                  <a:pos x="T8" y="T9"/>
                </a:cxn>
                <a:cxn ang="0">
                  <a:pos x="T10" y="T11"/>
                </a:cxn>
                <a:cxn ang="0">
                  <a:pos x="T12" y="T13"/>
                </a:cxn>
              </a:cxnLst>
              <a:rect l="0" t="0" r="r" b="b"/>
              <a:pathLst>
                <a:path w="39" h="52">
                  <a:moveTo>
                    <a:pt x="38" y="51"/>
                  </a:moveTo>
                  <a:lnTo>
                    <a:pt x="38" y="51"/>
                  </a:lnTo>
                  <a:lnTo>
                    <a:pt x="38" y="51"/>
                  </a:lnTo>
                  <a:lnTo>
                    <a:pt x="0" y="51"/>
                  </a:lnTo>
                  <a:lnTo>
                    <a:pt x="0" y="0"/>
                  </a:lnTo>
                  <a:lnTo>
                    <a:pt x="38" y="0"/>
                  </a:lnTo>
                  <a:lnTo>
                    <a:pt x="38" y="51"/>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1" name="Freeform 80">
              <a:extLst>
                <a:ext uri="{FF2B5EF4-FFF2-40B4-BE49-F238E27FC236}">
                  <a16:creationId xmlns:a16="http://schemas.microsoft.com/office/drawing/2014/main" id="{DA23F4F0-7659-8D44-BAEA-4087BFC85F72}"/>
                </a:ext>
              </a:extLst>
            </p:cNvPr>
            <p:cNvSpPr>
              <a:spLocks noChangeArrowheads="1"/>
            </p:cNvSpPr>
            <p:nvPr/>
          </p:nvSpPr>
          <p:spPr bwMode="auto">
            <a:xfrm>
              <a:off x="3890963" y="4619625"/>
              <a:ext cx="12700" cy="19050"/>
            </a:xfrm>
            <a:custGeom>
              <a:avLst/>
              <a:gdLst>
                <a:gd name="T0" fmla="*/ 36 w 37"/>
                <a:gd name="T1" fmla="*/ 51 h 52"/>
                <a:gd name="T2" fmla="*/ 36 w 37"/>
                <a:gd name="T3" fmla="*/ 51 h 52"/>
                <a:gd name="T4" fmla="*/ 36 w 37"/>
                <a:gd name="T5" fmla="*/ 51 h 52"/>
                <a:gd name="T6" fmla="*/ 0 w 37"/>
                <a:gd name="T7" fmla="*/ 51 h 52"/>
                <a:gd name="T8" fmla="*/ 0 w 37"/>
                <a:gd name="T9" fmla="*/ 0 h 52"/>
                <a:gd name="T10" fmla="*/ 36 w 37"/>
                <a:gd name="T11" fmla="*/ 0 h 52"/>
                <a:gd name="T12" fmla="*/ 36 w 37"/>
                <a:gd name="T13" fmla="*/ 51 h 52"/>
              </a:gdLst>
              <a:ahLst/>
              <a:cxnLst>
                <a:cxn ang="0">
                  <a:pos x="T0" y="T1"/>
                </a:cxn>
                <a:cxn ang="0">
                  <a:pos x="T2" y="T3"/>
                </a:cxn>
                <a:cxn ang="0">
                  <a:pos x="T4" y="T5"/>
                </a:cxn>
                <a:cxn ang="0">
                  <a:pos x="T6" y="T7"/>
                </a:cxn>
                <a:cxn ang="0">
                  <a:pos x="T8" y="T9"/>
                </a:cxn>
                <a:cxn ang="0">
                  <a:pos x="T10" y="T11"/>
                </a:cxn>
                <a:cxn ang="0">
                  <a:pos x="T12" y="T13"/>
                </a:cxn>
              </a:cxnLst>
              <a:rect l="0" t="0" r="r" b="b"/>
              <a:pathLst>
                <a:path w="37" h="52">
                  <a:moveTo>
                    <a:pt x="36" y="51"/>
                  </a:moveTo>
                  <a:lnTo>
                    <a:pt x="36" y="51"/>
                  </a:lnTo>
                  <a:lnTo>
                    <a:pt x="36" y="51"/>
                  </a:lnTo>
                  <a:lnTo>
                    <a:pt x="0" y="51"/>
                  </a:lnTo>
                  <a:lnTo>
                    <a:pt x="0" y="0"/>
                  </a:lnTo>
                  <a:lnTo>
                    <a:pt x="36" y="0"/>
                  </a:lnTo>
                  <a:lnTo>
                    <a:pt x="36" y="51"/>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grpSp>
        <p:nvGrpSpPr>
          <p:cNvPr id="82" name="Group 81">
            <a:extLst>
              <a:ext uri="{FF2B5EF4-FFF2-40B4-BE49-F238E27FC236}">
                <a16:creationId xmlns:a16="http://schemas.microsoft.com/office/drawing/2014/main" id="{AC677719-DA16-2347-B895-C6672744A354}"/>
              </a:ext>
            </a:extLst>
          </p:cNvPr>
          <p:cNvGrpSpPr>
            <a:grpSpLocks/>
          </p:cNvGrpSpPr>
          <p:nvPr/>
        </p:nvGrpSpPr>
        <p:grpSpPr bwMode="auto">
          <a:xfrm>
            <a:off x="2282016" y="3484376"/>
            <a:ext cx="806336" cy="730526"/>
            <a:chOff x="2709" y="3607"/>
            <a:chExt cx="351" cy="318"/>
          </a:xfrm>
        </p:grpSpPr>
        <p:sp>
          <p:nvSpPr>
            <p:cNvPr id="83" name="Freeform 82">
              <a:extLst>
                <a:ext uri="{FF2B5EF4-FFF2-40B4-BE49-F238E27FC236}">
                  <a16:creationId xmlns:a16="http://schemas.microsoft.com/office/drawing/2014/main" id="{95CCB35B-D284-5B47-8642-120C171C2E36}"/>
                </a:ext>
              </a:extLst>
            </p:cNvPr>
            <p:cNvSpPr>
              <a:spLocks noChangeArrowheads="1"/>
            </p:cNvSpPr>
            <p:nvPr/>
          </p:nvSpPr>
          <p:spPr bwMode="auto">
            <a:xfrm>
              <a:off x="2845" y="3759"/>
              <a:ext cx="133" cy="128"/>
            </a:xfrm>
            <a:custGeom>
              <a:avLst/>
              <a:gdLst>
                <a:gd name="T0" fmla="*/ 293 w 589"/>
                <a:gd name="T1" fmla="*/ 34 h 571"/>
                <a:gd name="T2" fmla="*/ 293 w 589"/>
                <a:gd name="T3" fmla="*/ 34 h 571"/>
                <a:gd name="T4" fmla="*/ 293 w 589"/>
                <a:gd name="T5" fmla="*/ 34 h 571"/>
                <a:gd name="T6" fmla="*/ 293 w 589"/>
                <a:gd name="T7" fmla="*/ 34 h 571"/>
                <a:gd name="T8" fmla="*/ 38 w 589"/>
                <a:gd name="T9" fmla="*/ 287 h 571"/>
                <a:gd name="T10" fmla="*/ 293 w 589"/>
                <a:gd name="T11" fmla="*/ 535 h 571"/>
                <a:gd name="T12" fmla="*/ 553 w 589"/>
                <a:gd name="T13" fmla="*/ 287 h 571"/>
                <a:gd name="T14" fmla="*/ 293 w 589"/>
                <a:gd name="T15" fmla="*/ 34 h 571"/>
                <a:gd name="T16" fmla="*/ 293 w 589"/>
                <a:gd name="T17" fmla="*/ 570 h 571"/>
                <a:gd name="T18" fmla="*/ 293 w 589"/>
                <a:gd name="T19" fmla="*/ 570 h 571"/>
                <a:gd name="T20" fmla="*/ 293 w 589"/>
                <a:gd name="T21" fmla="*/ 570 h 571"/>
                <a:gd name="T22" fmla="*/ 293 w 589"/>
                <a:gd name="T23" fmla="*/ 570 h 571"/>
                <a:gd name="T24" fmla="*/ 0 w 589"/>
                <a:gd name="T25" fmla="*/ 287 h 571"/>
                <a:gd name="T26" fmla="*/ 293 w 589"/>
                <a:gd name="T27" fmla="*/ 0 h 571"/>
                <a:gd name="T28" fmla="*/ 588 w 589"/>
                <a:gd name="T29" fmla="*/ 287 h 571"/>
                <a:gd name="T30" fmla="*/ 293 w 589"/>
                <a:gd name="T31" fmla="*/ 57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9" h="571">
                  <a:moveTo>
                    <a:pt x="293" y="34"/>
                  </a:moveTo>
                  <a:lnTo>
                    <a:pt x="293" y="34"/>
                  </a:lnTo>
                  <a:lnTo>
                    <a:pt x="293" y="34"/>
                  </a:lnTo>
                  <a:lnTo>
                    <a:pt x="293" y="34"/>
                  </a:lnTo>
                  <a:cubicBezTo>
                    <a:pt x="152" y="34"/>
                    <a:pt x="38" y="148"/>
                    <a:pt x="38" y="287"/>
                  </a:cubicBezTo>
                  <a:cubicBezTo>
                    <a:pt x="38" y="424"/>
                    <a:pt x="152" y="535"/>
                    <a:pt x="293" y="535"/>
                  </a:cubicBezTo>
                  <a:cubicBezTo>
                    <a:pt x="435" y="535"/>
                    <a:pt x="553" y="424"/>
                    <a:pt x="553" y="287"/>
                  </a:cubicBezTo>
                  <a:cubicBezTo>
                    <a:pt x="553" y="148"/>
                    <a:pt x="435" y="34"/>
                    <a:pt x="293" y="34"/>
                  </a:cubicBezTo>
                  <a:close/>
                  <a:moveTo>
                    <a:pt x="293" y="570"/>
                  </a:moveTo>
                  <a:lnTo>
                    <a:pt x="293" y="570"/>
                  </a:lnTo>
                  <a:lnTo>
                    <a:pt x="293" y="570"/>
                  </a:lnTo>
                  <a:lnTo>
                    <a:pt x="293" y="570"/>
                  </a:lnTo>
                  <a:cubicBezTo>
                    <a:pt x="133" y="570"/>
                    <a:pt x="0" y="443"/>
                    <a:pt x="0" y="287"/>
                  </a:cubicBezTo>
                  <a:cubicBezTo>
                    <a:pt x="0" y="127"/>
                    <a:pt x="133" y="0"/>
                    <a:pt x="293" y="0"/>
                  </a:cubicBezTo>
                  <a:cubicBezTo>
                    <a:pt x="457" y="0"/>
                    <a:pt x="588" y="127"/>
                    <a:pt x="588" y="287"/>
                  </a:cubicBezTo>
                  <a:cubicBezTo>
                    <a:pt x="588" y="443"/>
                    <a:pt x="457" y="570"/>
                    <a:pt x="293" y="570"/>
                  </a:cubicBez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4" name="Freeform 83">
              <a:extLst>
                <a:ext uri="{FF2B5EF4-FFF2-40B4-BE49-F238E27FC236}">
                  <a16:creationId xmlns:a16="http://schemas.microsoft.com/office/drawing/2014/main" id="{0BC270FB-FDA3-0A4D-AB15-4C6B4A626725}"/>
                </a:ext>
              </a:extLst>
            </p:cNvPr>
            <p:cNvSpPr>
              <a:spLocks noChangeArrowheads="1"/>
            </p:cNvSpPr>
            <p:nvPr/>
          </p:nvSpPr>
          <p:spPr bwMode="auto">
            <a:xfrm>
              <a:off x="2953" y="3846"/>
              <a:ext cx="107" cy="79"/>
            </a:xfrm>
            <a:custGeom>
              <a:avLst/>
              <a:gdLst>
                <a:gd name="T0" fmla="*/ 52 w 475"/>
                <a:gd name="T1" fmla="*/ 79 h 352"/>
                <a:gd name="T2" fmla="*/ 52 w 475"/>
                <a:gd name="T3" fmla="*/ 79 h 352"/>
                <a:gd name="T4" fmla="*/ 52 w 475"/>
                <a:gd name="T5" fmla="*/ 79 h 352"/>
                <a:gd name="T6" fmla="*/ 404 w 475"/>
                <a:gd name="T7" fmla="*/ 304 h 352"/>
                <a:gd name="T8" fmla="*/ 423 w 475"/>
                <a:gd name="T9" fmla="*/ 272 h 352"/>
                <a:gd name="T10" fmla="*/ 71 w 475"/>
                <a:gd name="T11" fmla="*/ 47 h 352"/>
                <a:gd name="T12" fmla="*/ 52 w 475"/>
                <a:gd name="T13" fmla="*/ 79 h 352"/>
                <a:gd name="T14" fmla="*/ 415 w 475"/>
                <a:gd name="T15" fmla="*/ 351 h 352"/>
                <a:gd name="T16" fmla="*/ 415 w 475"/>
                <a:gd name="T17" fmla="*/ 351 h 352"/>
                <a:gd name="T18" fmla="*/ 415 w 475"/>
                <a:gd name="T19" fmla="*/ 351 h 352"/>
                <a:gd name="T20" fmla="*/ 0 w 475"/>
                <a:gd name="T21" fmla="*/ 89 h 352"/>
                <a:gd name="T22" fmla="*/ 60 w 475"/>
                <a:gd name="T23" fmla="*/ 0 h 352"/>
                <a:gd name="T24" fmla="*/ 474 w 475"/>
                <a:gd name="T25" fmla="*/ 261 h 352"/>
                <a:gd name="T26" fmla="*/ 415 w 475"/>
                <a:gd name="T27" fmla="*/ 35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5" h="352">
                  <a:moveTo>
                    <a:pt x="52" y="79"/>
                  </a:moveTo>
                  <a:lnTo>
                    <a:pt x="52" y="79"/>
                  </a:lnTo>
                  <a:lnTo>
                    <a:pt x="52" y="79"/>
                  </a:lnTo>
                  <a:lnTo>
                    <a:pt x="404" y="304"/>
                  </a:lnTo>
                  <a:lnTo>
                    <a:pt x="423" y="272"/>
                  </a:lnTo>
                  <a:lnTo>
                    <a:pt x="71" y="47"/>
                  </a:lnTo>
                  <a:lnTo>
                    <a:pt x="52" y="79"/>
                  </a:lnTo>
                  <a:close/>
                  <a:moveTo>
                    <a:pt x="415" y="351"/>
                  </a:moveTo>
                  <a:lnTo>
                    <a:pt x="415" y="351"/>
                  </a:lnTo>
                  <a:lnTo>
                    <a:pt x="415" y="351"/>
                  </a:lnTo>
                  <a:lnTo>
                    <a:pt x="0" y="89"/>
                  </a:lnTo>
                  <a:lnTo>
                    <a:pt x="60" y="0"/>
                  </a:lnTo>
                  <a:lnTo>
                    <a:pt x="474" y="261"/>
                  </a:lnTo>
                  <a:lnTo>
                    <a:pt x="415" y="351"/>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5" name="Freeform 84">
              <a:extLst>
                <a:ext uri="{FF2B5EF4-FFF2-40B4-BE49-F238E27FC236}">
                  <a16:creationId xmlns:a16="http://schemas.microsoft.com/office/drawing/2014/main" id="{8EEE760E-8CFB-7546-9CDF-AF53B1F3406E}"/>
                </a:ext>
              </a:extLst>
            </p:cNvPr>
            <p:cNvSpPr>
              <a:spLocks noChangeArrowheads="1"/>
            </p:cNvSpPr>
            <p:nvPr/>
          </p:nvSpPr>
          <p:spPr bwMode="auto">
            <a:xfrm>
              <a:off x="2709" y="3607"/>
              <a:ext cx="222" cy="303"/>
            </a:xfrm>
            <a:custGeom>
              <a:avLst/>
              <a:gdLst>
                <a:gd name="T0" fmla="*/ 431 w 982"/>
                <a:gd name="T1" fmla="*/ 175 h 1341"/>
                <a:gd name="T2" fmla="*/ 431 w 982"/>
                <a:gd name="T3" fmla="*/ 175 h 1341"/>
                <a:gd name="T4" fmla="*/ 431 w 982"/>
                <a:gd name="T5" fmla="*/ 175 h 1341"/>
                <a:gd name="T6" fmla="*/ 131 w 982"/>
                <a:gd name="T7" fmla="*/ 175 h 1341"/>
                <a:gd name="T8" fmla="*/ 131 w 982"/>
                <a:gd name="T9" fmla="*/ 141 h 1341"/>
                <a:gd name="T10" fmla="*/ 431 w 982"/>
                <a:gd name="T11" fmla="*/ 141 h 1341"/>
                <a:gd name="T12" fmla="*/ 431 w 982"/>
                <a:gd name="T13" fmla="*/ 175 h 1341"/>
                <a:gd name="T14" fmla="*/ 333 w 982"/>
                <a:gd name="T15" fmla="*/ 299 h 1341"/>
                <a:gd name="T16" fmla="*/ 333 w 982"/>
                <a:gd name="T17" fmla="*/ 299 h 1341"/>
                <a:gd name="T18" fmla="*/ 333 w 982"/>
                <a:gd name="T19" fmla="*/ 299 h 1341"/>
                <a:gd name="T20" fmla="*/ 134 w 982"/>
                <a:gd name="T21" fmla="*/ 299 h 1341"/>
                <a:gd name="T22" fmla="*/ 134 w 982"/>
                <a:gd name="T23" fmla="*/ 262 h 1341"/>
                <a:gd name="T24" fmla="*/ 333 w 982"/>
                <a:gd name="T25" fmla="*/ 262 h 1341"/>
                <a:gd name="T26" fmla="*/ 333 w 982"/>
                <a:gd name="T27" fmla="*/ 299 h 1341"/>
                <a:gd name="T28" fmla="*/ 981 w 982"/>
                <a:gd name="T29" fmla="*/ 1340 h 1341"/>
                <a:gd name="T30" fmla="*/ 981 w 982"/>
                <a:gd name="T31" fmla="*/ 1340 h 1341"/>
                <a:gd name="T32" fmla="*/ 981 w 982"/>
                <a:gd name="T33" fmla="*/ 1340 h 1341"/>
                <a:gd name="T34" fmla="*/ 0 w 982"/>
                <a:gd name="T35" fmla="*/ 1340 h 1341"/>
                <a:gd name="T36" fmla="*/ 0 w 982"/>
                <a:gd name="T37" fmla="*/ 0 h 1341"/>
                <a:gd name="T38" fmla="*/ 674 w 982"/>
                <a:gd name="T39" fmla="*/ 0 h 1341"/>
                <a:gd name="T40" fmla="*/ 981 w 982"/>
                <a:gd name="T41" fmla="*/ 294 h 1341"/>
                <a:gd name="T42" fmla="*/ 981 w 982"/>
                <a:gd name="T43" fmla="*/ 612 h 1341"/>
                <a:gd name="T44" fmla="*/ 943 w 982"/>
                <a:gd name="T45" fmla="*/ 612 h 1341"/>
                <a:gd name="T46" fmla="*/ 943 w 982"/>
                <a:gd name="T47" fmla="*/ 310 h 1341"/>
                <a:gd name="T48" fmla="*/ 661 w 982"/>
                <a:gd name="T49" fmla="*/ 37 h 1341"/>
                <a:gd name="T50" fmla="*/ 36 w 982"/>
                <a:gd name="T51" fmla="*/ 37 h 1341"/>
                <a:gd name="T52" fmla="*/ 36 w 982"/>
                <a:gd name="T53" fmla="*/ 1306 h 1341"/>
                <a:gd name="T54" fmla="*/ 943 w 982"/>
                <a:gd name="T55" fmla="*/ 1306 h 1341"/>
                <a:gd name="T56" fmla="*/ 943 w 982"/>
                <a:gd name="T57" fmla="*/ 1271 h 1341"/>
                <a:gd name="T58" fmla="*/ 981 w 982"/>
                <a:gd name="T59" fmla="*/ 1271 h 1341"/>
                <a:gd name="T60" fmla="*/ 981 w 982"/>
                <a:gd name="T61" fmla="*/ 1340 h 1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2" h="1341">
                  <a:moveTo>
                    <a:pt x="431" y="175"/>
                  </a:moveTo>
                  <a:lnTo>
                    <a:pt x="431" y="175"/>
                  </a:lnTo>
                  <a:lnTo>
                    <a:pt x="431" y="175"/>
                  </a:lnTo>
                  <a:lnTo>
                    <a:pt x="131" y="175"/>
                  </a:lnTo>
                  <a:lnTo>
                    <a:pt x="131" y="141"/>
                  </a:lnTo>
                  <a:lnTo>
                    <a:pt x="431" y="141"/>
                  </a:lnTo>
                  <a:lnTo>
                    <a:pt x="431" y="175"/>
                  </a:lnTo>
                  <a:close/>
                  <a:moveTo>
                    <a:pt x="333" y="299"/>
                  </a:moveTo>
                  <a:lnTo>
                    <a:pt x="333" y="299"/>
                  </a:lnTo>
                  <a:lnTo>
                    <a:pt x="333" y="299"/>
                  </a:lnTo>
                  <a:lnTo>
                    <a:pt x="134" y="299"/>
                  </a:lnTo>
                  <a:lnTo>
                    <a:pt x="134" y="262"/>
                  </a:lnTo>
                  <a:lnTo>
                    <a:pt x="333" y="262"/>
                  </a:lnTo>
                  <a:lnTo>
                    <a:pt x="333" y="299"/>
                  </a:lnTo>
                  <a:close/>
                  <a:moveTo>
                    <a:pt x="981" y="1340"/>
                  </a:moveTo>
                  <a:lnTo>
                    <a:pt x="981" y="1340"/>
                  </a:lnTo>
                  <a:lnTo>
                    <a:pt x="981" y="1340"/>
                  </a:lnTo>
                  <a:lnTo>
                    <a:pt x="0" y="1340"/>
                  </a:lnTo>
                  <a:lnTo>
                    <a:pt x="0" y="0"/>
                  </a:lnTo>
                  <a:lnTo>
                    <a:pt x="674" y="0"/>
                  </a:lnTo>
                  <a:lnTo>
                    <a:pt x="981" y="294"/>
                  </a:lnTo>
                  <a:lnTo>
                    <a:pt x="981" y="612"/>
                  </a:lnTo>
                  <a:lnTo>
                    <a:pt x="943" y="612"/>
                  </a:lnTo>
                  <a:lnTo>
                    <a:pt x="943" y="310"/>
                  </a:lnTo>
                  <a:lnTo>
                    <a:pt x="661" y="37"/>
                  </a:lnTo>
                  <a:lnTo>
                    <a:pt x="36" y="37"/>
                  </a:lnTo>
                  <a:lnTo>
                    <a:pt x="36" y="1306"/>
                  </a:lnTo>
                  <a:lnTo>
                    <a:pt x="943" y="1306"/>
                  </a:lnTo>
                  <a:lnTo>
                    <a:pt x="943" y="1271"/>
                  </a:lnTo>
                  <a:lnTo>
                    <a:pt x="981" y="1271"/>
                  </a:lnTo>
                  <a:lnTo>
                    <a:pt x="981" y="1340"/>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6" name="Freeform 85">
              <a:extLst>
                <a:ext uri="{FF2B5EF4-FFF2-40B4-BE49-F238E27FC236}">
                  <a16:creationId xmlns:a16="http://schemas.microsoft.com/office/drawing/2014/main" id="{7C61BA30-2C57-3A45-A3F2-74FBD8B5A6D0}"/>
                </a:ext>
              </a:extLst>
            </p:cNvPr>
            <p:cNvSpPr>
              <a:spLocks noChangeArrowheads="1"/>
            </p:cNvSpPr>
            <p:nvPr/>
          </p:nvSpPr>
          <p:spPr bwMode="auto">
            <a:xfrm>
              <a:off x="2856" y="3610"/>
              <a:ext cx="68" cy="67"/>
            </a:xfrm>
            <a:custGeom>
              <a:avLst/>
              <a:gdLst>
                <a:gd name="T0" fmla="*/ 302 w 303"/>
                <a:gd name="T1" fmla="*/ 299 h 300"/>
                <a:gd name="T2" fmla="*/ 302 w 303"/>
                <a:gd name="T3" fmla="*/ 299 h 300"/>
                <a:gd name="T4" fmla="*/ 302 w 303"/>
                <a:gd name="T5" fmla="*/ 299 h 300"/>
                <a:gd name="T6" fmla="*/ 0 w 303"/>
                <a:gd name="T7" fmla="*/ 299 h 300"/>
                <a:gd name="T8" fmla="*/ 0 w 303"/>
                <a:gd name="T9" fmla="*/ 0 h 300"/>
                <a:gd name="T10" fmla="*/ 36 w 303"/>
                <a:gd name="T11" fmla="*/ 0 h 300"/>
                <a:gd name="T12" fmla="*/ 36 w 303"/>
                <a:gd name="T13" fmla="*/ 262 h 300"/>
                <a:gd name="T14" fmla="*/ 302 w 303"/>
                <a:gd name="T15" fmla="*/ 262 h 300"/>
                <a:gd name="T16" fmla="*/ 302 w 303"/>
                <a:gd name="T17" fmla="*/ 29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300">
                  <a:moveTo>
                    <a:pt x="302" y="299"/>
                  </a:moveTo>
                  <a:lnTo>
                    <a:pt x="302" y="299"/>
                  </a:lnTo>
                  <a:lnTo>
                    <a:pt x="302" y="299"/>
                  </a:lnTo>
                  <a:lnTo>
                    <a:pt x="0" y="299"/>
                  </a:lnTo>
                  <a:lnTo>
                    <a:pt x="0" y="0"/>
                  </a:lnTo>
                  <a:lnTo>
                    <a:pt x="36" y="0"/>
                  </a:lnTo>
                  <a:lnTo>
                    <a:pt x="36" y="262"/>
                  </a:lnTo>
                  <a:lnTo>
                    <a:pt x="302" y="262"/>
                  </a:lnTo>
                  <a:lnTo>
                    <a:pt x="302" y="29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7" name="Freeform 86">
              <a:extLst>
                <a:ext uri="{FF2B5EF4-FFF2-40B4-BE49-F238E27FC236}">
                  <a16:creationId xmlns:a16="http://schemas.microsoft.com/office/drawing/2014/main" id="{3460A5EA-F779-A745-A594-997A8A2B93ED}"/>
                </a:ext>
              </a:extLst>
            </p:cNvPr>
            <p:cNvSpPr>
              <a:spLocks noChangeArrowheads="1"/>
            </p:cNvSpPr>
            <p:nvPr/>
          </p:nvSpPr>
          <p:spPr bwMode="auto">
            <a:xfrm>
              <a:off x="2751" y="3714"/>
              <a:ext cx="132" cy="133"/>
            </a:xfrm>
            <a:custGeom>
              <a:avLst/>
              <a:gdLst>
                <a:gd name="T0" fmla="*/ 307 w 585"/>
                <a:gd name="T1" fmla="*/ 591 h 592"/>
                <a:gd name="T2" fmla="*/ 307 w 585"/>
                <a:gd name="T3" fmla="*/ 591 h 592"/>
                <a:gd name="T4" fmla="*/ 307 w 585"/>
                <a:gd name="T5" fmla="*/ 591 h 592"/>
                <a:gd name="T6" fmla="*/ 307 w 585"/>
                <a:gd name="T7" fmla="*/ 591 h 592"/>
                <a:gd name="T8" fmla="*/ 0 w 585"/>
                <a:gd name="T9" fmla="*/ 294 h 592"/>
                <a:gd name="T10" fmla="*/ 307 w 585"/>
                <a:gd name="T11" fmla="*/ 0 h 592"/>
                <a:gd name="T12" fmla="*/ 584 w 585"/>
                <a:gd name="T13" fmla="*/ 178 h 592"/>
                <a:gd name="T14" fmla="*/ 584 w 585"/>
                <a:gd name="T15" fmla="*/ 178 h 592"/>
                <a:gd name="T16" fmla="*/ 551 w 585"/>
                <a:gd name="T17" fmla="*/ 191 h 592"/>
                <a:gd name="T18" fmla="*/ 551 w 585"/>
                <a:gd name="T19" fmla="*/ 191 h 592"/>
                <a:gd name="T20" fmla="*/ 307 w 585"/>
                <a:gd name="T21" fmla="*/ 35 h 592"/>
                <a:gd name="T22" fmla="*/ 39 w 585"/>
                <a:gd name="T23" fmla="*/ 294 h 592"/>
                <a:gd name="T24" fmla="*/ 307 w 585"/>
                <a:gd name="T25" fmla="*/ 554 h 592"/>
                <a:gd name="T26" fmla="*/ 380 w 585"/>
                <a:gd name="T27" fmla="*/ 544 h 592"/>
                <a:gd name="T28" fmla="*/ 380 w 585"/>
                <a:gd name="T29" fmla="*/ 544 h 592"/>
                <a:gd name="T30" fmla="*/ 391 w 585"/>
                <a:gd name="T31" fmla="*/ 578 h 592"/>
                <a:gd name="T32" fmla="*/ 391 w 585"/>
                <a:gd name="T33" fmla="*/ 578 h 592"/>
                <a:gd name="T34" fmla="*/ 307 w 585"/>
                <a:gd name="T35" fmla="*/ 591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592">
                  <a:moveTo>
                    <a:pt x="307" y="591"/>
                  </a:moveTo>
                  <a:lnTo>
                    <a:pt x="307" y="591"/>
                  </a:lnTo>
                  <a:lnTo>
                    <a:pt x="307" y="591"/>
                  </a:lnTo>
                  <a:lnTo>
                    <a:pt x="307" y="591"/>
                  </a:lnTo>
                  <a:cubicBezTo>
                    <a:pt x="138" y="591"/>
                    <a:pt x="0" y="459"/>
                    <a:pt x="0" y="294"/>
                  </a:cubicBezTo>
                  <a:cubicBezTo>
                    <a:pt x="0" y="133"/>
                    <a:pt x="138" y="0"/>
                    <a:pt x="307" y="0"/>
                  </a:cubicBezTo>
                  <a:cubicBezTo>
                    <a:pt x="426" y="0"/>
                    <a:pt x="536" y="69"/>
                    <a:pt x="584" y="178"/>
                  </a:cubicBezTo>
                  <a:lnTo>
                    <a:pt x="584" y="178"/>
                  </a:lnTo>
                  <a:lnTo>
                    <a:pt x="551" y="191"/>
                  </a:lnTo>
                  <a:lnTo>
                    <a:pt x="551" y="191"/>
                  </a:lnTo>
                  <a:cubicBezTo>
                    <a:pt x="509" y="96"/>
                    <a:pt x="413" y="35"/>
                    <a:pt x="307" y="35"/>
                  </a:cubicBezTo>
                  <a:cubicBezTo>
                    <a:pt x="159" y="35"/>
                    <a:pt x="39" y="151"/>
                    <a:pt x="39" y="294"/>
                  </a:cubicBezTo>
                  <a:cubicBezTo>
                    <a:pt x="39" y="438"/>
                    <a:pt x="159" y="554"/>
                    <a:pt x="307" y="554"/>
                  </a:cubicBezTo>
                  <a:cubicBezTo>
                    <a:pt x="331" y="554"/>
                    <a:pt x="355" y="552"/>
                    <a:pt x="380" y="544"/>
                  </a:cubicBezTo>
                  <a:lnTo>
                    <a:pt x="380" y="544"/>
                  </a:lnTo>
                  <a:lnTo>
                    <a:pt x="391" y="578"/>
                  </a:lnTo>
                  <a:lnTo>
                    <a:pt x="391" y="578"/>
                  </a:lnTo>
                  <a:cubicBezTo>
                    <a:pt x="363" y="586"/>
                    <a:pt x="333" y="591"/>
                    <a:pt x="307" y="591"/>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8" name="Freeform 87">
              <a:extLst>
                <a:ext uri="{FF2B5EF4-FFF2-40B4-BE49-F238E27FC236}">
                  <a16:creationId xmlns:a16="http://schemas.microsoft.com/office/drawing/2014/main" id="{F9BA09F5-1A27-CB42-9D32-61C18F660C39}"/>
                </a:ext>
              </a:extLst>
            </p:cNvPr>
            <p:cNvSpPr>
              <a:spLocks noChangeArrowheads="1"/>
            </p:cNvSpPr>
            <p:nvPr/>
          </p:nvSpPr>
          <p:spPr bwMode="auto">
            <a:xfrm>
              <a:off x="2859" y="3780"/>
              <a:ext cx="29" cy="51"/>
            </a:xfrm>
            <a:custGeom>
              <a:avLst/>
              <a:gdLst>
                <a:gd name="T0" fmla="*/ 24 w 133"/>
                <a:gd name="T1" fmla="*/ 229 h 230"/>
                <a:gd name="T2" fmla="*/ 24 w 133"/>
                <a:gd name="T3" fmla="*/ 229 h 230"/>
                <a:gd name="T4" fmla="*/ 24 w 133"/>
                <a:gd name="T5" fmla="*/ 229 h 230"/>
                <a:gd name="T6" fmla="*/ 0 w 133"/>
                <a:gd name="T7" fmla="*/ 202 h 230"/>
                <a:gd name="T8" fmla="*/ 0 w 133"/>
                <a:gd name="T9" fmla="*/ 202 h 230"/>
                <a:gd name="T10" fmla="*/ 97 w 133"/>
                <a:gd name="T11" fmla="*/ 11 h 230"/>
                <a:gd name="T12" fmla="*/ 97 w 133"/>
                <a:gd name="T13" fmla="*/ 11 h 230"/>
                <a:gd name="T14" fmla="*/ 97 w 133"/>
                <a:gd name="T15" fmla="*/ 0 h 230"/>
                <a:gd name="T16" fmla="*/ 132 w 133"/>
                <a:gd name="T17" fmla="*/ 0 h 230"/>
                <a:gd name="T18" fmla="*/ 132 w 133"/>
                <a:gd name="T19" fmla="*/ 11 h 230"/>
                <a:gd name="T20" fmla="*/ 132 w 133"/>
                <a:gd name="T21" fmla="*/ 11 h 230"/>
                <a:gd name="T22" fmla="*/ 24 w 133"/>
                <a:gd name="T23"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230">
                  <a:moveTo>
                    <a:pt x="24" y="229"/>
                  </a:moveTo>
                  <a:lnTo>
                    <a:pt x="24" y="229"/>
                  </a:lnTo>
                  <a:lnTo>
                    <a:pt x="24" y="229"/>
                  </a:lnTo>
                  <a:lnTo>
                    <a:pt x="0" y="202"/>
                  </a:lnTo>
                  <a:lnTo>
                    <a:pt x="0" y="202"/>
                  </a:lnTo>
                  <a:cubicBezTo>
                    <a:pt x="60" y="155"/>
                    <a:pt x="94" y="86"/>
                    <a:pt x="97" y="11"/>
                  </a:cubicBezTo>
                  <a:lnTo>
                    <a:pt x="97" y="11"/>
                  </a:lnTo>
                  <a:lnTo>
                    <a:pt x="97" y="0"/>
                  </a:lnTo>
                  <a:lnTo>
                    <a:pt x="132" y="0"/>
                  </a:lnTo>
                  <a:lnTo>
                    <a:pt x="132" y="11"/>
                  </a:lnTo>
                  <a:lnTo>
                    <a:pt x="132" y="11"/>
                  </a:lnTo>
                  <a:cubicBezTo>
                    <a:pt x="130" y="96"/>
                    <a:pt x="88" y="176"/>
                    <a:pt x="24" y="229"/>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9" name="Freeform 88">
              <a:extLst>
                <a:ext uri="{FF2B5EF4-FFF2-40B4-BE49-F238E27FC236}">
                  <a16:creationId xmlns:a16="http://schemas.microsoft.com/office/drawing/2014/main" id="{78BF04FF-62AA-D54B-8F05-0382C76C16B6}"/>
                </a:ext>
              </a:extLst>
            </p:cNvPr>
            <p:cNvSpPr>
              <a:spLocks noChangeArrowheads="1"/>
            </p:cNvSpPr>
            <p:nvPr/>
          </p:nvSpPr>
          <p:spPr bwMode="auto">
            <a:xfrm>
              <a:off x="2797" y="3744"/>
              <a:ext cx="46" cy="72"/>
            </a:xfrm>
            <a:custGeom>
              <a:avLst/>
              <a:gdLst>
                <a:gd name="T0" fmla="*/ 106 w 208"/>
                <a:gd name="T1" fmla="*/ 319 h 320"/>
                <a:gd name="T2" fmla="*/ 106 w 208"/>
                <a:gd name="T3" fmla="*/ 319 h 320"/>
                <a:gd name="T4" fmla="*/ 106 w 208"/>
                <a:gd name="T5" fmla="*/ 319 h 320"/>
                <a:gd name="T6" fmla="*/ 106 w 208"/>
                <a:gd name="T7" fmla="*/ 319 h 320"/>
                <a:gd name="T8" fmla="*/ 0 w 208"/>
                <a:gd name="T9" fmla="*/ 228 h 320"/>
                <a:gd name="T10" fmla="*/ 0 w 208"/>
                <a:gd name="T11" fmla="*/ 228 h 320"/>
                <a:gd name="T12" fmla="*/ 0 w 208"/>
                <a:gd name="T13" fmla="*/ 223 h 320"/>
                <a:gd name="T14" fmla="*/ 36 w 208"/>
                <a:gd name="T15" fmla="*/ 220 h 320"/>
                <a:gd name="T16" fmla="*/ 36 w 208"/>
                <a:gd name="T17" fmla="*/ 228 h 320"/>
                <a:gd name="T18" fmla="*/ 36 w 208"/>
                <a:gd name="T19" fmla="*/ 228 h 320"/>
                <a:gd name="T20" fmla="*/ 106 w 208"/>
                <a:gd name="T21" fmla="*/ 284 h 320"/>
                <a:gd name="T22" fmla="*/ 163 w 208"/>
                <a:gd name="T23" fmla="*/ 245 h 320"/>
                <a:gd name="T24" fmla="*/ 136 w 208"/>
                <a:gd name="T25" fmla="*/ 191 h 320"/>
                <a:gd name="T26" fmla="*/ 68 w 208"/>
                <a:gd name="T27" fmla="*/ 164 h 320"/>
                <a:gd name="T28" fmla="*/ 11 w 208"/>
                <a:gd name="T29" fmla="*/ 72 h 320"/>
                <a:gd name="T30" fmla="*/ 101 w 208"/>
                <a:gd name="T31" fmla="*/ 0 h 320"/>
                <a:gd name="T32" fmla="*/ 198 w 208"/>
                <a:gd name="T33" fmla="*/ 90 h 320"/>
                <a:gd name="T34" fmla="*/ 198 w 208"/>
                <a:gd name="T35" fmla="*/ 96 h 320"/>
                <a:gd name="T36" fmla="*/ 198 w 208"/>
                <a:gd name="T37" fmla="*/ 96 h 320"/>
                <a:gd name="T38" fmla="*/ 163 w 208"/>
                <a:gd name="T39" fmla="*/ 96 h 320"/>
                <a:gd name="T40" fmla="*/ 182 w 208"/>
                <a:gd name="T41" fmla="*/ 96 h 320"/>
                <a:gd name="T42" fmla="*/ 163 w 208"/>
                <a:gd name="T43" fmla="*/ 96 h 320"/>
                <a:gd name="T44" fmla="*/ 163 w 208"/>
                <a:gd name="T45" fmla="*/ 93 h 320"/>
                <a:gd name="T46" fmla="*/ 163 w 208"/>
                <a:gd name="T47" fmla="*/ 93 h 320"/>
                <a:gd name="T48" fmla="*/ 101 w 208"/>
                <a:gd name="T49" fmla="*/ 37 h 320"/>
                <a:gd name="T50" fmla="*/ 46 w 208"/>
                <a:gd name="T51" fmla="*/ 77 h 320"/>
                <a:gd name="T52" fmla="*/ 82 w 208"/>
                <a:gd name="T53" fmla="*/ 133 h 320"/>
                <a:gd name="T54" fmla="*/ 150 w 208"/>
                <a:gd name="T55" fmla="*/ 159 h 320"/>
                <a:gd name="T56" fmla="*/ 198 w 208"/>
                <a:gd name="T57" fmla="*/ 253 h 320"/>
                <a:gd name="T58" fmla="*/ 106 w 208"/>
                <a:gd name="T59" fmla="*/ 31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320">
                  <a:moveTo>
                    <a:pt x="106" y="319"/>
                  </a:moveTo>
                  <a:lnTo>
                    <a:pt x="106" y="319"/>
                  </a:lnTo>
                  <a:lnTo>
                    <a:pt x="106" y="319"/>
                  </a:lnTo>
                  <a:lnTo>
                    <a:pt x="106" y="319"/>
                  </a:lnTo>
                  <a:cubicBezTo>
                    <a:pt x="24" y="319"/>
                    <a:pt x="0" y="263"/>
                    <a:pt x="0" y="228"/>
                  </a:cubicBezTo>
                  <a:lnTo>
                    <a:pt x="0" y="228"/>
                  </a:lnTo>
                  <a:lnTo>
                    <a:pt x="0" y="223"/>
                  </a:lnTo>
                  <a:lnTo>
                    <a:pt x="36" y="220"/>
                  </a:lnTo>
                  <a:lnTo>
                    <a:pt x="36" y="228"/>
                  </a:lnTo>
                  <a:lnTo>
                    <a:pt x="36" y="228"/>
                  </a:lnTo>
                  <a:cubicBezTo>
                    <a:pt x="36" y="241"/>
                    <a:pt x="41" y="284"/>
                    <a:pt x="106" y="284"/>
                  </a:cubicBezTo>
                  <a:cubicBezTo>
                    <a:pt x="142" y="284"/>
                    <a:pt x="160" y="263"/>
                    <a:pt x="163" y="245"/>
                  </a:cubicBezTo>
                  <a:cubicBezTo>
                    <a:pt x="169" y="225"/>
                    <a:pt x="163" y="201"/>
                    <a:pt x="136" y="191"/>
                  </a:cubicBezTo>
                  <a:cubicBezTo>
                    <a:pt x="128" y="186"/>
                    <a:pt x="84" y="170"/>
                    <a:pt x="68" y="164"/>
                  </a:cubicBezTo>
                  <a:cubicBezTo>
                    <a:pt x="19" y="146"/>
                    <a:pt x="3" y="104"/>
                    <a:pt x="11" y="72"/>
                  </a:cubicBezTo>
                  <a:cubicBezTo>
                    <a:pt x="16" y="37"/>
                    <a:pt x="46" y="0"/>
                    <a:pt x="101" y="0"/>
                  </a:cubicBezTo>
                  <a:cubicBezTo>
                    <a:pt x="169" y="0"/>
                    <a:pt x="196" y="48"/>
                    <a:pt x="198" y="90"/>
                  </a:cubicBezTo>
                  <a:cubicBezTo>
                    <a:pt x="198" y="93"/>
                    <a:pt x="198" y="96"/>
                    <a:pt x="198" y="96"/>
                  </a:cubicBezTo>
                  <a:lnTo>
                    <a:pt x="198" y="96"/>
                  </a:lnTo>
                  <a:lnTo>
                    <a:pt x="163" y="96"/>
                  </a:lnTo>
                  <a:lnTo>
                    <a:pt x="182" y="96"/>
                  </a:lnTo>
                  <a:lnTo>
                    <a:pt x="163" y="96"/>
                  </a:lnTo>
                  <a:lnTo>
                    <a:pt x="163" y="93"/>
                  </a:lnTo>
                  <a:lnTo>
                    <a:pt x="163" y="93"/>
                  </a:lnTo>
                  <a:cubicBezTo>
                    <a:pt x="160" y="66"/>
                    <a:pt x="150" y="37"/>
                    <a:pt x="101" y="37"/>
                  </a:cubicBezTo>
                  <a:cubicBezTo>
                    <a:pt x="65" y="37"/>
                    <a:pt x="49" y="59"/>
                    <a:pt x="46" y="77"/>
                  </a:cubicBezTo>
                  <a:cubicBezTo>
                    <a:pt x="43" y="96"/>
                    <a:pt x="49" y="119"/>
                    <a:pt x="82" y="133"/>
                  </a:cubicBezTo>
                  <a:cubicBezTo>
                    <a:pt x="82" y="133"/>
                    <a:pt x="139" y="154"/>
                    <a:pt x="150" y="159"/>
                  </a:cubicBezTo>
                  <a:cubicBezTo>
                    <a:pt x="188" y="175"/>
                    <a:pt x="207" y="212"/>
                    <a:pt x="198" y="253"/>
                  </a:cubicBezTo>
                  <a:cubicBezTo>
                    <a:pt x="190" y="284"/>
                    <a:pt x="160" y="319"/>
                    <a:pt x="106" y="319"/>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0" name="Freeform 89">
              <a:extLst>
                <a:ext uri="{FF2B5EF4-FFF2-40B4-BE49-F238E27FC236}">
                  <a16:creationId xmlns:a16="http://schemas.microsoft.com/office/drawing/2014/main" id="{FE19524A-63B6-9F44-89AD-329EDBB06DA2}"/>
                </a:ext>
              </a:extLst>
            </p:cNvPr>
            <p:cNvSpPr>
              <a:spLocks noChangeArrowheads="1"/>
            </p:cNvSpPr>
            <p:nvPr/>
          </p:nvSpPr>
          <p:spPr bwMode="auto">
            <a:xfrm>
              <a:off x="2816" y="3735"/>
              <a:ext cx="8" cy="12"/>
            </a:xfrm>
            <a:custGeom>
              <a:avLst/>
              <a:gdLst>
                <a:gd name="T0" fmla="*/ 38 w 39"/>
                <a:gd name="T1" fmla="*/ 58 h 59"/>
                <a:gd name="T2" fmla="*/ 38 w 39"/>
                <a:gd name="T3" fmla="*/ 58 h 59"/>
                <a:gd name="T4" fmla="*/ 38 w 39"/>
                <a:gd name="T5" fmla="*/ 58 h 59"/>
                <a:gd name="T6" fmla="*/ 0 w 39"/>
                <a:gd name="T7" fmla="*/ 58 h 59"/>
                <a:gd name="T8" fmla="*/ 0 w 39"/>
                <a:gd name="T9" fmla="*/ 0 h 59"/>
                <a:gd name="T10" fmla="*/ 38 w 39"/>
                <a:gd name="T11" fmla="*/ 0 h 59"/>
                <a:gd name="T12" fmla="*/ 38 w 39"/>
                <a:gd name="T13" fmla="*/ 58 h 59"/>
              </a:gdLst>
              <a:ahLst/>
              <a:cxnLst>
                <a:cxn ang="0">
                  <a:pos x="T0" y="T1"/>
                </a:cxn>
                <a:cxn ang="0">
                  <a:pos x="T2" y="T3"/>
                </a:cxn>
                <a:cxn ang="0">
                  <a:pos x="T4" y="T5"/>
                </a:cxn>
                <a:cxn ang="0">
                  <a:pos x="T6" y="T7"/>
                </a:cxn>
                <a:cxn ang="0">
                  <a:pos x="T8" y="T9"/>
                </a:cxn>
                <a:cxn ang="0">
                  <a:pos x="T10" y="T11"/>
                </a:cxn>
                <a:cxn ang="0">
                  <a:pos x="T12" y="T13"/>
                </a:cxn>
              </a:cxnLst>
              <a:rect l="0" t="0" r="r" b="b"/>
              <a:pathLst>
                <a:path w="39" h="59">
                  <a:moveTo>
                    <a:pt x="38" y="58"/>
                  </a:moveTo>
                  <a:lnTo>
                    <a:pt x="38" y="58"/>
                  </a:lnTo>
                  <a:lnTo>
                    <a:pt x="38" y="58"/>
                  </a:lnTo>
                  <a:lnTo>
                    <a:pt x="0" y="58"/>
                  </a:lnTo>
                  <a:lnTo>
                    <a:pt x="0" y="0"/>
                  </a:lnTo>
                  <a:lnTo>
                    <a:pt x="38" y="0"/>
                  </a:lnTo>
                  <a:lnTo>
                    <a:pt x="38" y="58"/>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1" name="Freeform 90">
              <a:extLst>
                <a:ext uri="{FF2B5EF4-FFF2-40B4-BE49-F238E27FC236}">
                  <a16:creationId xmlns:a16="http://schemas.microsoft.com/office/drawing/2014/main" id="{E4E675F1-49BF-894D-BDBE-67A56AA2C3BF}"/>
                </a:ext>
              </a:extLst>
            </p:cNvPr>
            <p:cNvSpPr>
              <a:spLocks noChangeArrowheads="1"/>
            </p:cNvSpPr>
            <p:nvPr/>
          </p:nvSpPr>
          <p:spPr bwMode="auto">
            <a:xfrm>
              <a:off x="2817" y="3812"/>
              <a:ext cx="8" cy="13"/>
            </a:xfrm>
            <a:custGeom>
              <a:avLst/>
              <a:gdLst>
                <a:gd name="T0" fmla="*/ 38 w 39"/>
                <a:gd name="T1" fmla="*/ 61 h 62"/>
                <a:gd name="T2" fmla="*/ 38 w 39"/>
                <a:gd name="T3" fmla="*/ 61 h 62"/>
                <a:gd name="T4" fmla="*/ 38 w 39"/>
                <a:gd name="T5" fmla="*/ 61 h 62"/>
                <a:gd name="T6" fmla="*/ 0 w 39"/>
                <a:gd name="T7" fmla="*/ 61 h 62"/>
                <a:gd name="T8" fmla="*/ 0 w 39"/>
                <a:gd name="T9" fmla="*/ 0 h 62"/>
                <a:gd name="T10" fmla="*/ 38 w 39"/>
                <a:gd name="T11" fmla="*/ 0 h 62"/>
                <a:gd name="T12" fmla="*/ 38 w 39"/>
                <a:gd name="T13" fmla="*/ 61 h 62"/>
              </a:gdLst>
              <a:ahLst/>
              <a:cxnLst>
                <a:cxn ang="0">
                  <a:pos x="T0" y="T1"/>
                </a:cxn>
                <a:cxn ang="0">
                  <a:pos x="T2" y="T3"/>
                </a:cxn>
                <a:cxn ang="0">
                  <a:pos x="T4" y="T5"/>
                </a:cxn>
                <a:cxn ang="0">
                  <a:pos x="T6" y="T7"/>
                </a:cxn>
                <a:cxn ang="0">
                  <a:pos x="T8" y="T9"/>
                </a:cxn>
                <a:cxn ang="0">
                  <a:pos x="T10" y="T11"/>
                </a:cxn>
                <a:cxn ang="0">
                  <a:pos x="T12" y="T13"/>
                </a:cxn>
              </a:cxnLst>
              <a:rect l="0" t="0" r="r" b="b"/>
              <a:pathLst>
                <a:path w="39" h="62">
                  <a:moveTo>
                    <a:pt x="38" y="61"/>
                  </a:moveTo>
                  <a:lnTo>
                    <a:pt x="38" y="61"/>
                  </a:lnTo>
                  <a:lnTo>
                    <a:pt x="38" y="61"/>
                  </a:lnTo>
                  <a:lnTo>
                    <a:pt x="0" y="61"/>
                  </a:lnTo>
                  <a:lnTo>
                    <a:pt x="0" y="0"/>
                  </a:lnTo>
                  <a:lnTo>
                    <a:pt x="38" y="0"/>
                  </a:lnTo>
                  <a:lnTo>
                    <a:pt x="38" y="61"/>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94" name="TextBox 93">
            <a:extLst>
              <a:ext uri="{FF2B5EF4-FFF2-40B4-BE49-F238E27FC236}">
                <a16:creationId xmlns:a16="http://schemas.microsoft.com/office/drawing/2014/main" id="{D5BA0605-DAFE-0A42-A1BD-D9D146CE281A}"/>
              </a:ext>
            </a:extLst>
          </p:cNvPr>
          <p:cNvSpPr txBox="1"/>
          <p:nvPr/>
        </p:nvSpPr>
        <p:spPr>
          <a:xfrm>
            <a:off x="3345641" y="1800707"/>
            <a:ext cx="7053088" cy="1200329"/>
          </a:xfrm>
          <a:prstGeom prst="rect">
            <a:avLst/>
          </a:prstGeom>
          <a:noFill/>
        </p:spPr>
        <p:txBody>
          <a:bodyPr wrap="square" rtlCol="0">
            <a:spAutoFit/>
          </a:bodyPr>
          <a:lstStyle/>
          <a:p>
            <a:r>
              <a:rPr lang="en-US" sz="2400" b="1" dirty="0">
                <a:solidFill>
                  <a:schemeClr val="accent1"/>
                </a:solidFill>
              </a:rPr>
              <a:t>Reimbursements:</a:t>
            </a:r>
            <a:r>
              <a:rPr lang="en-US" sz="2400" dirty="0">
                <a:solidFill>
                  <a:schemeClr val="tx1">
                    <a:lumMod val="75000"/>
                    <a:lumOff val="25000"/>
                  </a:schemeClr>
                </a:solidFill>
              </a:rPr>
              <a:t> Payments that are based on established expectations and a degree of accountability on the part of the provider. i.e. </a:t>
            </a:r>
            <a:r>
              <a:rPr lang="en-US" sz="2400" b="1" dirty="0">
                <a:solidFill>
                  <a:schemeClr val="tx1">
                    <a:lumMod val="75000"/>
                    <a:lumOff val="25000"/>
                  </a:schemeClr>
                </a:solidFill>
              </a:rPr>
              <a:t>shared risk!</a:t>
            </a:r>
          </a:p>
        </p:txBody>
      </p:sp>
      <p:sp>
        <p:nvSpPr>
          <p:cNvPr id="95" name="TextBox 94">
            <a:extLst>
              <a:ext uri="{FF2B5EF4-FFF2-40B4-BE49-F238E27FC236}">
                <a16:creationId xmlns:a16="http://schemas.microsoft.com/office/drawing/2014/main" id="{986980E7-AC94-3541-BB96-86D00C2808F7}"/>
              </a:ext>
            </a:extLst>
          </p:cNvPr>
          <p:cNvSpPr txBox="1"/>
          <p:nvPr/>
        </p:nvSpPr>
        <p:spPr>
          <a:xfrm>
            <a:off x="3439137" y="4876717"/>
            <a:ext cx="6964037" cy="1200329"/>
          </a:xfrm>
          <a:prstGeom prst="rect">
            <a:avLst/>
          </a:prstGeom>
          <a:noFill/>
        </p:spPr>
        <p:txBody>
          <a:bodyPr wrap="square" rtlCol="0">
            <a:spAutoFit/>
          </a:bodyPr>
          <a:lstStyle/>
          <a:p>
            <a:r>
              <a:rPr lang="en-US" sz="2400" b="1" dirty="0">
                <a:solidFill>
                  <a:schemeClr val="accent1"/>
                </a:solidFill>
              </a:rPr>
              <a:t>Technology:</a:t>
            </a:r>
            <a:r>
              <a:rPr lang="en-US" sz="2400" b="1" dirty="0">
                <a:solidFill>
                  <a:schemeClr val="tx1">
                    <a:lumMod val="75000"/>
                    <a:lumOff val="25000"/>
                  </a:schemeClr>
                </a:solidFill>
              </a:rPr>
              <a:t> </a:t>
            </a:r>
            <a:r>
              <a:rPr lang="en-US" sz="2400" dirty="0">
                <a:solidFill>
                  <a:schemeClr val="tx1">
                    <a:lumMod val="75000"/>
                    <a:lumOff val="25000"/>
                  </a:schemeClr>
                </a:solidFill>
              </a:rPr>
              <a:t>Mandates to increase secure </a:t>
            </a:r>
            <a:r>
              <a:rPr lang="en-US" sz="2400" b="1" dirty="0">
                <a:solidFill>
                  <a:schemeClr val="tx1">
                    <a:lumMod val="75000"/>
                    <a:lumOff val="25000"/>
                  </a:schemeClr>
                </a:solidFill>
              </a:rPr>
              <a:t>information sharing</a:t>
            </a:r>
            <a:r>
              <a:rPr lang="en-US" sz="2400" dirty="0">
                <a:solidFill>
                  <a:schemeClr val="tx1">
                    <a:lumMod val="75000"/>
                    <a:lumOff val="25000"/>
                  </a:schemeClr>
                </a:solidFill>
              </a:rPr>
              <a:t> and </a:t>
            </a:r>
            <a:r>
              <a:rPr lang="en-US" sz="2400" b="1" dirty="0">
                <a:solidFill>
                  <a:schemeClr val="tx1">
                    <a:lumMod val="75000"/>
                    <a:lumOff val="25000"/>
                  </a:schemeClr>
                </a:solidFill>
              </a:rPr>
              <a:t>patient access</a:t>
            </a:r>
            <a:r>
              <a:rPr lang="en-US" sz="2400" dirty="0">
                <a:solidFill>
                  <a:schemeClr val="tx1">
                    <a:lumMod val="75000"/>
                    <a:lumOff val="25000"/>
                  </a:schemeClr>
                </a:solidFill>
              </a:rPr>
              <a:t> through an emphasis on cloud-based technology and practice improvement.</a:t>
            </a:r>
          </a:p>
        </p:txBody>
      </p:sp>
      <p:sp>
        <p:nvSpPr>
          <p:cNvPr id="2" name="Slide Number Placeholder 1">
            <a:extLst>
              <a:ext uri="{FF2B5EF4-FFF2-40B4-BE49-F238E27FC236}">
                <a16:creationId xmlns:a16="http://schemas.microsoft.com/office/drawing/2014/main" id="{08C8B056-E0FC-8042-B6DC-D1EC196D7B36}"/>
              </a:ext>
            </a:extLst>
          </p:cNvPr>
          <p:cNvSpPr>
            <a:spLocks noGrp="1"/>
          </p:cNvSpPr>
          <p:nvPr>
            <p:ph type="sldNum" sz="quarter" idx="4"/>
          </p:nvPr>
        </p:nvSpPr>
        <p:spPr/>
        <p:txBody>
          <a:bodyPr/>
          <a:lstStyle/>
          <a:p>
            <a:fld id="{C2CB5AC3-9B10-7342-AA29-774D8DCAC0D8}" type="slidenum">
              <a:rPr lang="en-US" smtClean="0"/>
              <a:pPr/>
              <a:t>6</a:t>
            </a:fld>
            <a:endParaRPr lang="en-US" dirty="0"/>
          </a:p>
        </p:txBody>
      </p:sp>
      <p:sp>
        <p:nvSpPr>
          <p:cNvPr id="97" name="Slide Number Placeholder 2">
            <a:extLst>
              <a:ext uri="{FF2B5EF4-FFF2-40B4-BE49-F238E27FC236}">
                <a16:creationId xmlns:a16="http://schemas.microsoft.com/office/drawing/2014/main" id="{D8695C2F-DF1E-4419-96AE-9D4E1AD61496}"/>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6</a:t>
            </a:fld>
            <a:endParaRPr lang="en-US" dirty="0"/>
          </a:p>
        </p:txBody>
      </p:sp>
      <p:sp>
        <p:nvSpPr>
          <p:cNvPr id="99" name="TextBox 98">
            <a:extLst>
              <a:ext uri="{FF2B5EF4-FFF2-40B4-BE49-F238E27FC236}">
                <a16:creationId xmlns:a16="http://schemas.microsoft.com/office/drawing/2014/main" id="{D53868A8-76D4-4D2F-9E54-087E978C8006}"/>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sp>
        <p:nvSpPr>
          <p:cNvPr id="96" name="Title 2">
            <a:extLst>
              <a:ext uri="{FF2B5EF4-FFF2-40B4-BE49-F238E27FC236}">
                <a16:creationId xmlns:a16="http://schemas.microsoft.com/office/drawing/2014/main" id="{FB5D791F-FFB7-405D-8EC0-B1558BC3F337}"/>
              </a:ext>
            </a:extLst>
          </p:cNvPr>
          <p:cNvSpPr>
            <a:spLocks noGrp="1"/>
          </p:cNvSpPr>
          <p:nvPr>
            <p:ph type="title"/>
          </p:nvPr>
        </p:nvSpPr>
        <p:spPr>
          <a:xfrm>
            <a:off x="1836295" y="274638"/>
            <a:ext cx="8831705" cy="1143000"/>
          </a:xfrm>
        </p:spPr>
        <p:txBody>
          <a:bodyPr>
            <a:noAutofit/>
          </a:bodyPr>
          <a:lstStyle/>
          <a:p>
            <a:pPr algn="ctr"/>
            <a:r>
              <a:rPr lang="en-US" sz="2800" dirty="0">
                <a:solidFill>
                  <a:srgbClr val="563A7D"/>
                </a:solidFill>
                <a:latin typeface="Arial"/>
                <a:cs typeface="Arial"/>
              </a:rPr>
              <a:t>Quality impacts 3 major aspects of health care</a:t>
            </a:r>
            <a:endParaRPr lang="en-US" sz="3100" dirty="0">
              <a:solidFill>
                <a:schemeClr val="accent2"/>
              </a:solidFill>
            </a:endParaRPr>
          </a:p>
        </p:txBody>
      </p:sp>
      <p:cxnSp>
        <p:nvCxnSpPr>
          <p:cNvPr id="100" name="Straight Connector 99">
            <a:extLst>
              <a:ext uri="{FF2B5EF4-FFF2-40B4-BE49-F238E27FC236}">
                <a16:creationId xmlns:a16="http://schemas.microsoft.com/office/drawing/2014/main" id="{6A1B444D-C674-49F8-B0DD-93D2CB77A70A}"/>
              </a:ext>
            </a:extLst>
          </p:cNvPr>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796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ADA0-56B2-443A-9624-7F63A0F2CB4A}"/>
              </a:ext>
            </a:extLst>
          </p:cNvPr>
          <p:cNvSpPr>
            <a:spLocks noGrp="1"/>
          </p:cNvSpPr>
          <p:nvPr>
            <p:ph type="ctrTitle"/>
          </p:nvPr>
        </p:nvSpPr>
        <p:spPr/>
        <p:txBody>
          <a:bodyPr/>
          <a:lstStyle/>
          <a:p>
            <a:r>
              <a:rPr lang="en-US" b="1" dirty="0"/>
              <a:t>Value-Based Care Reduced Costs by 5.6%, Improves Care Quality</a:t>
            </a:r>
            <a:br>
              <a:rPr lang="en-US" b="1" dirty="0"/>
            </a:br>
            <a:endParaRPr lang="en-US" dirty="0"/>
          </a:p>
        </p:txBody>
      </p:sp>
      <p:sp>
        <p:nvSpPr>
          <p:cNvPr id="3" name="Subtitle 2">
            <a:extLst>
              <a:ext uri="{FF2B5EF4-FFF2-40B4-BE49-F238E27FC236}">
                <a16:creationId xmlns:a16="http://schemas.microsoft.com/office/drawing/2014/main" id="{B2F2FBF7-CA40-4E74-85CF-BF487DD4CE00}"/>
              </a:ext>
            </a:extLst>
          </p:cNvPr>
          <p:cNvSpPr>
            <a:spLocks noGrp="1"/>
          </p:cNvSpPr>
          <p:nvPr>
            <p:ph type="subTitle" idx="1"/>
          </p:nvPr>
        </p:nvSpPr>
        <p:spPr>
          <a:xfrm>
            <a:off x="2130950" y="3602038"/>
            <a:ext cx="7609398" cy="1655762"/>
          </a:xfrm>
        </p:spPr>
        <p:txBody>
          <a:bodyPr/>
          <a:lstStyle/>
          <a:p>
            <a:r>
              <a:rPr lang="en-US" dirty="0"/>
              <a:t>Payers are seeing value-based care models start to achieve the Triple Aim as fee-for-service declines to just 37.2 percent of reimbursements in 2018.</a:t>
            </a:r>
          </a:p>
        </p:txBody>
      </p:sp>
    </p:spTree>
    <p:extLst>
      <p:ext uri="{BB962C8B-B14F-4D97-AF65-F5344CB8AC3E}">
        <p14:creationId xmlns:p14="http://schemas.microsoft.com/office/powerpoint/2010/main" val="173169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rPr>
              <a:t>Value-based Care adoption</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981200" y="1600200"/>
            <a:ext cx="8389620" cy="4739640"/>
          </a:xfrm>
        </p:spPr>
        <p:txBody>
          <a:bodyPr>
            <a:normAutofit/>
          </a:bodyPr>
          <a:lstStyle/>
          <a:p>
            <a:pPr marL="0" indent="0">
              <a:lnSpc>
                <a:spcPct val="110000"/>
              </a:lnSpc>
              <a:buNone/>
            </a:pPr>
            <a:r>
              <a:rPr lang="en-US" dirty="0">
                <a:latin typeface="Calibri" panose="020F0502020204030204" pitchFamily="34" charset="0"/>
              </a:rPr>
              <a:t>Per a recent KPMG study, 46 percent of healthcare executives and managers expect value-based reimbursement contracts to improve their organization’s profitability.</a:t>
            </a:r>
          </a:p>
          <a:p>
            <a:pPr marL="0" indent="0">
              <a:lnSpc>
                <a:spcPct val="110000"/>
              </a:lnSpc>
              <a:buNone/>
            </a:pPr>
            <a:r>
              <a:rPr lang="en-US" dirty="0">
                <a:latin typeface="Calibri" panose="020F0502020204030204" pitchFamily="34" charset="0"/>
              </a:rPr>
              <a:t>This is up from just 23 percent two years ago.</a:t>
            </a:r>
          </a:p>
        </p:txBody>
      </p:sp>
      <p:sp>
        <p:nvSpPr>
          <p:cNvPr id="11" name="Slide Number Placeholder 2">
            <a:extLst>
              <a:ext uri="{FF2B5EF4-FFF2-40B4-BE49-F238E27FC236}">
                <a16:creationId xmlns:a16="http://schemas.microsoft.com/office/drawing/2014/main" id="{178FEFA8-D003-45AE-BC26-5C8073062A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8</a:t>
            </a:fld>
            <a:endParaRPr lang="en-US" dirty="0"/>
          </a:p>
        </p:txBody>
      </p:sp>
      <p:sp>
        <p:nvSpPr>
          <p:cNvPr id="12" name="TextBox 11">
            <a:extLst>
              <a:ext uri="{FF2B5EF4-FFF2-40B4-BE49-F238E27FC236}">
                <a16:creationId xmlns:a16="http://schemas.microsoft.com/office/drawing/2014/main" id="{2D09FCED-B8E3-41F7-BEE8-704FA24F56BC}"/>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Tree>
    <p:extLst>
      <p:ext uri="{BB962C8B-B14F-4D97-AF65-F5344CB8AC3E}">
        <p14:creationId xmlns:p14="http://schemas.microsoft.com/office/powerpoint/2010/main" val="2485569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7BE0E-D69F-6446-BA8A-3485D6E5145D}"/>
              </a:ext>
            </a:extLst>
          </p:cNvPr>
          <p:cNvSpPr/>
          <p:nvPr/>
        </p:nvSpPr>
        <p:spPr>
          <a:xfrm>
            <a:off x="0" y="201099"/>
            <a:ext cx="12192000" cy="665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58FD80ED-1EEF-AD4A-BA7C-373C0146F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
        <p:nvSpPr>
          <p:cNvPr id="28" name="Shape 753">
            <a:extLst>
              <a:ext uri="{FF2B5EF4-FFF2-40B4-BE49-F238E27FC236}">
                <a16:creationId xmlns:a16="http://schemas.microsoft.com/office/drawing/2014/main" id="{B1B57F1F-D4E6-2044-A782-657810AED94E}"/>
              </a:ext>
            </a:extLst>
          </p:cNvPr>
          <p:cNvSpPr/>
          <p:nvPr/>
        </p:nvSpPr>
        <p:spPr>
          <a:xfrm>
            <a:off x="2183218" y="3429451"/>
            <a:ext cx="7773419" cy="1563185"/>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2800" b="1" dirty="0">
                <a:solidFill>
                  <a:schemeClr val="bg1"/>
                </a:solidFill>
                <a:latin typeface="Arial"/>
                <a:cs typeface="Arial"/>
              </a:rPr>
              <a:t>It’s been almost 4 years and successful.</a:t>
            </a:r>
          </a:p>
          <a:p>
            <a:r>
              <a:rPr lang="en-US" sz="2800" b="1" dirty="0">
                <a:solidFill>
                  <a:schemeClr val="bg1"/>
                </a:solidFill>
                <a:latin typeface="Arial"/>
                <a:cs typeface="Arial"/>
              </a:rPr>
              <a:t>Why isn’t value more popular?</a:t>
            </a:r>
            <a:endParaRPr sz="2800" b="1" dirty="0">
              <a:solidFill>
                <a:schemeClr val="bg1"/>
              </a:solidFill>
              <a:latin typeface="Arial"/>
              <a:cs typeface="Arial"/>
            </a:endParaRPr>
          </a:p>
        </p:txBody>
      </p:sp>
      <p:grpSp>
        <p:nvGrpSpPr>
          <p:cNvPr id="17" name="Group 16">
            <a:extLst>
              <a:ext uri="{FF2B5EF4-FFF2-40B4-BE49-F238E27FC236}">
                <a16:creationId xmlns:a16="http://schemas.microsoft.com/office/drawing/2014/main" id="{36C3BFDC-211B-204A-A52C-90FEB3FCED64}"/>
              </a:ext>
            </a:extLst>
          </p:cNvPr>
          <p:cNvGrpSpPr/>
          <p:nvPr/>
        </p:nvGrpSpPr>
        <p:grpSpPr>
          <a:xfrm>
            <a:off x="5646533" y="1968572"/>
            <a:ext cx="898934" cy="1082051"/>
            <a:chOff x="-1963002" y="2557650"/>
            <a:chExt cx="415925" cy="495300"/>
          </a:xfrm>
        </p:grpSpPr>
        <p:sp>
          <p:nvSpPr>
            <p:cNvPr id="18" name="Freeform 17">
              <a:extLst>
                <a:ext uri="{FF2B5EF4-FFF2-40B4-BE49-F238E27FC236}">
                  <a16:creationId xmlns:a16="http://schemas.microsoft.com/office/drawing/2014/main" id="{A83DE05F-B18F-C847-9F1A-0865EF79AB19}"/>
                </a:ext>
              </a:extLst>
            </p:cNvPr>
            <p:cNvSpPr>
              <a:spLocks noChangeArrowheads="1"/>
            </p:cNvSpPr>
            <p:nvPr/>
          </p:nvSpPr>
          <p:spPr bwMode="auto">
            <a:xfrm>
              <a:off x="-1891565" y="2624325"/>
              <a:ext cx="266700" cy="311150"/>
            </a:xfrm>
            <a:custGeom>
              <a:avLst/>
              <a:gdLst>
                <a:gd name="T0" fmla="*/ 235 w 743"/>
                <a:gd name="T1" fmla="*/ 827 h 865"/>
                <a:gd name="T2" fmla="*/ 235 w 743"/>
                <a:gd name="T3" fmla="*/ 827 h 865"/>
                <a:gd name="T4" fmla="*/ 235 w 743"/>
                <a:gd name="T5" fmla="*/ 827 h 865"/>
                <a:gd name="T6" fmla="*/ 235 w 743"/>
                <a:gd name="T7" fmla="*/ 827 h 865"/>
                <a:gd name="T8" fmla="*/ 516 w 743"/>
                <a:gd name="T9" fmla="*/ 827 h 865"/>
                <a:gd name="T10" fmla="*/ 606 w 743"/>
                <a:gd name="T11" fmla="*/ 606 h 865"/>
                <a:gd name="T12" fmla="*/ 705 w 743"/>
                <a:gd name="T13" fmla="*/ 368 h 865"/>
                <a:gd name="T14" fmla="*/ 370 w 743"/>
                <a:gd name="T15" fmla="*/ 34 h 865"/>
                <a:gd name="T16" fmla="*/ 35 w 743"/>
                <a:gd name="T17" fmla="*/ 368 h 865"/>
                <a:gd name="T18" fmla="*/ 117 w 743"/>
                <a:gd name="T19" fmla="*/ 591 h 865"/>
                <a:gd name="T20" fmla="*/ 235 w 743"/>
                <a:gd name="T21" fmla="*/ 827 h 865"/>
                <a:gd name="T22" fmla="*/ 391 w 743"/>
                <a:gd name="T23" fmla="*/ 864 h 865"/>
                <a:gd name="T24" fmla="*/ 391 w 743"/>
                <a:gd name="T25" fmla="*/ 864 h 865"/>
                <a:gd name="T26" fmla="*/ 391 w 743"/>
                <a:gd name="T27" fmla="*/ 864 h 865"/>
                <a:gd name="T28" fmla="*/ 391 w 743"/>
                <a:gd name="T29" fmla="*/ 864 h 865"/>
                <a:gd name="T30" fmla="*/ 222 w 743"/>
                <a:gd name="T31" fmla="*/ 864 h 865"/>
                <a:gd name="T32" fmla="*/ 222 w 743"/>
                <a:gd name="T33" fmla="*/ 864 h 865"/>
                <a:gd name="T34" fmla="*/ 207 w 743"/>
                <a:gd name="T35" fmla="*/ 864 h 865"/>
                <a:gd name="T36" fmla="*/ 205 w 743"/>
                <a:gd name="T37" fmla="*/ 851 h 865"/>
                <a:gd name="T38" fmla="*/ 205 w 743"/>
                <a:gd name="T39" fmla="*/ 851 h 865"/>
                <a:gd name="T40" fmla="*/ 88 w 743"/>
                <a:gd name="T41" fmla="*/ 609 h 865"/>
                <a:gd name="T42" fmla="*/ 0 w 743"/>
                <a:gd name="T43" fmla="*/ 368 h 865"/>
                <a:gd name="T44" fmla="*/ 370 w 743"/>
                <a:gd name="T45" fmla="*/ 0 h 865"/>
                <a:gd name="T46" fmla="*/ 742 w 743"/>
                <a:gd name="T47" fmla="*/ 368 h 865"/>
                <a:gd name="T48" fmla="*/ 636 w 743"/>
                <a:gd name="T49" fmla="*/ 625 h 865"/>
                <a:gd name="T50" fmla="*/ 548 w 743"/>
                <a:gd name="T51" fmla="*/ 851 h 865"/>
                <a:gd name="T52" fmla="*/ 548 w 743"/>
                <a:gd name="T53" fmla="*/ 851 h 865"/>
                <a:gd name="T54" fmla="*/ 543 w 743"/>
                <a:gd name="T55" fmla="*/ 864 h 865"/>
                <a:gd name="T56" fmla="*/ 529 w 743"/>
                <a:gd name="T57" fmla="*/ 864 h 865"/>
                <a:gd name="T58" fmla="*/ 529 w 743"/>
                <a:gd name="T59" fmla="*/ 864 h 865"/>
                <a:gd name="T60" fmla="*/ 391 w 743"/>
                <a:gd name="T61" fmla="*/ 86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43" h="865">
                  <a:moveTo>
                    <a:pt x="235" y="827"/>
                  </a:moveTo>
                  <a:lnTo>
                    <a:pt x="235" y="827"/>
                  </a:lnTo>
                  <a:lnTo>
                    <a:pt x="235" y="827"/>
                  </a:lnTo>
                  <a:lnTo>
                    <a:pt x="235" y="827"/>
                  </a:lnTo>
                  <a:cubicBezTo>
                    <a:pt x="304" y="830"/>
                    <a:pt x="453" y="830"/>
                    <a:pt x="516" y="827"/>
                  </a:cubicBezTo>
                  <a:cubicBezTo>
                    <a:pt x="545" y="732"/>
                    <a:pt x="580" y="649"/>
                    <a:pt x="606" y="606"/>
                  </a:cubicBezTo>
                  <a:cubicBezTo>
                    <a:pt x="657" y="535"/>
                    <a:pt x="705" y="458"/>
                    <a:pt x="705" y="368"/>
                  </a:cubicBezTo>
                  <a:cubicBezTo>
                    <a:pt x="705" y="186"/>
                    <a:pt x="556" y="34"/>
                    <a:pt x="370" y="34"/>
                  </a:cubicBezTo>
                  <a:cubicBezTo>
                    <a:pt x="186" y="34"/>
                    <a:pt x="35" y="186"/>
                    <a:pt x="35" y="368"/>
                  </a:cubicBezTo>
                  <a:cubicBezTo>
                    <a:pt x="35" y="456"/>
                    <a:pt x="78" y="527"/>
                    <a:pt x="117" y="591"/>
                  </a:cubicBezTo>
                  <a:cubicBezTo>
                    <a:pt x="146" y="630"/>
                    <a:pt x="194" y="707"/>
                    <a:pt x="235" y="827"/>
                  </a:cubicBezTo>
                  <a:close/>
                  <a:moveTo>
                    <a:pt x="391" y="864"/>
                  </a:moveTo>
                  <a:lnTo>
                    <a:pt x="391" y="864"/>
                  </a:lnTo>
                  <a:lnTo>
                    <a:pt x="391" y="864"/>
                  </a:lnTo>
                  <a:lnTo>
                    <a:pt x="391" y="864"/>
                  </a:lnTo>
                  <a:cubicBezTo>
                    <a:pt x="325" y="864"/>
                    <a:pt x="256" y="864"/>
                    <a:pt x="222" y="864"/>
                  </a:cubicBezTo>
                  <a:lnTo>
                    <a:pt x="222" y="864"/>
                  </a:lnTo>
                  <a:lnTo>
                    <a:pt x="207" y="864"/>
                  </a:lnTo>
                  <a:lnTo>
                    <a:pt x="205" y="851"/>
                  </a:lnTo>
                  <a:lnTo>
                    <a:pt x="205" y="851"/>
                  </a:lnTo>
                  <a:cubicBezTo>
                    <a:pt x="165" y="727"/>
                    <a:pt x="115" y="649"/>
                    <a:pt x="88" y="609"/>
                  </a:cubicBezTo>
                  <a:cubicBezTo>
                    <a:pt x="46" y="543"/>
                    <a:pt x="0" y="464"/>
                    <a:pt x="0" y="368"/>
                  </a:cubicBezTo>
                  <a:cubicBezTo>
                    <a:pt x="0" y="165"/>
                    <a:pt x="165" y="0"/>
                    <a:pt x="370" y="0"/>
                  </a:cubicBezTo>
                  <a:cubicBezTo>
                    <a:pt x="574" y="0"/>
                    <a:pt x="742" y="165"/>
                    <a:pt x="742" y="368"/>
                  </a:cubicBezTo>
                  <a:cubicBezTo>
                    <a:pt x="742" y="472"/>
                    <a:pt x="689" y="548"/>
                    <a:pt x="636" y="625"/>
                  </a:cubicBezTo>
                  <a:cubicBezTo>
                    <a:pt x="610" y="665"/>
                    <a:pt x="574" y="753"/>
                    <a:pt x="548" y="851"/>
                  </a:cubicBezTo>
                  <a:lnTo>
                    <a:pt x="548" y="851"/>
                  </a:lnTo>
                  <a:lnTo>
                    <a:pt x="543" y="864"/>
                  </a:lnTo>
                  <a:lnTo>
                    <a:pt x="529" y="864"/>
                  </a:lnTo>
                  <a:lnTo>
                    <a:pt x="529" y="864"/>
                  </a:lnTo>
                  <a:cubicBezTo>
                    <a:pt x="503" y="864"/>
                    <a:pt x="447" y="864"/>
                    <a:pt x="391" y="864"/>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 name="Freeform 18">
              <a:extLst>
                <a:ext uri="{FF2B5EF4-FFF2-40B4-BE49-F238E27FC236}">
                  <a16:creationId xmlns:a16="http://schemas.microsoft.com/office/drawing/2014/main" id="{4B2F0E77-0137-C749-B09F-7C26B84EA258}"/>
                </a:ext>
              </a:extLst>
            </p:cNvPr>
            <p:cNvSpPr>
              <a:spLocks noChangeArrowheads="1"/>
            </p:cNvSpPr>
            <p:nvPr/>
          </p:nvSpPr>
          <p:spPr bwMode="auto">
            <a:xfrm>
              <a:off x="-1818540" y="2948175"/>
              <a:ext cx="120650" cy="30163"/>
            </a:xfrm>
            <a:custGeom>
              <a:avLst/>
              <a:gdLst>
                <a:gd name="T0" fmla="*/ 38 w 336"/>
                <a:gd name="T1" fmla="*/ 48 h 83"/>
                <a:gd name="T2" fmla="*/ 38 w 336"/>
                <a:gd name="T3" fmla="*/ 48 h 83"/>
                <a:gd name="T4" fmla="*/ 38 w 336"/>
                <a:gd name="T5" fmla="*/ 48 h 83"/>
                <a:gd name="T6" fmla="*/ 301 w 336"/>
                <a:gd name="T7" fmla="*/ 48 h 83"/>
                <a:gd name="T8" fmla="*/ 301 w 336"/>
                <a:gd name="T9" fmla="*/ 37 h 83"/>
                <a:gd name="T10" fmla="*/ 38 w 336"/>
                <a:gd name="T11" fmla="*/ 37 h 83"/>
                <a:gd name="T12" fmla="*/ 38 w 336"/>
                <a:gd name="T13" fmla="*/ 48 h 83"/>
                <a:gd name="T14" fmla="*/ 335 w 336"/>
                <a:gd name="T15" fmla="*/ 82 h 83"/>
                <a:gd name="T16" fmla="*/ 335 w 336"/>
                <a:gd name="T17" fmla="*/ 82 h 83"/>
                <a:gd name="T18" fmla="*/ 335 w 336"/>
                <a:gd name="T19" fmla="*/ 82 h 83"/>
                <a:gd name="T20" fmla="*/ 0 w 336"/>
                <a:gd name="T21" fmla="*/ 82 h 83"/>
                <a:gd name="T22" fmla="*/ 0 w 336"/>
                <a:gd name="T23" fmla="*/ 0 h 83"/>
                <a:gd name="T24" fmla="*/ 335 w 336"/>
                <a:gd name="T25" fmla="*/ 0 h 83"/>
                <a:gd name="T26" fmla="*/ 335 w 336"/>
                <a:gd name="T27" fmla="*/ 8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 h="83">
                  <a:moveTo>
                    <a:pt x="38" y="48"/>
                  </a:moveTo>
                  <a:lnTo>
                    <a:pt x="38" y="48"/>
                  </a:lnTo>
                  <a:lnTo>
                    <a:pt x="38" y="48"/>
                  </a:lnTo>
                  <a:lnTo>
                    <a:pt x="301" y="48"/>
                  </a:lnTo>
                  <a:lnTo>
                    <a:pt x="301" y="37"/>
                  </a:lnTo>
                  <a:lnTo>
                    <a:pt x="38" y="37"/>
                  </a:lnTo>
                  <a:lnTo>
                    <a:pt x="38" y="48"/>
                  </a:lnTo>
                  <a:close/>
                  <a:moveTo>
                    <a:pt x="335" y="82"/>
                  </a:moveTo>
                  <a:lnTo>
                    <a:pt x="335" y="82"/>
                  </a:lnTo>
                  <a:lnTo>
                    <a:pt x="335" y="82"/>
                  </a:lnTo>
                  <a:lnTo>
                    <a:pt x="0" y="82"/>
                  </a:lnTo>
                  <a:lnTo>
                    <a:pt x="0" y="0"/>
                  </a:lnTo>
                  <a:lnTo>
                    <a:pt x="335" y="0"/>
                  </a:lnTo>
                  <a:lnTo>
                    <a:pt x="335" y="82"/>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 name="Freeform 19">
              <a:extLst>
                <a:ext uri="{FF2B5EF4-FFF2-40B4-BE49-F238E27FC236}">
                  <a16:creationId xmlns:a16="http://schemas.microsoft.com/office/drawing/2014/main" id="{5B33F25D-7C89-A74C-A3C9-1FC0B65484C5}"/>
                </a:ext>
              </a:extLst>
            </p:cNvPr>
            <p:cNvSpPr>
              <a:spLocks noChangeArrowheads="1"/>
            </p:cNvSpPr>
            <p:nvPr/>
          </p:nvSpPr>
          <p:spPr bwMode="auto">
            <a:xfrm>
              <a:off x="-1801077" y="2984688"/>
              <a:ext cx="87312" cy="31750"/>
            </a:xfrm>
            <a:custGeom>
              <a:avLst/>
              <a:gdLst>
                <a:gd name="T0" fmla="*/ 34 w 242"/>
                <a:gd name="T1" fmla="*/ 48 h 86"/>
                <a:gd name="T2" fmla="*/ 34 w 242"/>
                <a:gd name="T3" fmla="*/ 48 h 86"/>
                <a:gd name="T4" fmla="*/ 34 w 242"/>
                <a:gd name="T5" fmla="*/ 48 h 86"/>
                <a:gd name="T6" fmla="*/ 207 w 242"/>
                <a:gd name="T7" fmla="*/ 48 h 86"/>
                <a:gd name="T8" fmla="*/ 207 w 242"/>
                <a:gd name="T9" fmla="*/ 37 h 86"/>
                <a:gd name="T10" fmla="*/ 34 w 242"/>
                <a:gd name="T11" fmla="*/ 37 h 86"/>
                <a:gd name="T12" fmla="*/ 34 w 242"/>
                <a:gd name="T13" fmla="*/ 48 h 86"/>
                <a:gd name="T14" fmla="*/ 241 w 242"/>
                <a:gd name="T15" fmla="*/ 85 h 86"/>
                <a:gd name="T16" fmla="*/ 241 w 242"/>
                <a:gd name="T17" fmla="*/ 85 h 86"/>
                <a:gd name="T18" fmla="*/ 241 w 242"/>
                <a:gd name="T19" fmla="*/ 85 h 86"/>
                <a:gd name="T20" fmla="*/ 0 w 242"/>
                <a:gd name="T21" fmla="*/ 85 h 86"/>
                <a:gd name="T22" fmla="*/ 0 w 242"/>
                <a:gd name="T23" fmla="*/ 0 h 86"/>
                <a:gd name="T24" fmla="*/ 241 w 242"/>
                <a:gd name="T25" fmla="*/ 0 h 86"/>
                <a:gd name="T26" fmla="*/ 241 w 242"/>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86">
                  <a:moveTo>
                    <a:pt x="34" y="48"/>
                  </a:moveTo>
                  <a:lnTo>
                    <a:pt x="34" y="48"/>
                  </a:lnTo>
                  <a:lnTo>
                    <a:pt x="34" y="48"/>
                  </a:lnTo>
                  <a:lnTo>
                    <a:pt x="207" y="48"/>
                  </a:lnTo>
                  <a:lnTo>
                    <a:pt x="207" y="37"/>
                  </a:lnTo>
                  <a:lnTo>
                    <a:pt x="34" y="37"/>
                  </a:lnTo>
                  <a:lnTo>
                    <a:pt x="34" y="48"/>
                  </a:lnTo>
                  <a:close/>
                  <a:moveTo>
                    <a:pt x="241" y="85"/>
                  </a:moveTo>
                  <a:lnTo>
                    <a:pt x="241" y="85"/>
                  </a:lnTo>
                  <a:lnTo>
                    <a:pt x="241" y="85"/>
                  </a:lnTo>
                  <a:lnTo>
                    <a:pt x="0" y="85"/>
                  </a:lnTo>
                  <a:lnTo>
                    <a:pt x="0" y="0"/>
                  </a:lnTo>
                  <a:lnTo>
                    <a:pt x="241" y="0"/>
                  </a:lnTo>
                  <a:lnTo>
                    <a:pt x="241"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 name="Freeform 20">
              <a:extLst>
                <a:ext uri="{FF2B5EF4-FFF2-40B4-BE49-F238E27FC236}">
                  <a16:creationId xmlns:a16="http://schemas.microsoft.com/office/drawing/2014/main" id="{C697D406-2868-9947-9D24-115AC852D5DF}"/>
                </a:ext>
              </a:extLst>
            </p:cNvPr>
            <p:cNvSpPr>
              <a:spLocks noChangeArrowheads="1"/>
            </p:cNvSpPr>
            <p:nvPr/>
          </p:nvSpPr>
          <p:spPr bwMode="auto">
            <a:xfrm>
              <a:off x="-1788377" y="3021200"/>
              <a:ext cx="61912" cy="31750"/>
            </a:xfrm>
            <a:custGeom>
              <a:avLst/>
              <a:gdLst>
                <a:gd name="T0" fmla="*/ 37 w 174"/>
                <a:gd name="T1" fmla="*/ 48 h 86"/>
                <a:gd name="T2" fmla="*/ 37 w 174"/>
                <a:gd name="T3" fmla="*/ 48 h 86"/>
                <a:gd name="T4" fmla="*/ 37 w 174"/>
                <a:gd name="T5" fmla="*/ 48 h 86"/>
                <a:gd name="T6" fmla="*/ 136 w 174"/>
                <a:gd name="T7" fmla="*/ 48 h 86"/>
                <a:gd name="T8" fmla="*/ 136 w 174"/>
                <a:gd name="T9" fmla="*/ 37 h 86"/>
                <a:gd name="T10" fmla="*/ 37 w 174"/>
                <a:gd name="T11" fmla="*/ 37 h 86"/>
                <a:gd name="T12" fmla="*/ 37 w 174"/>
                <a:gd name="T13" fmla="*/ 48 h 86"/>
                <a:gd name="T14" fmla="*/ 173 w 174"/>
                <a:gd name="T15" fmla="*/ 85 h 86"/>
                <a:gd name="T16" fmla="*/ 173 w 174"/>
                <a:gd name="T17" fmla="*/ 85 h 86"/>
                <a:gd name="T18" fmla="*/ 173 w 174"/>
                <a:gd name="T19" fmla="*/ 85 h 86"/>
                <a:gd name="T20" fmla="*/ 0 w 174"/>
                <a:gd name="T21" fmla="*/ 85 h 86"/>
                <a:gd name="T22" fmla="*/ 0 w 174"/>
                <a:gd name="T23" fmla="*/ 0 h 86"/>
                <a:gd name="T24" fmla="*/ 173 w 174"/>
                <a:gd name="T25" fmla="*/ 0 h 86"/>
                <a:gd name="T26" fmla="*/ 173 w 174"/>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86">
                  <a:moveTo>
                    <a:pt x="37" y="48"/>
                  </a:moveTo>
                  <a:lnTo>
                    <a:pt x="37" y="48"/>
                  </a:lnTo>
                  <a:lnTo>
                    <a:pt x="37" y="48"/>
                  </a:lnTo>
                  <a:lnTo>
                    <a:pt x="136" y="48"/>
                  </a:lnTo>
                  <a:lnTo>
                    <a:pt x="136" y="37"/>
                  </a:lnTo>
                  <a:lnTo>
                    <a:pt x="37" y="37"/>
                  </a:lnTo>
                  <a:lnTo>
                    <a:pt x="37" y="48"/>
                  </a:lnTo>
                  <a:close/>
                  <a:moveTo>
                    <a:pt x="173" y="85"/>
                  </a:moveTo>
                  <a:lnTo>
                    <a:pt x="173" y="85"/>
                  </a:lnTo>
                  <a:lnTo>
                    <a:pt x="173" y="85"/>
                  </a:lnTo>
                  <a:lnTo>
                    <a:pt x="0" y="85"/>
                  </a:lnTo>
                  <a:lnTo>
                    <a:pt x="0" y="0"/>
                  </a:lnTo>
                  <a:lnTo>
                    <a:pt x="173" y="0"/>
                  </a:lnTo>
                  <a:lnTo>
                    <a:pt x="173"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 name="Freeform 21">
              <a:extLst>
                <a:ext uri="{FF2B5EF4-FFF2-40B4-BE49-F238E27FC236}">
                  <a16:creationId xmlns:a16="http://schemas.microsoft.com/office/drawing/2014/main" id="{236F5565-0414-7540-9459-F1CEB21F982A}"/>
                </a:ext>
              </a:extLst>
            </p:cNvPr>
            <p:cNvSpPr>
              <a:spLocks noChangeArrowheads="1"/>
            </p:cNvSpPr>
            <p:nvPr/>
          </p:nvSpPr>
          <p:spPr bwMode="auto">
            <a:xfrm>
              <a:off x="-1913790" y="2889438"/>
              <a:ext cx="14288" cy="14287"/>
            </a:xfrm>
            <a:custGeom>
              <a:avLst/>
              <a:gdLst>
                <a:gd name="T0" fmla="*/ 11 w 38"/>
                <a:gd name="T1" fmla="*/ 37 h 38"/>
                <a:gd name="T2" fmla="*/ 11 w 38"/>
                <a:gd name="T3" fmla="*/ 37 h 38"/>
                <a:gd name="T4" fmla="*/ 11 w 38"/>
                <a:gd name="T5" fmla="*/ 37 h 38"/>
                <a:gd name="T6" fmla="*/ 24 w 38"/>
                <a:gd name="T7" fmla="*/ 27 h 38"/>
                <a:gd name="T8" fmla="*/ 11 w 38"/>
                <a:gd name="T9" fmla="*/ 37 h 38"/>
                <a:gd name="T10" fmla="*/ 0 w 38"/>
                <a:gd name="T11" fmla="*/ 24 h 38"/>
                <a:gd name="T12" fmla="*/ 27 w 38"/>
                <a:gd name="T13" fmla="*/ 0 h 38"/>
                <a:gd name="T14" fmla="*/ 37 w 38"/>
                <a:gd name="T15" fmla="*/ 13 h 38"/>
                <a:gd name="T16" fmla="*/ 24 w 38"/>
                <a:gd name="T17" fmla="*/ 27 h 38"/>
                <a:gd name="T18" fmla="*/ 11 w 38"/>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1" y="37"/>
                  </a:moveTo>
                  <a:lnTo>
                    <a:pt x="11" y="37"/>
                  </a:lnTo>
                  <a:lnTo>
                    <a:pt x="11" y="37"/>
                  </a:lnTo>
                  <a:lnTo>
                    <a:pt x="24" y="27"/>
                  </a:lnTo>
                  <a:lnTo>
                    <a:pt x="11" y="37"/>
                  </a:lnTo>
                  <a:lnTo>
                    <a:pt x="0" y="24"/>
                  </a:lnTo>
                  <a:lnTo>
                    <a:pt x="27" y="0"/>
                  </a:lnTo>
                  <a:lnTo>
                    <a:pt x="37" y="13"/>
                  </a:lnTo>
                  <a:lnTo>
                    <a:pt x="24" y="27"/>
                  </a:lnTo>
                  <a:lnTo>
                    <a:pt x="11" y="37"/>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 name="Freeform 22">
              <a:extLst>
                <a:ext uri="{FF2B5EF4-FFF2-40B4-BE49-F238E27FC236}">
                  <a16:creationId xmlns:a16="http://schemas.microsoft.com/office/drawing/2014/main" id="{DB857F68-6830-0842-9160-A59138FA2F62}"/>
                </a:ext>
              </a:extLst>
            </p:cNvPr>
            <p:cNvSpPr>
              <a:spLocks noChangeArrowheads="1"/>
            </p:cNvSpPr>
            <p:nvPr/>
          </p:nvSpPr>
          <p:spPr bwMode="auto">
            <a:xfrm>
              <a:off x="-1963002" y="2557650"/>
              <a:ext cx="415925" cy="312738"/>
            </a:xfrm>
            <a:custGeom>
              <a:avLst/>
              <a:gdLst>
                <a:gd name="T0" fmla="*/ 601 w 1155"/>
                <a:gd name="T1" fmla="*/ 35 h 868"/>
                <a:gd name="T2" fmla="*/ 577 w 1155"/>
                <a:gd name="T3" fmla="*/ 35 h 868"/>
                <a:gd name="T4" fmla="*/ 577 w 1155"/>
                <a:gd name="T5" fmla="*/ 0 h 868"/>
                <a:gd name="T6" fmla="*/ 603 w 1155"/>
                <a:gd name="T7" fmla="*/ 0 h 868"/>
                <a:gd name="T8" fmla="*/ 429 w 1155"/>
                <a:gd name="T9" fmla="*/ 56 h 868"/>
                <a:gd name="T10" fmla="*/ 420 w 1155"/>
                <a:gd name="T11" fmla="*/ 22 h 868"/>
                <a:gd name="T12" fmla="*/ 463 w 1155"/>
                <a:gd name="T13" fmla="*/ 48 h 868"/>
                <a:gd name="T14" fmla="*/ 739 w 1155"/>
                <a:gd name="T15" fmla="*/ 59 h 868"/>
                <a:gd name="T16" fmla="*/ 739 w 1155"/>
                <a:gd name="T17" fmla="*/ 59 h 868"/>
                <a:gd name="T18" fmla="*/ 713 w 1155"/>
                <a:gd name="T19" fmla="*/ 16 h 868"/>
                <a:gd name="T20" fmla="*/ 750 w 1155"/>
                <a:gd name="T21" fmla="*/ 27 h 868"/>
                <a:gd name="T22" fmla="*/ 301 w 1155"/>
                <a:gd name="T23" fmla="*/ 111 h 868"/>
                <a:gd name="T24" fmla="*/ 285 w 1155"/>
                <a:gd name="T25" fmla="*/ 80 h 868"/>
                <a:gd name="T26" fmla="*/ 333 w 1155"/>
                <a:gd name="T27" fmla="*/ 93 h 868"/>
                <a:gd name="T28" fmla="*/ 865 w 1155"/>
                <a:gd name="T29" fmla="*/ 117 h 868"/>
                <a:gd name="T30" fmla="*/ 865 w 1155"/>
                <a:gd name="T31" fmla="*/ 117 h 868"/>
                <a:gd name="T32" fmla="*/ 852 w 1155"/>
                <a:gd name="T33" fmla="*/ 69 h 868"/>
                <a:gd name="T34" fmla="*/ 883 w 1155"/>
                <a:gd name="T35" fmla="*/ 88 h 868"/>
                <a:gd name="T36" fmla="*/ 191 w 1155"/>
                <a:gd name="T37" fmla="*/ 196 h 868"/>
                <a:gd name="T38" fmla="*/ 168 w 1155"/>
                <a:gd name="T39" fmla="*/ 172 h 868"/>
                <a:gd name="T40" fmla="*/ 218 w 1155"/>
                <a:gd name="T41" fmla="*/ 172 h 868"/>
                <a:gd name="T42" fmla="*/ 973 w 1155"/>
                <a:gd name="T43" fmla="*/ 204 h 868"/>
                <a:gd name="T44" fmla="*/ 973 w 1155"/>
                <a:gd name="T45" fmla="*/ 204 h 868"/>
                <a:gd name="T46" fmla="*/ 973 w 1155"/>
                <a:gd name="T47" fmla="*/ 156 h 868"/>
                <a:gd name="T48" fmla="*/ 997 w 1155"/>
                <a:gd name="T49" fmla="*/ 180 h 868"/>
                <a:gd name="T50" fmla="*/ 109 w 1155"/>
                <a:gd name="T51" fmla="*/ 308 h 868"/>
                <a:gd name="T52" fmla="*/ 78 w 1155"/>
                <a:gd name="T53" fmla="*/ 290 h 868"/>
                <a:gd name="T54" fmla="*/ 128 w 1155"/>
                <a:gd name="T55" fmla="*/ 277 h 868"/>
                <a:gd name="T56" fmla="*/ 1054 w 1155"/>
                <a:gd name="T57" fmla="*/ 319 h 868"/>
                <a:gd name="T58" fmla="*/ 1054 w 1155"/>
                <a:gd name="T59" fmla="*/ 319 h 868"/>
                <a:gd name="T60" fmla="*/ 1067 w 1155"/>
                <a:gd name="T61" fmla="*/ 268 h 868"/>
                <a:gd name="T62" fmla="*/ 1085 w 1155"/>
                <a:gd name="T63" fmla="*/ 303 h 868"/>
                <a:gd name="T64" fmla="*/ 56 w 1155"/>
                <a:gd name="T65" fmla="*/ 435 h 868"/>
                <a:gd name="T66" fmla="*/ 21 w 1155"/>
                <a:gd name="T67" fmla="*/ 425 h 868"/>
                <a:gd name="T68" fmla="*/ 64 w 1155"/>
                <a:gd name="T69" fmla="*/ 401 h 868"/>
                <a:gd name="T70" fmla="*/ 1104 w 1155"/>
                <a:gd name="T71" fmla="*/ 449 h 868"/>
                <a:gd name="T72" fmla="*/ 1104 w 1155"/>
                <a:gd name="T73" fmla="*/ 449 h 868"/>
                <a:gd name="T74" fmla="*/ 1128 w 1155"/>
                <a:gd name="T75" fmla="*/ 404 h 868"/>
                <a:gd name="T76" fmla="*/ 1138 w 1155"/>
                <a:gd name="T77" fmla="*/ 441 h 868"/>
                <a:gd name="T78" fmla="*/ 38 w 1155"/>
                <a:gd name="T79" fmla="*/ 573 h 868"/>
                <a:gd name="T80" fmla="*/ 0 w 1155"/>
                <a:gd name="T81" fmla="*/ 573 h 868"/>
                <a:gd name="T82" fmla="*/ 38 w 1155"/>
                <a:gd name="T83" fmla="*/ 538 h 868"/>
                <a:gd name="T84" fmla="*/ 1154 w 1155"/>
                <a:gd name="T85" fmla="*/ 586 h 868"/>
                <a:gd name="T86" fmla="*/ 1120 w 1155"/>
                <a:gd name="T87" fmla="*/ 586 h 868"/>
                <a:gd name="T88" fmla="*/ 1120 w 1155"/>
                <a:gd name="T89" fmla="*/ 552 h 868"/>
                <a:gd name="T90" fmla="*/ 1154 w 1155"/>
                <a:gd name="T91" fmla="*/ 549 h 868"/>
                <a:gd name="T92" fmla="*/ 1154 w 1155"/>
                <a:gd name="T93" fmla="*/ 586 h 868"/>
                <a:gd name="T94" fmla="*/ 18 w 1155"/>
                <a:gd name="T95" fmla="*/ 718 h 868"/>
                <a:gd name="T96" fmla="*/ 10 w 1155"/>
                <a:gd name="T97" fmla="*/ 681 h 868"/>
                <a:gd name="T98" fmla="*/ 54 w 1155"/>
                <a:gd name="T99" fmla="*/ 710 h 868"/>
                <a:gd name="T100" fmla="*/ 1133 w 1155"/>
                <a:gd name="T101" fmla="*/ 732 h 868"/>
                <a:gd name="T102" fmla="*/ 1099 w 1155"/>
                <a:gd name="T103" fmla="*/ 721 h 868"/>
                <a:gd name="T104" fmla="*/ 1107 w 1155"/>
                <a:gd name="T105" fmla="*/ 689 h 868"/>
                <a:gd name="T106" fmla="*/ 1133 w 1155"/>
                <a:gd name="T107" fmla="*/ 732 h 868"/>
                <a:gd name="T108" fmla="*/ 75 w 1155"/>
                <a:gd name="T109" fmla="*/ 856 h 868"/>
                <a:gd name="T110" fmla="*/ 59 w 1155"/>
                <a:gd name="T111" fmla="*/ 822 h 868"/>
                <a:gd name="T112" fmla="*/ 107 w 1155"/>
                <a:gd name="T113" fmla="*/ 837 h 868"/>
                <a:gd name="T114" fmla="*/ 1075 w 1155"/>
                <a:gd name="T115" fmla="*/ 867 h 868"/>
                <a:gd name="T116" fmla="*/ 1046 w 1155"/>
                <a:gd name="T117" fmla="*/ 848 h 868"/>
                <a:gd name="T118" fmla="*/ 1062 w 1155"/>
                <a:gd name="T119" fmla="*/ 819 h 868"/>
                <a:gd name="T120" fmla="*/ 1075 w 1155"/>
                <a:gd name="T121" fmla="*/ 8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5" h="868">
                  <a:moveTo>
                    <a:pt x="601" y="35"/>
                  </a:moveTo>
                  <a:lnTo>
                    <a:pt x="601" y="35"/>
                  </a:lnTo>
                  <a:lnTo>
                    <a:pt x="601" y="35"/>
                  </a:lnTo>
                  <a:lnTo>
                    <a:pt x="601" y="35"/>
                  </a:lnTo>
                  <a:cubicBezTo>
                    <a:pt x="593" y="35"/>
                    <a:pt x="585" y="35"/>
                    <a:pt x="577" y="35"/>
                  </a:cubicBezTo>
                  <a:lnTo>
                    <a:pt x="577" y="35"/>
                  </a:lnTo>
                  <a:lnTo>
                    <a:pt x="566" y="35"/>
                  </a:lnTo>
                  <a:lnTo>
                    <a:pt x="566" y="0"/>
                  </a:lnTo>
                  <a:lnTo>
                    <a:pt x="577" y="0"/>
                  </a:lnTo>
                  <a:lnTo>
                    <a:pt x="577" y="0"/>
                  </a:lnTo>
                  <a:cubicBezTo>
                    <a:pt x="588" y="0"/>
                    <a:pt x="595" y="0"/>
                    <a:pt x="603" y="0"/>
                  </a:cubicBezTo>
                  <a:lnTo>
                    <a:pt x="603" y="0"/>
                  </a:lnTo>
                  <a:lnTo>
                    <a:pt x="601" y="35"/>
                  </a:lnTo>
                  <a:close/>
                  <a:moveTo>
                    <a:pt x="429" y="56"/>
                  </a:moveTo>
                  <a:lnTo>
                    <a:pt x="429" y="56"/>
                  </a:lnTo>
                  <a:lnTo>
                    <a:pt x="429" y="56"/>
                  </a:lnTo>
                  <a:lnTo>
                    <a:pt x="420" y="22"/>
                  </a:lnTo>
                  <a:lnTo>
                    <a:pt x="420" y="22"/>
                  </a:lnTo>
                  <a:cubicBezTo>
                    <a:pt x="431" y="19"/>
                    <a:pt x="445" y="16"/>
                    <a:pt x="455" y="14"/>
                  </a:cubicBezTo>
                  <a:lnTo>
                    <a:pt x="455" y="14"/>
                  </a:lnTo>
                  <a:lnTo>
                    <a:pt x="463" y="48"/>
                  </a:lnTo>
                  <a:lnTo>
                    <a:pt x="463" y="48"/>
                  </a:lnTo>
                  <a:cubicBezTo>
                    <a:pt x="453" y="51"/>
                    <a:pt x="442" y="53"/>
                    <a:pt x="429" y="56"/>
                  </a:cubicBezTo>
                  <a:close/>
                  <a:moveTo>
                    <a:pt x="739" y="59"/>
                  </a:moveTo>
                  <a:lnTo>
                    <a:pt x="739" y="59"/>
                  </a:lnTo>
                  <a:lnTo>
                    <a:pt x="739" y="59"/>
                  </a:lnTo>
                  <a:lnTo>
                    <a:pt x="739" y="59"/>
                  </a:lnTo>
                  <a:cubicBezTo>
                    <a:pt x="729" y="56"/>
                    <a:pt x="716" y="53"/>
                    <a:pt x="705" y="51"/>
                  </a:cubicBezTo>
                  <a:lnTo>
                    <a:pt x="705" y="51"/>
                  </a:lnTo>
                  <a:lnTo>
                    <a:pt x="713" y="16"/>
                  </a:lnTo>
                  <a:lnTo>
                    <a:pt x="713" y="16"/>
                  </a:lnTo>
                  <a:cubicBezTo>
                    <a:pt x="726" y="19"/>
                    <a:pt x="737" y="22"/>
                    <a:pt x="750" y="27"/>
                  </a:cubicBezTo>
                  <a:lnTo>
                    <a:pt x="750" y="27"/>
                  </a:lnTo>
                  <a:lnTo>
                    <a:pt x="739" y="59"/>
                  </a:lnTo>
                  <a:close/>
                  <a:moveTo>
                    <a:pt x="301" y="111"/>
                  </a:moveTo>
                  <a:lnTo>
                    <a:pt x="301" y="111"/>
                  </a:lnTo>
                  <a:lnTo>
                    <a:pt x="301" y="111"/>
                  </a:lnTo>
                  <a:lnTo>
                    <a:pt x="285" y="80"/>
                  </a:lnTo>
                  <a:lnTo>
                    <a:pt x="285" y="80"/>
                  </a:lnTo>
                  <a:cubicBezTo>
                    <a:pt x="296" y="74"/>
                    <a:pt x="306" y="69"/>
                    <a:pt x="317" y="61"/>
                  </a:cubicBezTo>
                  <a:lnTo>
                    <a:pt x="317" y="61"/>
                  </a:lnTo>
                  <a:lnTo>
                    <a:pt x="333" y="93"/>
                  </a:lnTo>
                  <a:lnTo>
                    <a:pt x="333" y="93"/>
                  </a:lnTo>
                  <a:cubicBezTo>
                    <a:pt x="322" y="98"/>
                    <a:pt x="311" y="104"/>
                    <a:pt x="301" y="111"/>
                  </a:cubicBezTo>
                  <a:close/>
                  <a:moveTo>
                    <a:pt x="865" y="117"/>
                  </a:moveTo>
                  <a:lnTo>
                    <a:pt x="865" y="117"/>
                  </a:lnTo>
                  <a:lnTo>
                    <a:pt x="865" y="117"/>
                  </a:lnTo>
                  <a:lnTo>
                    <a:pt x="865" y="117"/>
                  </a:lnTo>
                  <a:cubicBezTo>
                    <a:pt x="857" y="111"/>
                    <a:pt x="846" y="106"/>
                    <a:pt x="836" y="101"/>
                  </a:cubicBezTo>
                  <a:lnTo>
                    <a:pt x="836" y="101"/>
                  </a:lnTo>
                  <a:lnTo>
                    <a:pt x="852" y="69"/>
                  </a:lnTo>
                  <a:lnTo>
                    <a:pt x="852" y="69"/>
                  </a:lnTo>
                  <a:cubicBezTo>
                    <a:pt x="862" y="74"/>
                    <a:pt x="873" y="80"/>
                    <a:pt x="883" y="88"/>
                  </a:cubicBezTo>
                  <a:lnTo>
                    <a:pt x="883" y="88"/>
                  </a:lnTo>
                  <a:lnTo>
                    <a:pt x="865" y="117"/>
                  </a:lnTo>
                  <a:close/>
                  <a:moveTo>
                    <a:pt x="191" y="196"/>
                  </a:moveTo>
                  <a:lnTo>
                    <a:pt x="191" y="196"/>
                  </a:lnTo>
                  <a:lnTo>
                    <a:pt x="191" y="196"/>
                  </a:lnTo>
                  <a:lnTo>
                    <a:pt x="168" y="172"/>
                  </a:lnTo>
                  <a:lnTo>
                    <a:pt x="168" y="172"/>
                  </a:lnTo>
                  <a:cubicBezTo>
                    <a:pt x="175" y="162"/>
                    <a:pt x="183" y="154"/>
                    <a:pt x="194" y="146"/>
                  </a:cubicBezTo>
                  <a:lnTo>
                    <a:pt x="194" y="146"/>
                  </a:lnTo>
                  <a:lnTo>
                    <a:pt x="218" y="172"/>
                  </a:lnTo>
                  <a:lnTo>
                    <a:pt x="218" y="172"/>
                  </a:lnTo>
                  <a:cubicBezTo>
                    <a:pt x="210" y="180"/>
                    <a:pt x="199" y="188"/>
                    <a:pt x="191" y="196"/>
                  </a:cubicBezTo>
                  <a:close/>
                  <a:moveTo>
                    <a:pt x="973" y="204"/>
                  </a:moveTo>
                  <a:lnTo>
                    <a:pt x="973" y="204"/>
                  </a:lnTo>
                  <a:lnTo>
                    <a:pt x="973" y="204"/>
                  </a:lnTo>
                  <a:lnTo>
                    <a:pt x="973" y="204"/>
                  </a:lnTo>
                  <a:cubicBezTo>
                    <a:pt x="965" y="196"/>
                    <a:pt x="957" y="188"/>
                    <a:pt x="947" y="180"/>
                  </a:cubicBezTo>
                  <a:lnTo>
                    <a:pt x="947" y="180"/>
                  </a:lnTo>
                  <a:lnTo>
                    <a:pt x="973" y="156"/>
                  </a:lnTo>
                  <a:lnTo>
                    <a:pt x="973" y="156"/>
                  </a:lnTo>
                  <a:cubicBezTo>
                    <a:pt x="981" y="164"/>
                    <a:pt x="989" y="172"/>
                    <a:pt x="997" y="180"/>
                  </a:cubicBezTo>
                  <a:lnTo>
                    <a:pt x="997" y="180"/>
                  </a:lnTo>
                  <a:lnTo>
                    <a:pt x="973" y="204"/>
                  </a:lnTo>
                  <a:close/>
                  <a:moveTo>
                    <a:pt x="109" y="308"/>
                  </a:moveTo>
                  <a:lnTo>
                    <a:pt x="109" y="308"/>
                  </a:lnTo>
                  <a:lnTo>
                    <a:pt x="109" y="308"/>
                  </a:lnTo>
                  <a:lnTo>
                    <a:pt x="78" y="290"/>
                  </a:lnTo>
                  <a:lnTo>
                    <a:pt x="78" y="290"/>
                  </a:lnTo>
                  <a:cubicBezTo>
                    <a:pt x="83" y="279"/>
                    <a:pt x="91" y="268"/>
                    <a:pt x="96" y="257"/>
                  </a:cubicBezTo>
                  <a:lnTo>
                    <a:pt x="96" y="257"/>
                  </a:lnTo>
                  <a:lnTo>
                    <a:pt x="128" y="277"/>
                  </a:lnTo>
                  <a:lnTo>
                    <a:pt x="128" y="277"/>
                  </a:lnTo>
                  <a:cubicBezTo>
                    <a:pt x="120" y="287"/>
                    <a:pt x="115" y="298"/>
                    <a:pt x="109" y="308"/>
                  </a:cubicBezTo>
                  <a:close/>
                  <a:moveTo>
                    <a:pt x="1054" y="319"/>
                  </a:moveTo>
                  <a:lnTo>
                    <a:pt x="1054" y="319"/>
                  </a:lnTo>
                  <a:lnTo>
                    <a:pt x="1054" y="319"/>
                  </a:lnTo>
                  <a:lnTo>
                    <a:pt x="1054" y="319"/>
                  </a:lnTo>
                  <a:cubicBezTo>
                    <a:pt x="1048" y="308"/>
                    <a:pt x="1043" y="298"/>
                    <a:pt x="1038" y="290"/>
                  </a:cubicBezTo>
                  <a:lnTo>
                    <a:pt x="1038" y="290"/>
                  </a:lnTo>
                  <a:lnTo>
                    <a:pt x="1067" y="268"/>
                  </a:lnTo>
                  <a:lnTo>
                    <a:pt x="1067" y="268"/>
                  </a:lnTo>
                  <a:cubicBezTo>
                    <a:pt x="1072" y="279"/>
                    <a:pt x="1080" y="290"/>
                    <a:pt x="1085" y="303"/>
                  </a:cubicBezTo>
                  <a:lnTo>
                    <a:pt x="1085" y="303"/>
                  </a:lnTo>
                  <a:lnTo>
                    <a:pt x="1054" y="319"/>
                  </a:lnTo>
                  <a:close/>
                  <a:moveTo>
                    <a:pt x="56" y="435"/>
                  </a:moveTo>
                  <a:lnTo>
                    <a:pt x="56" y="435"/>
                  </a:lnTo>
                  <a:lnTo>
                    <a:pt x="56" y="435"/>
                  </a:lnTo>
                  <a:lnTo>
                    <a:pt x="21" y="425"/>
                  </a:lnTo>
                  <a:lnTo>
                    <a:pt x="21" y="425"/>
                  </a:lnTo>
                  <a:cubicBezTo>
                    <a:pt x="24" y="414"/>
                    <a:pt x="26" y="401"/>
                    <a:pt x="32" y="390"/>
                  </a:cubicBezTo>
                  <a:lnTo>
                    <a:pt x="32" y="390"/>
                  </a:lnTo>
                  <a:lnTo>
                    <a:pt x="64" y="401"/>
                  </a:lnTo>
                  <a:lnTo>
                    <a:pt x="64" y="401"/>
                  </a:lnTo>
                  <a:cubicBezTo>
                    <a:pt x="62" y="411"/>
                    <a:pt x="59" y="425"/>
                    <a:pt x="56" y="435"/>
                  </a:cubicBezTo>
                  <a:close/>
                  <a:moveTo>
                    <a:pt x="1104" y="449"/>
                  </a:moveTo>
                  <a:lnTo>
                    <a:pt x="1104" y="449"/>
                  </a:lnTo>
                  <a:lnTo>
                    <a:pt x="1104" y="449"/>
                  </a:lnTo>
                  <a:lnTo>
                    <a:pt x="1104" y="449"/>
                  </a:lnTo>
                  <a:cubicBezTo>
                    <a:pt x="1101" y="435"/>
                    <a:pt x="1099" y="425"/>
                    <a:pt x="1096" y="414"/>
                  </a:cubicBezTo>
                  <a:lnTo>
                    <a:pt x="1096" y="414"/>
                  </a:lnTo>
                  <a:lnTo>
                    <a:pt x="1128" y="404"/>
                  </a:lnTo>
                  <a:lnTo>
                    <a:pt x="1128" y="404"/>
                  </a:lnTo>
                  <a:cubicBezTo>
                    <a:pt x="1133" y="414"/>
                    <a:pt x="1136" y="427"/>
                    <a:pt x="1138" y="441"/>
                  </a:cubicBezTo>
                  <a:lnTo>
                    <a:pt x="1138" y="441"/>
                  </a:lnTo>
                  <a:lnTo>
                    <a:pt x="1104" y="449"/>
                  </a:lnTo>
                  <a:close/>
                  <a:moveTo>
                    <a:pt x="38" y="573"/>
                  </a:moveTo>
                  <a:lnTo>
                    <a:pt x="38" y="573"/>
                  </a:lnTo>
                  <a:lnTo>
                    <a:pt x="38" y="573"/>
                  </a:lnTo>
                  <a:lnTo>
                    <a:pt x="0" y="573"/>
                  </a:lnTo>
                  <a:lnTo>
                    <a:pt x="0" y="573"/>
                  </a:lnTo>
                  <a:cubicBezTo>
                    <a:pt x="0" y="560"/>
                    <a:pt x="2" y="546"/>
                    <a:pt x="2" y="536"/>
                  </a:cubicBezTo>
                  <a:lnTo>
                    <a:pt x="2" y="536"/>
                  </a:lnTo>
                  <a:lnTo>
                    <a:pt x="38" y="538"/>
                  </a:lnTo>
                  <a:lnTo>
                    <a:pt x="38" y="538"/>
                  </a:lnTo>
                  <a:cubicBezTo>
                    <a:pt x="38" y="549"/>
                    <a:pt x="38" y="560"/>
                    <a:pt x="38" y="573"/>
                  </a:cubicBezTo>
                  <a:close/>
                  <a:moveTo>
                    <a:pt x="1154" y="586"/>
                  </a:moveTo>
                  <a:lnTo>
                    <a:pt x="1154" y="586"/>
                  </a:lnTo>
                  <a:lnTo>
                    <a:pt x="1154" y="586"/>
                  </a:lnTo>
                  <a:lnTo>
                    <a:pt x="1120" y="586"/>
                  </a:lnTo>
                  <a:lnTo>
                    <a:pt x="1120" y="576"/>
                  </a:lnTo>
                  <a:lnTo>
                    <a:pt x="1120" y="576"/>
                  </a:lnTo>
                  <a:cubicBezTo>
                    <a:pt x="1120" y="568"/>
                    <a:pt x="1120" y="560"/>
                    <a:pt x="1120" y="552"/>
                  </a:cubicBezTo>
                  <a:lnTo>
                    <a:pt x="1120" y="552"/>
                  </a:lnTo>
                  <a:lnTo>
                    <a:pt x="1154" y="549"/>
                  </a:lnTo>
                  <a:lnTo>
                    <a:pt x="1154" y="549"/>
                  </a:lnTo>
                  <a:cubicBezTo>
                    <a:pt x="1154" y="557"/>
                    <a:pt x="1154" y="565"/>
                    <a:pt x="1154" y="576"/>
                  </a:cubicBezTo>
                  <a:lnTo>
                    <a:pt x="1154" y="576"/>
                  </a:lnTo>
                  <a:lnTo>
                    <a:pt x="1154" y="586"/>
                  </a:lnTo>
                  <a:close/>
                  <a:moveTo>
                    <a:pt x="18" y="718"/>
                  </a:moveTo>
                  <a:lnTo>
                    <a:pt x="18" y="718"/>
                  </a:lnTo>
                  <a:lnTo>
                    <a:pt x="18" y="718"/>
                  </a:lnTo>
                  <a:lnTo>
                    <a:pt x="18" y="718"/>
                  </a:lnTo>
                  <a:cubicBezTo>
                    <a:pt x="16" y="705"/>
                    <a:pt x="13" y="695"/>
                    <a:pt x="10" y="681"/>
                  </a:cubicBezTo>
                  <a:lnTo>
                    <a:pt x="10" y="681"/>
                  </a:lnTo>
                  <a:lnTo>
                    <a:pt x="46" y="676"/>
                  </a:lnTo>
                  <a:lnTo>
                    <a:pt x="46" y="676"/>
                  </a:lnTo>
                  <a:cubicBezTo>
                    <a:pt x="48" y="687"/>
                    <a:pt x="51" y="697"/>
                    <a:pt x="54" y="710"/>
                  </a:cubicBezTo>
                  <a:lnTo>
                    <a:pt x="54" y="710"/>
                  </a:lnTo>
                  <a:lnTo>
                    <a:pt x="18" y="718"/>
                  </a:lnTo>
                  <a:close/>
                  <a:moveTo>
                    <a:pt x="1133" y="732"/>
                  </a:moveTo>
                  <a:lnTo>
                    <a:pt x="1133" y="732"/>
                  </a:lnTo>
                  <a:lnTo>
                    <a:pt x="1133" y="732"/>
                  </a:lnTo>
                  <a:lnTo>
                    <a:pt x="1099" y="721"/>
                  </a:lnTo>
                  <a:lnTo>
                    <a:pt x="1099" y="721"/>
                  </a:lnTo>
                  <a:cubicBezTo>
                    <a:pt x="1101" y="710"/>
                    <a:pt x="1104" y="700"/>
                    <a:pt x="1107" y="689"/>
                  </a:cubicBezTo>
                  <a:lnTo>
                    <a:pt x="1107" y="689"/>
                  </a:lnTo>
                  <a:lnTo>
                    <a:pt x="1141" y="695"/>
                  </a:lnTo>
                  <a:lnTo>
                    <a:pt x="1141" y="695"/>
                  </a:lnTo>
                  <a:cubicBezTo>
                    <a:pt x="1138" y="708"/>
                    <a:pt x="1136" y="721"/>
                    <a:pt x="1133" y="732"/>
                  </a:cubicBezTo>
                  <a:close/>
                  <a:moveTo>
                    <a:pt x="75" y="856"/>
                  </a:moveTo>
                  <a:lnTo>
                    <a:pt x="75" y="856"/>
                  </a:lnTo>
                  <a:lnTo>
                    <a:pt x="75" y="856"/>
                  </a:lnTo>
                  <a:lnTo>
                    <a:pt x="75" y="856"/>
                  </a:lnTo>
                  <a:cubicBezTo>
                    <a:pt x="70" y="845"/>
                    <a:pt x="64" y="832"/>
                    <a:pt x="59" y="822"/>
                  </a:cubicBezTo>
                  <a:lnTo>
                    <a:pt x="59" y="822"/>
                  </a:lnTo>
                  <a:lnTo>
                    <a:pt x="91" y="808"/>
                  </a:lnTo>
                  <a:lnTo>
                    <a:pt x="91" y="808"/>
                  </a:lnTo>
                  <a:cubicBezTo>
                    <a:pt x="93" y="816"/>
                    <a:pt x="99" y="827"/>
                    <a:pt x="107" y="837"/>
                  </a:cubicBezTo>
                  <a:lnTo>
                    <a:pt x="107" y="837"/>
                  </a:lnTo>
                  <a:lnTo>
                    <a:pt x="75" y="856"/>
                  </a:lnTo>
                  <a:close/>
                  <a:moveTo>
                    <a:pt x="1075" y="867"/>
                  </a:moveTo>
                  <a:lnTo>
                    <a:pt x="1075" y="867"/>
                  </a:lnTo>
                  <a:lnTo>
                    <a:pt x="1075" y="867"/>
                  </a:lnTo>
                  <a:lnTo>
                    <a:pt x="1046" y="848"/>
                  </a:lnTo>
                  <a:lnTo>
                    <a:pt x="1046" y="848"/>
                  </a:lnTo>
                  <a:cubicBezTo>
                    <a:pt x="1051" y="840"/>
                    <a:pt x="1056" y="830"/>
                    <a:pt x="1062" y="819"/>
                  </a:cubicBezTo>
                  <a:lnTo>
                    <a:pt x="1062" y="819"/>
                  </a:lnTo>
                  <a:lnTo>
                    <a:pt x="1093" y="835"/>
                  </a:lnTo>
                  <a:lnTo>
                    <a:pt x="1093" y="835"/>
                  </a:lnTo>
                  <a:cubicBezTo>
                    <a:pt x="1088" y="845"/>
                    <a:pt x="1080" y="856"/>
                    <a:pt x="1075" y="86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 name="Freeform 23">
              <a:extLst>
                <a:ext uri="{FF2B5EF4-FFF2-40B4-BE49-F238E27FC236}">
                  <a16:creationId xmlns:a16="http://schemas.microsoft.com/office/drawing/2014/main" id="{C860A10C-AA2D-DD4B-8F23-41D6D7B7F35B}"/>
                </a:ext>
              </a:extLst>
            </p:cNvPr>
            <p:cNvSpPr>
              <a:spLocks noChangeArrowheads="1"/>
            </p:cNvSpPr>
            <p:nvPr/>
          </p:nvSpPr>
          <p:spPr bwMode="auto">
            <a:xfrm>
              <a:off x="-1613752" y="2894200"/>
              <a:ext cx="14287" cy="12700"/>
            </a:xfrm>
            <a:custGeom>
              <a:avLst/>
              <a:gdLst>
                <a:gd name="T0" fmla="*/ 23 w 39"/>
                <a:gd name="T1" fmla="*/ 35 h 36"/>
                <a:gd name="T2" fmla="*/ 23 w 39"/>
                <a:gd name="T3" fmla="*/ 35 h 36"/>
                <a:gd name="T4" fmla="*/ 23 w 39"/>
                <a:gd name="T5" fmla="*/ 35 h 36"/>
                <a:gd name="T6" fmla="*/ 0 w 39"/>
                <a:gd name="T7" fmla="*/ 11 h 36"/>
                <a:gd name="T8" fmla="*/ 0 w 39"/>
                <a:gd name="T9" fmla="*/ 11 h 36"/>
                <a:gd name="T10" fmla="*/ 10 w 39"/>
                <a:gd name="T11" fmla="*/ 0 h 36"/>
                <a:gd name="T12" fmla="*/ 10 w 39"/>
                <a:gd name="T13" fmla="*/ 0 h 36"/>
                <a:gd name="T14" fmla="*/ 38 w 39"/>
                <a:gd name="T15" fmla="*/ 22 h 36"/>
                <a:gd name="T16" fmla="*/ 38 w 39"/>
                <a:gd name="T17" fmla="*/ 22 h 36"/>
                <a:gd name="T18" fmla="*/ 23 w 39"/>
                <a:gd name="T19"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6">
                  <a:moveTo>
                    <a:pt x="23" y="35"/>
                  </a:moveTo>
                  <a:lnTo>
                    <a:pt x="23" y="35"/>
                  </a:lnTo>
                  <a:lnTo>
                    <a:pt x="23" y="35"/>
                  </a:lnTo>
                  <a:lnTo>
                    <a:pt x="0" y="11"/>
                  </a:lnTo>
                  <a:lnTo>
                    <a:pt x="0" y="11"/>
                  </a:lnTo>
                  <a:cubicBezTo>
                    <a:pt x="2" y="8"/>
                    <a:pt x="8" y="3"/>
                    <a:pt x="10" y="0"/>
                  </a:cubicBezTo>
                  <a:lnTo>
                    <a:pt x="10" y="0"/>
                  </a:lnTo>
                  <a:lnTo>
                    <a:pt x="38" y="22"/>
                  </a:lnTo>
                  <a:lnTo>
                    <a:pt x="38" y="22"/>
                  </a:lnTo>
                  <a:cubicBezTo>
                    <a:pt x="31" y="27"/>
                    <a:pt x="29" y="32"/>
                    <a:pt x="23" y="35"/>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Tree>
    <p:extLst>
      <p:ext uri="{BB962C8B-B14F-4D97-AF65-F5344CB8AC3E}">
        <p14:creationId xmlns:p14="http://schemas.microsoft.com/office/powerpoint/2010/main" val="785206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46449-B8CB-4C0F-BDA8-A31EC1C1CF67}"/>
              </a:ext>
            </a:extLst>
          </p:cNvPr>
          <p:cNvSpPr>
            <a:spLocks noGrp="1"/>
          </p:cNvSpPr>
          <p:nvPr>
            <p:ph type="title"/>
          </p:nvPr>
        </p:nvSpPr>
        <p:spPr/>
        <p:txBody>
          <a:bodyPr/>
          <a:lstStyle/>
          <a:p>
            <a:r>
              <a:rPr lang="en-US" dirty="0"/>
              <a:t>Sometimes math isn’t enough!</a:t>
            </a:r>
          </a:p>
        </p:txBody>
      </p:sp>
      <p:sp>
        <p:nvSpPr>
          <p:cNvPr id="3" name="Text Placeholder 2">
            <a:extLst>
              <a:ext uri="{FF2B5EF4-FFF2-40B4-BE49-F238E27FC236}">
                <a16:creationId xmlns:a16="http://schemas.microsoft.com/office/drawing/2014/main" id="{07866EF1-0E9E-4EB9-99AA-CA674D54EEF1}"/>
              </a:ext>
            </a:extLst>
          </p:cNvPr>
          <p:cNvSpPr>
            <a:spLocks noGrp="1"/>
          </p:cNvSpPr>
          <p:nvPr>
            <p:ph type="body" idx="1"/>
          </p:nvPr>
        </p:nvSpPr>
        <p:spPr/>
        <p:txBody>
          <a:bodyPr/>
          <a:lstStyle/>
          <a:p>
            <a:r>
              <a:rPr lang="en-US" dirty="0"/>
              <a:t>Risky driving</a:t>
            </a:r>
          </a:p>
        </p:txBody>
      </p:sp>
      <p:sp>
        <p:nvSpPr>
          <p:cNvPr id="4" name="Content Placeholder 3">
            <a:extLst>
              <a:ext uri="{FF2B5EF4-FFF2-40B4-BE49-F238E27FC236}">
                <a16:creationId xmlns:a16="http://schemas.microsoft.com/office/drawing/2014/main" id="{285561BE-9022-4A6D-9556-BFCE0E8983C2}"/>
              </a:ext>
            </a:extLst>
          </p:cNvPr>
          <p:cNvSpPr>
            <a:spLocks noGrp="1"/>
          </p:cNvSpPr>
          <p:nvPr>
            <p:ph sz="half" idx="2"/>
          </p:nvPr>
        </p:nvSpPr>
        <p:spPr>
          <a:xfrm>
            <a:off x="839788" y="2505075"/>
            <a:ext cx="4726125" cy="3684588"/>
          </a:xfrm>
        </p:spPr>
        <p:txBody>
          <a:bodyPr/>
          <a:lstStyle/>
          <a:p>
            <a:r>
              <a:rPr lang="en-US" dirty="0"/>
              <a:t>Distracted driving accounts for approximately 25% of all motor vehicle crash fatalities.</a:t>
            </a:r>
          </a:p>
          <a:p>
            <a:pPr marL="0" indent="0">
              <a:buNone/>
            </a:pPr>
            <a:endParaRPr lang="en-US" dirty="0"/>
          </a:p>
          <a:p>
            <a:pPr marL="0" indent="0" algn="ctr">
              <a:buNone/>
            </a:pPr>
            <a:r>
              <a:rPr lang="en-US" dirty="0"/>
              <a:t>“It won’t happen to me.”</a:t>
            </a:r>
          </a:p>
        </p:txBody>
      </p:sp>
      <p:sp>
        <p:nvSpPr>
          <p:cNvPr id="5" name="Text Placeholder 4">
            <a:extLst>
              <a:ext uri="{FF2B5EF4-FFF2-40B4-BE49-F238E27FC236}">
                <a16:creationId xmlns:a16="http://schemas.microsoft.com/office/drawing/2014/main" id="{DF7E3394-BBFD-41DF-9A6A-0BAD4FF75651}"/>
              </a:ext>
            </a:extLst>
          </p:cNvPr>
          <p:cNvSpPr>
            <a:spLocks noGrp="1"/>
          </p:cNvSpPr>
          <p:nvPr>
            <p:ph type="body" sz="quarter" idx="3"/>
          </p:nvPr>
        </p:nvSpPr>
        <p:spPr/>
        <p:txBody>
          <a:bodyPr/>
          <a:lstStyle/>
          <a:p>
            <a:r>
              <a:rPr lang="en-US" dirty="0"/>
              <a:t>Winning the lottery</a:t>
            </a:r>
          </a:p>
        </p:txBody>
      </p:sp>
      <p:sp>
        <p:nvSpPr>
          <p:cNvPr id="6" name="Content Placeholder 5">
            <a:extLst>
              <a:ext uri="{FF2B5EF4-FFF2-40B4-BE49-F238E27FC236}">
                <a16:creationId xmlns:a16="http://schemas.microsoft.com/office/drawing/2014/main" id="{1F08811A-F628-49C0-AFB3-8A353080F472}"/>
              </a:ext>
            </a:extLst>
          </p:cNvPr>
          <p:cNvSpPr>
            <a:spLocks noGrp="1"/>
          </p:cNvSpPr>
          <p:nvPr>
            <p:ph sz="quarter" idx="4"/>
          </p:nvPr>
        </p:nvSpPr>
        <p:spPr/>
        <p:txBody>
          <a:bodyPr/>
          <a:lstStyle/>
          <a:p>
            <a:r>
              <a:rPr lang="en-US" dirty="0"/>
              <a:t>The odds of winning is roughly 1 in 259 million for Mega Millions and 1 in 292 million for its cousin, Powerball.</a:t>
            </a:r>
          </a:p>
          <a:p>
            <a:endParaRPr lang="en-US" dirty="0"/>
          </a:p>
          <a:p>
            <a:pPr marL="0" indent="0" algn="ctr">
              <a:buNone/>
            </a:pPr>
            <a:r>
              <a:rPr lang="en-US" dirty="0"/>
              <a:t>“Hey, you never know!”</a:t>
            </a:r>
          </a:p>
        </p:txBody>
      </p:sp>
      <p:cxnSp>
        <p:nvCxnSpPr>
          <p:cNvPr id="7" name="Straight Connector 6">
            <a:extLst>
              <a:ext uri="{FF2B5EF4-FFF2-40B4-BE49-F238E27FC236}">
                <a16:creationId xmlns:a16="http://schemas.microsoft.com/office/drawing/2014/main" id="{8F14BBF6-F64C-4BA2-9CD7-C7A2C6AAF4F6}"/>
              </a:ext>
            </a:extLst>
          </p:cNvPr>
          <p:cNvCxnSpPr>
            <a:cxnSpLocks/>
          </p:cNvCxnSpPr>
          <p:nvPr/>
        </p:nvCxnSpPr>
        <p:spPr>
          <a:xfrm>
            <a:off x="5744981" y="2437867"/>
            <a:ext cx="0" cy="3565368"/>
          </a:xfrm>
          <a:prstGeom prst="line">
            <a:avLst/>
          </a:pr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894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753"/>
          <p:cNvSpPr/>
          <p:nvPr/>
        </p:nvSpPr>
        <p:spPr>
          <a:xfrm>
            <a:off x="1035050" y="2302919"/>
            <a:ext cx="9912350" cy="721929"/>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3300" b="1" dirty="0">
                <a:solidFill>
                  <a:schemeClr val="accent2"/>
                </a:solidFill>
                <a:latin typeface="Arial"/>
                <a:cs typeface="Arial"/>
              </a:rPr>
              <a:t>Challenges Facing Rural Health Care</a:t>
            </a:r>
            <a:endParaRPr sz="3300" b="1" dirty="0">
              <a:solidFill>
                <a:schemeClr val="accent2"/>
              </a:solidFill>
              <a:latin typeface="Arial"/>
              <a:cs typeface="Arial"/>
            </a:endParaRPr>
          </a:p>
        </p:txBody>
      </p:sp>
      <p:cxnSp>
        <p:nvCxnSpPr>
          <p:cNvPr id="6" name="Straight Connector 5"/>
          <p:cNvCxnSpPr/>
          <p:nvPr/>
        </p:nvCxnSpPr>
        <p:spPr>
          <a:xfrm>
            <a:off x="2071153" y="3308849"/>
            <a:ext cx="7989634"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091473" y="2069329"/>
            <a:ext cx="7989634"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2" name="Picture 1" descr="Untitledasdfff.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5480" y="1696720"/>
            <a:ext cx="660400" cy="6604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7229" y="1879601"/>
            <a:ext cx="371333" cy="335110"/>
          </a:xfrm>
          <a:prstGeom prst="rect">
            <a:avLst/>
          </a:prstGeom>
        </p:spPr>
      </p:pic>
      <p:sp>
        <p:nvSpPr>
          <p:cNvPr id="11" name="TextBox 10">
            <a:extLst>
              <a:ext uri="{FF2B5EF4-FFF2-40B4-BE49-F238E27FC236}">
                <a16:creationId xmlns:a16="http://schemas.microsoft.com/office/drawing/2014/main" id="{EFFC39E9-2581-4537-ADB5-85BE295D5547}"/>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
        <p:nvSpPr>
          <p:cNvPr id="12" name="Slide Number Placeholder 2">
            <a:extLst>
              <a:ext uri="{FF2B5EF4-FFF2-40B4-BE49-F238E27FC236}">
                <a16:creationId xmlns:a16="http://schemas.microsoft.com/office/drawing/2014/main" id="{90473034-EDA8-48F3-B6C0-3CEA76A642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11</a:t>
            </a:fld>
            <a:endParaRPr lang="en-US" dirty="0"/>
          </a:p>
        </p:txBody>
      </p:sp>
      <p:sp>
        <p:nvSpPr>
          <p:cNvPr id="3" name="Rectangle 2">
            <a:extLst>
              <a:ext uri="{FF2B5EF4-FFF2-40B4-BE49-F238E27FC236}">
                <a16:creationId xmlns:a16="http://schemas.microsoft.com/office/drawing/2014/main" id="{EC94B553-9B1B-4F2A-B4AA-86FBCBE60E49}"/>
              </a:ext>
            </a:extLst>
          </p:cNvPr>
          <p:cNvSpPr/>
          <p:nvPr/>
        </p:nvSpPr>
        <p:spPr>
          <a:xfrm>
            <a:off x="2209800" y="3574256"/>
            <a:ext cx="7989634" cy="1569660"/>
          </a:xfrm>
          <a:prstGeom prst="rect">
            <a:avLst/>
          </a:prstGeom>
        </p:spPr>
        <p:txBody>
          <a:bodyPr wrap="square">
            <a:spAutoFit/>
          </a:bodyPr>
          <a:lstStyle/>
          <a:p>
            <a:r>
              <a:rPr lang="en-US" sz="2400" dirty="0"/>
              <a:t>The Quality Payment Program (QPP) will play an instrumental role in continuing to </a:t>
            </a:r>
            <a:r>
              <a:rPr lang="en-US" sz="2400" b="1" dirty="0"/>
              <a:t>improve access to care and population health for patients living in rural areas</a:t>
            </a:r>
            <a:r>
              <a:rPr lang="en-US" sz="2400" dirty="0"/>
              <a:t> by encouraging providers to deliver data-driven, value-based services.</a:t>
            </a:r>
          </a:p>
        </p:txBody>
      </p:sp>
    </p:spTree>
    <p:extLst>
      <p:ext uri="{BB962C8B-B14F-4D97-AF65-F5344CB8AC3E}">
        <p14:creationId xmlns:p14="http://schemas.microsoft.com/office/powerpoint/2010/main" val="175522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600199"/>
            <a:ext cx="8229600" cy="4526278"/>
          </a:xfrm>
        </p:spPr>
        <p:txBody>
          <a:bodyPr>
            <a:normAutofit fontScale="85000" lnSpcReduction="10000"/>
          </a:bodyPr>
          <a:lstStyle/>
          <a:p>
            <a:pPr marL="0" indent="0">
              <a:lnSpc>
                <a:spcPct val="110000"/>
              </a:lnSpc>
              <a:spcAft>
                <a:spcPts val="1200"/>
              </a:spcAft>
              <a:buNone/>
            </a:pPr>
            <a:r>
              <a:rPr lang="en-US" dirty="0"/>
              <a:t>Many rural health care organizations struggle with numerous health IT challenges. </a:t>
            </a:r>
          </a:p>
          <a:p>
            <a:pPr marL="0" indent="0">
              <a:lnSpc>
                <a:spcPct val="110000"/>
              </a:lnSpc>
              <a:spcAft>
                <a:spcPts val="1200"/>
              </a:spcAft>
              <a:buNone/>
            </a:pPr>
            <a:r>
              <a:rPr lang="en-US" dirty="0"/>
              <a:t>For example, “lower-than-average EHR adoption rates among rural providers and critical access hospitals (CAHs) make it difficult to engage in risk stratification, preventative health strategies, and population health management programs.”</a:t>
            </a:r>
          </a:p>
          <a:p>
            <a:pPr marL="0" indent="0">
              <a:lnSpc>
                <a:spcPct val="110000"/>
              </a:lnSpc>
              <a:spcAft>
                <a:spcPts val="1200"/>
              </a:spcAft>
              <a:buNone/>
            </a:pPr>
            <a:r>
              <a:rPr lang="en-US" dirty="0"/>
              <a:t>Additionally, some providers lack reliable access to broadband internet required for timely and consistent health information exchange, patient engagement, and telehealth.</a:t>
            </a:r>
          </a:p>
        </p:txBody>
      </p:sp>
      <p:sp>
        <p:nvSpPr>
          <p:cNvPr id="9" name="Title 2">
            <a:extLst>
              <a:ext uri="{FF2B5EF4-FFF2-40B4-BE49-F238E27FC236}">
                <a16:creationId xmlns:a16="http://schemas.microsoft.com/office/drawing/2014/main" id="{3C317CB1-8F21-45F4-B5B4-F628A69BB384}"/>
              </a:ext>
            </a:extLst>
          </p:cNvPr>
          <p:cNvSpPr txBox="1">
            <a:spLocks/>
          </p:cNvSpPr>
          <p:nvPr/>
        </p:nvSpPr>
        <p:spPr>
          <a:xfrm>
            <a:off x="2037946" y="299522"/>
            <a:ext cx="9171073"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chemeClr val="tx1">
                    <a:lumMod val="75000"/>
                    <a:lumOff val="25000"/>
                  </a:schemeClr>
                </a:solidFill>
                <a:latin typeface="Arial"/>
                <a:ea typeface="+mj-ea"/>
                <a:cs typeface="Arial"/>
              </a:defRPr>
            </a:lvl1pPr>
          </a:lstStyle>
          <a:p>
            <a:r>
              <a:rPr lang="en-US" sz="3200" b="0" dirty="0">
                <a:solidFill>
                  <a:srgbClr val="563A7D"/>
                </a:solidFill>
              </a:rPr>
              <a:t>Rural Challenges: Technology &amp; Access</a:t>
            </a:r>
            <a:endParaRPr lang="en-US" sz="3200" b="0" dirty="0">
              <a:solidFill>
                <a:schemeClr val="accent1"/>
              </a:solidFill>
            </a:endParaRPr>
          </a:p>
        </p:txBody>
      </p:sp>
      <p:cxnSp>
        <p:nvCxnSpPr>
          <p:cNvPr id="10" name="Straight Connector 9">
            <a:extLst>
              <a:ext uri="{FF2B5EF4-FFF2-40B4-BE49-F238E27FC236}">
                <a16:creationId xmlns:a16="http://schemas.microsoft.com/office/drawing/2014/main" id="{604131EF-2309-4F42-882B-F9DF9FDE6CA5}"/>
              </a:ext>
            </a:extLst>
          </p:cNvPr>
          <p:cNvCxnSpPr>
            <a:cxnSpLocks/>
          </p:cNvCxnSpPr>
          <p:nvPr/>
        </p:nvCxnSpPr>
        <p:spPr>
          <a:xfrm>
            <a:off x="2007514" y="1336126"/>
            <a:ext cx="9117686"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050BAF6-24CC-48CE-A1D5-E5FD096C8437}"/>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
        <p:nvSpPr>
          <p:cNvPr id="14" name="Slide Number Placeholder 2">
            <a:extLst>
              <a:ext uri="{FF2B5EF4-FFF2-40B4-BE49-F238E27FC236}">
                <a16:creationId xmlns:a16="http://schemas.microsoft.com/office/drawing/2014/main" id="{61066330-6161-4179-AE66-7D47007F9B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12</a:t>
            </a:fld>
            <a:endParaRPr lang="en-US" dirty="0"/>
          </a:p>
        </p:txBody>
      </p:sp>
    </p:spTree>
    <p:extLst>
      <p:ext uri="{BB962C8B-B14F-4D97-AF65-F5344CB8AC3E}">
        <p14:creationId xmlns:p14="http://schemas.microsoft.com/office/powerpoint/2010/main" val="73511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600199"/>
            <a:ext cx="8229600" cy="4526278"/>
          </a:xfrm>
        </p:spPr>
        <p:txBody>
          <a:bodyPr>
            <a:normAutofit fontScale="92500" lnSpcReduction="20000"/>
          </a:bodyPr>
          <a:lstStyle/>
          <a:p>
            <a:pPr marL="0" indent="0">
              <a:lnSpc>
                <a:spcPct val="110000"/>
              </a:lnSpc>
              <a:spcAft>
                <a:spcPts val="1200"/>
              </a:spcAft>
              <a:buNone/>
            </a:pPr>
            <a:r>
              <a:rPr lang="en-US" dirty="0"/>
              <a:t>Do the upside incentives justify the investment costs?</a:t>
            </a:r>
          </a:p>
          <a:p>
            <a:pPr marL="0" indent="0">
              <a:lnSpc>
                <a:spcPct val="110000"/>
              </a:lnSpc>
              <a:spcAft>
                <a:spcPts val="1200"/>
              </a:spcAft>
              <a:buNone/>
            </a:pPr>
            <a:r>
              <a:rPr lang="en-US" dirty="0">
                <a:solidFill>
                  <a:schemeClr val="accent1"/>
                </a:solidFill>
              </a:rPr>
              <a:t>Scenario:</a:t>
            </a:r>
          </a:p>
          <a:p>
            <a:pPr>
              <a:lnSpc>
                <a:spcPct val="110000"/>
              </a:lnSpc>
              <a:spcAft>
                <a:spcPts val="1200"/>
              </a:spcAft>
            </a:pPr>
            <a:r>
              <a:rPr lang="en-US" dirty="0"/>
              <a:t>You bill $100,000 in Medicare Part B charges and see 201 Medicare beneficiaries.</a:t>
            </a:r>
          </a:p>
          <a:p>
            <a:pPr>
              <a:lnSpc>
                <a:spcPct val="110000"/>
              </a:lnSpc>
              <a:spcAft>
                <a:spcPts val="1200"/>
              </a:spcAft>
            </a:pPr>
            <a:r>
              <a:rPr lang="en-US" dirty="0"/>
              <a:t>To FULLY participate in MIPS; technology upgrades, staff training, analytics, and admin overhead will cost roughly $40,000 in year 1 and $15K in subsequent years.</a:t>
            </a:r>
          </a:p>
          <a:p>
            <a:pPr>
              <a:lnSpc>
                <a:spcPct val="110000"/>
              </a:lnSpc>
              <a:spcAft>
                <a:spcPts val="1200"/>
              </a:spcAft>
            </a:pPr>
            <a:r>
              <a:rPr lang="en-US" dirty="0"/>
              <a:t>The upside incentive in Year 2 is 5%, i.e. $5,000.  In 2019 the upside incentive is $7,000 and in 2020 it’s $9,000.</a:t>
            </a:r>
          </a:p>
        </p:txBody>
      </p:sp>
      <p:sp>
        <p:nvSpPr>
          <p:cNvPr id="9" name="Title 2">
            <a:extLst>
              <a:ext uri="{FF2B5EF4-FFF2-40B4-BE49-F238E27FC236}">
                <a16:creationId xmlns:a16="http://schemas.microsoft.com/office/drawing/2014/main" id="{3C317CB1-8F21-45F4-B5B4-F628A69BB384}"/>
              </a:ext>
            </a:extLst>
          </p:cNvPr>
          <p:cNvSpPr txBox="1">
            <a:spLocks/>
          </p:cNvSpPr>
          <p:nvPr/>
        </p:nvSpPr>
        <p:spPr>
          <a:xfrm>
            <a:off x="2037946" y="299522"/>
            <a:ext cx="9171073"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chemeClr val="tx1">
                    <a:lumMod val="75000"/>
                    <a:lumOff val="25000"/>
                  </a:schemeClr>
                </a:solidFill>
                <a:latin typeface="Arial"/>
                <a:ea typeface="+mj-ea"/>
                <a:cs typeface="Arial"/>
              </a:defRPr>
            </a:lvl1pPr>
          </a:lstStyle>
          <a:p>
            <a:r>
              <a:rPr lang="en-US" sz="3200" b="0" dirty="0">
                <a:solidFill>
                  <a:srgbClr val="563A7D"/>
                </a:solidFill>
              </a:rPr>
              <a:t>Rural Challenges: Return on Investment (ROI)</a:t>
            </a:r>
            <a:endParaRPr lang="en-US" sz="3200" b="0" dirty="0">
              <a:solidFill>
                <a:schemeClr val="accent1"/>
              </a:solidFill>
            </a:endParaRPr>
          </a:p>
        </p:txBody>
      </p:sp>
      <p:cxnSp>
        <p:nvCxnSpPr>
          <p:cNvPr id="10" name="Straight Connector 9">
            <a:extLst>
              <a:ext uri="{FF2B5EF4-FFF2-40B4-BE49-F238E27FC236}">
                <a16:creationId xmlns:a16="http://schemas.microsoft.com/office/drawing/2014/main" id="{604131EF-2309-4F42-882B-F9DF9FDE6CA5}"/>
              </a:ext>
            </a:extLst>
          </p:cNvPr>
          <p:cNvCxnSpPr>
            <a:cxnSpLocks/>
          </p:cNvCxnSpPr>
          <p:nvPr/>
        </p:nvCxnSpPr>
        <p:spPr>
          <a:xfrm>
            <a:off x="2007514" y="1336126"/>
            <a:ext cx="9117686"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050BAF6-24CC-48CE-A1D5-E5FD096C8437}"/>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
        <p:nvSpPr>
          <p:cNvPr id="14" name="Slide Number Placeholder 2">
            <a:extLst>
              <a:ext uri="{FF2B5EF4-FFF2-40B4-BE49-F238E27FC236}">
                <a16:creationId xmlns:a16="http://schemas.microsoft.com/office/drawing/2014/main" id="{61066330-6161-4179-AE66-7D47007F9B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13</a:t>
            </a:fld>
            <a:endParaRPr lang="en-US" dirty="0"/>
          </a:p>
        </p:txBody>
      </p:sp>
    </p:spTree>
    <p:extLst>
      <p:ext uri="{BB962C8B-B14F-4D97-AF65-F5344CB8AC3E}">
        <p14:creationId xmlns:p14="http://schemas.microsoft.com/office/powerpoint/2010/main" val="1213583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B13B946-6E27-3641-9FF4-09E9B98DB33E}"/>
              </a:ext>
            </a:extLst>
          </p:cNvPr>
          <p:cNvGraphicFramePr>
            <a:graphicFrameLocks noGrp="1"/>
          </p:cNvGraphicFramePr>
          <p:nvPr>
            <p:extLst/>
          </p:nvPr>
        </p:nvGraphicFramePr>
        <p:xfrm>
          <a:off x="838200" y="1604513"/>
          <a:ext cx="9303589" cy="4639155"/>
        </p:xfrm>
        <a:graphic>
          <a:graphicData uri="http://schemas.openxmlformats.org/drawingml/2006/table">
            <a:tbl>
              <a:tblPr firstRow="1" firstCol="1" bandRow="1">
                <a:tableStyleId>{5C22544A-7EE6-4342-B048-85BDC9FD1C3A}</a:tableStyleId>
              </a:tblPr>
              <a:tblGrid>
                <a:gridCol w="1266318">
                  <a:extLst>
                    <a:ext uri="{9D8B030D-6E8A-4147-A177-3AD203B41FA5}">
                      <a16:colId xmlns:a16="http://schemas.microsoft.com/office/drawing/2014/main" val="58380942"/>
                    </a:ext>
                  </a:extLst>
                </a:gridCol>
                <a:gridCol w="932728">
                  <a:extLst>
                    <a:ext uri="{9D8B030D-6E8A-4147-A177-3AD203B41FA5}">
                      <a16:colId xmlns:a16="http://schemas.microsoft.com/office/drawing/2014/main" val="4213079890"/>
                    </a:ext>
                  </a:extLst>
                </a:gridCol>
                <a:gridCol w="1005860">
                  <a:extLst>
                    <a:ext uri="{9D8B030D-6E8A-4147-A177-3AD203B41FA5}">
                      <a16:colId xmlns:a16="http://schemas.microsoft.com/office/drawing/2014/main" val="1368853880"/>
                    </a:ext>
                  </a:extLst>
                </a:gridCol>
                <a:gridCol w="1260785">
                  <a:extLst>
                    <a:ext uri="{9D8B030D-6E8A-4147-A177-3AD203B41FA5}">
                      <a16:colId xmlns:a16="http://schemas.microsoft.com/office/drawing/2014/main" val="2048604680"/>
                    </a:ext>
                  </a:extLst>
                </a:gridCol>
                <a:gridCol w="1319426">
                  <a:extLst>
                    <a:ext uri="{9D8B030D-6E8A-4147-A177-3AD203B41FA5}">
                      <a16:colId xmlns:a16="http://schemas.microsoft.com/office/drawing/2014/main" val="3142459885"/>
                    </a:ext>
                  </a:extLst>
                </a:gridCol>
                <a:gridCol w="1172824">
                  <a:extLst>
                    <a:ext uri="{9D8B030D-6E8A-4147-A177-3AD203B41FA5}">
                      <a16:colId xmlns:a16="http://schemas.microsoft.com/office/drawing/2014/main" val="347120745"/>
                    </a:ext>
                  </a:extLst>
                </a:gridCol>
                <a:gridCol w="1172824">
                  <a:extLst>
                    <a:ext uri="{9D8B030D-6E8A-4147-A177-3AD203B41FA5}">
                      <a16:colId xmlns:a16="http://schemas.microsoft.com/office/drawing/2014/main" val="1688318832"/>
                    </a:ext>
                  </a:extLst>
                </a:gridCol>
                <a:gridCol w="1172824">
                  <a:extLst>
                    <a:ext uri="{9D8B030D-6E8A-4147-A177-3AD203B41FA5}">
                      <a16:colId xmlns:a16="http://schemas.microsoft.com/office/drawing/2014/main" val="873367364"/>
                    </a:ext>
                  </a:extLst>
                </a:gridCol>
              </a:tblGrid>
              <a:tr h="1357963">
                <a:tc>
                  <a:txBody>
                    <a:bodyPr/>
                    <a:lstStyle/>
                    <a:p>
                      <a:pPr marL="0" marR="0" algn="ctr">
                        <a:spcBef>
                          <a:spcPts val="0"/>
                        </a:spcBef>
                        <a:spcAft>
                          <a:spcPts val="0"/>
                        </a:spcAft>
                      </a:pPr>
                      <a:r>
                        <a:rPr lang="en-US" sz="1200" dirty="0">
                          <a:solidFill>
                            <a:schemeClr val="accent1"/>
                          </a:solidFill>
                          <a:effectLst/>
                        </a:rPr>
                        <a:t>Practice Size</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Clinicians</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Physician Fee Schedule</a:t>
                      </a:r>
                    </a:p>
                    <a:p>
                      <a:pPr marL="0" marR="0" algn="ctr">
                        <a:spcBef>
                          <a:spcPts val="0"/>
                        </a:spcBef>
                        <a:spcAft>
                          <a:spcPts val="0"/>
                        </a:spcAft>
                      </a:pPr>
                      <a:r>
                        <a:rPr lang="en-US" sz="1200" dirty="0">
                          <a:solidFill>
                            <a:schemeClr val="accent1"/>
                          </a:solidFill>
                          <a:effectLst/>
                        </a:rPr>
                        <a:t>Allowed</a:t>
                      </a:r>
                    </a:p>
                    <a:p>
                      <a:pPr marL="0" marR="0" algn="ctr">
                        <a:spcBef>
                          <a:spcPts val="0"/>
                        </a:spcBef>
                        <a:spcAft>
                          <a:spcPts val="0"/>
                        </a:spcAft>
                      </a:pPr>
                      <a:r>
                        <a:rPr lang="en-US" sz="1200" dirty="0">
                          <a:solidFill>
                            <a:schemeClr val="accent1"/>
                          </a:solidFill>
                          <a:effectLst/>
                        </a:rPr>
                        <a:t>Charges</a:t>
                      </a:r>
                    </a:p>
                    <a:p>
                      <a:pPr marL="0" marR="0" algn="ctr">
                        <a:spcBef>
                          <a:spcPts val="0"/>
                        </a:spcBef>
                        <a:spcAft>
                          <a:spcPts val="0"/>
                        </a:spcAft>
                      </a:pPr>
                      <a:r>
                        <a:rPr lang="en-US" sz="1200" dirty="0">
                          <a:solidFill>
                            <a:schemeClr val="accent1"/>
                          </a:solidFill>
                          <a:effectLst/>
                        </a:rPr>
                        <a:t>(S Mil)</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Eligible</a:t>
                      </a:r>
                    </a:p>
                    <a:p>
                      <a:pPr marL="0" marR="0" algn="ctr">
                        <a:spcBef>
                          <a:spcPts val="0"/>
                        </a:spcBef>
                        <a:spcAft>
                          <a:spcPts val="0"/>
                        </a:spcAft>
                      </a:pPr>
                      <a:r>
                        <a:rPr lang="en-US" sz="1200" dirty="0">
                          <a:solidFill>
                            <a:schemeClr val="accent1"/>
                          </a:solidFill>
                          <a:effectLst/>
                        </a:rPr>
                        <a:t>Clinicians</a:t>
                      </a:r>
                    </a:p>
                    <a:p>
                      <a:pPr marL="0" marR="0" algn="ctr">
                        <a:spcBef>
                          <a:spcPts val="0"/>
                        </a:spcBef>
                        <a:spcAft>
                          <a:spcPts val="0"/>
                        </a:spcAft>
                      </a:pPr>
                      <a:r>
                        <a:rPr lang="en-US" sz="1200" dirty="0">
                          <a:solidFill>
                            <a:schemeClr val="accent1"/>
                          </a:solidFill>
                          <a:effectLst/>
                        </a:rPr>
                        <a:t>with Negative</a:t>
                      </a:r>
                    </a:p>
                    <a:p>
                      <a:pPr marL="0" marR="0" algn="ctr">
                        <a:spcBef>
                          <a:spcPts val="0"/>
                        </a:spcBef>
                        <a:spcAft>
                          <a:spcPts val="0"/>
                        </a:spcAft>
                      </a:pPr>
                      <a:r>
                        <a:rPr lang="en-US" sz="1200" dirty="0">
                          <a:solidFill>
                            <a:schemeClr val="accent1"/>
                          </a:solidFill>
                          <a:effectLst/>
                        </a:rPr>
                        <a:t>Adjustment</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Eligible</a:t>
                      </a:r>
                    </a:p>
                    <a:p>
                      <a:pPr marL="0" marR="0" algn="ctr">
                        <a:spcBef>
                          <a:spcPts val="0"/>
                        </a:spcBef>
                        <a:spcAft>
                          <a:spcPts val="0"/>
                        </a:spcAft>
                      </a:pPr>
                      <a:r>
                        <a:rPr lang="en-US" sz="1200" dirty="0">
                          <a:solidFill>
                            <a:schemeClr val="accent1"/>
                          </a:solidFill>
                          <a:effectLst/>
                        </a:rPr>
                        <a:t>Clinicians</a:t>
                      </a:r>
                    </a:p>
                    <a:p>
                      <a:pPr marL="0" marR="0" algn="ctr">
                        <a:spcBef>
                          <a:spcPts val="0"/>
                        </a:spcBef>
                        <a:spcAft>
                          <a:spcPts val="0"/>
                        </a:spcAft>
                      </a:pPr>
                      <a:r>
                        <a:rPr lang="en-US" sz="1200" dirty="0">
                          <a:solidFill>
                            <a:schemeClr val="accent1"/>
                          </a:solidFill>
                          <a:effectLst/>
                        </a:rPr>
                        <a:t>with Negative</a:t>
                      </a:r>
                    </a:p>
                    <a:p>
                      <a:pPr marL="0" marR="0" algn="ctr">
                        <a:spcBef>
                          <a:spcPts val="0"/>
                        </a:spcBef>
                        <a:spcAft>
                          <a:spcPts val="0"/>
                        </a:spcAft>
                      </a:pPr>
                      <a:r>
                        <a:rPr lang="en-US" sz="1200" dirty="0">
                          <a:solidFill>
                            <a:schemeClr val="accent1"/>
                          </a:solidFill>
                          <a:effectLst/>
                        </a:rPr>
                        <a:t>Adjustment</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Percent</a:t>
                      </a:r>
                    </a:p>
                    <a:p>
                      <a:pPr marL="0" marR="0" algn="ctr">
                        <a:spcBef>
                          <a:spcPts val="0"/>
                        </a:spcBef>
                        <a:spcAft>
                          <a:spcPts val="0"/>
                        </a:spcAft>
                      </a:pPr>
                      <a:r>
                        <a:rPr lang="en-US" sz="1200" dirty="0">
                          <a:solidFill>
                            <a:schemeClr val="accent1"/>
                          </a:solidFill>
                          <a:effectLst/>
                        </a:rPr>
                        <a:t>Eligible</a:t>
                      </a:r>
                    </a:p>
                    <a:p>
                      <a:pPr marL="0" marR="0" algn="ctr">
                        <a:spcBef>
                          <a:spcPts val="0"/>
                        </a:spcBef>
                        <a:spcAft>
                          <a:spcPts val="0"/>
                        </a:spcAft>
                      </a:pPr>
                      <a:r>
                        <a:rPr lang="en-US" sz="1200" dirty="0">
                          <a:solidFill>
                            <a:schemeClr val="accent1"/>
                          </a:solidFill>
                          <a:effectLst/>
                        </a:rPr>
                        <a:t>Clinicians</a:t>
                      </a:r>
                    </a:p>
                    <a:p>
                      <a:pPr marL="0" marR="0" algn="ctr">
                        <a:spcBef>
                          <a:spcPts val="0"/>
                        </a:spcBef>
                        <a:spcAft>
                          <a:spcPts val="0"/>
                        </a:spcAft>
                      </a:pPr>
                      <a:r>
                        <a:rPr lang="en-US" sz="1200" dirty="0">
                          <a:solidFill>
                            <a:schemeClr val="accent1"/>
                          </a:solidFill>
                          <a:effectLst/>
                        </a:rPr>
                        <a:t>with Positive</a:t>
                      </a:r>
                    </a:p>
                    <a:p>
                      <a:pPr marL="0" marR="0" algn="ctr">
                        <a:spcBef>
                          <a:spcPts val="0"/>
                        </a:spcBef>
                        <a:spcAft>
                          <a:spcPts val="0"/>
                        </a:spcAft>
                      </a:pPr>
                      <a:r>
                        <a:rPr lang="en-US" sz="1200" dirty="0">
                          <a:solidFill>
                            <a:schemeClr val="accent1"/>
                          </a:solidFill>
                          <a:effectLst/>
                        </a:rPr>
                        <a:t>Adjustment</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Clinicians</a:t>
                      </a:r>
                    </a:p>
                    <a:p>
                      <a:pPr marL="0" marR="0" algn="ctr">
                        <a:spcBef>
                          <a:spcPts val="0"/>
                        </a:spcBef>
                        <a:spcAft>
                          <a:spcPts val="0"/>
                        </a:spcAft>
                      </a:pPr>
                      <a:r>
                        <a:rPr lang="en-US" sz="1200" dirty="0">
                          <a:solidFill>
                            <a:schemeClr val="accent1"/>
                          </a:solidFill>
                          <a:effectLst/>
                        </a:rPr>
                        <a:t>with Positive</a:t>
                      </a:r>
                    </a:p>
                    <a:p>
                      <a:pPr marL="0" marR="0" algn="ctr">
                        <a:spcBef>
                          <a:spcPts val="0"/>
                        </a:spcBef>
                        <a:spcAft>
                          <a:spcPts val="0"/>
                        </a:spcAft>
                      </a:pPr>
                      <a:r>
                        <a:rPr lang="en-US" sz="1200" dirty="0">
                          <a:solidFill>
                            <a:schemeClr val="accent1"/>
                          </a:solidFill>
                          <a:effectLst/>
                        </a:rPr>
                        <a:t>Adjustment</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tc>
                  <a:txBody>
                    <a:bodyPr/>
                    <a:lstStyle/>
                    <a:p>
                      <a:pPr marL="0" marR="0" algn="ctr">
                        <a:spcBef>
                          <a:spcPts val="0"/>
                        </a:spcBef>
                        <a:spcAft>
                          <a:spcPts val="0"/>
                        </a:spcAft>
                      </a:pPr>
                      <a:r>
                        <a:rPr lang="en-US" sz="1200" dirty="0">
                          <a:solidFill>
                            <a:schemeClr val="accent1"/>
                          </a:solidFill>
                          <a:effectLst/>
                        </a:rPr>
                        <a:t>Clinicians</a:t>
                      </a:r>
                    </a:p>
                    <a:p>
                      <a:pPr marL="0" marR="0" algn="ctr">
                        <a:spcBef>
                          <a:spcPts val="0"/>
                        </a:spcBef>
                        <a:spcAft>
                          <a:spcPts val="0"/>
                        </a:spcAft>
                      </a:pPr>
                      <a:r>
                        <a:rPr lang="en-US" sz="1200" dirty="0">
                          <a:solidFill>
                            <a:schemeClr val="accent1"/>
                          </a:solidFill>
                          <a:effectLst/>
                        </a:rPr>
                        <a:t>with No</a:t>
                      </a:r>
                    </a:p>
                    <a:p>
                      <a:pPr marL="0" marR="0" algn="ctr">
                        <a:spcBef>
                          <a:spcPts val="0"/>
                        </a:spcBef>
                        <a:spcAft>
                          <a:spcPts val="0"/>
                        </a:spcAft>
                      </a:pPr>
                      <a:r>
                        <a:rPr lang="en-US" sz="1200" dirty="0">
                          <a:solidFill>
                            <a:schemeClr val="accent1"/>
                          </a:solidFill>
                          <a:effectLst/>
                        </a:rPr>
                        <a:t>Adjustment</a:t>
                      </a:r>
                      <a:endParaRPr lang="en-US" sz="1200"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bg1">
                        <a:lumMod val="95000"/>
                      </a:schemeClr>
                    </a:solidFill>
                  </a:tcPr>
                </a:tc>
                <a:extLst>
                  <a:ext uri="{0D108BD9-81ED-4DB2-BD59-A6C34878D82A}">
                    <a16:rowId xmlns:a16="http://schemas.microsoft.com/office/drawing/2014/main" val="517840481"/>
                  </a:ext>
                </a:extLst>
              </a:tr>
              <a:tr h="439053">
                <a:tc>
                  <a:txBody>
                    <a:bodyPr/>
                    <a:lstStyle/>
                    <a:p>
                      <a:pPr marL="0" marR="0">
                        <a:spcBef>
                          <a:spcPts val="0"/>
                        </a:spcBef>
                        <a:spcAft>
                          <a:spcPts val="0"/>
                        </a:spcAft>
                      </a:pPr>
                      <a:r>
                        <a:rPr lang="en-US" sz="1400" dirty="0">
                          <a:solidFill>
                            <a:schemeClr val="tx1">
                              <a:lumMod val="75000"/>
                              <a:lumOff val="25000"/>
                            </a:schemeClr>
                          </a:solidFill>
                          <a:effectLst/>
                        </a:rPr>
                        <a:t>Solo</a:t>
                      </a:r>
                      <a:endParaRPr lang="en-US" sz="14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44450" marR="0"/>
                      <a:r>
                        <a:rPr lang="en-US" sz="1400" dirty="0">
                          <a:effectLst/>
                        </a:rPr>
                        <a:t>102,788</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36830" marR="0"/>
                      <a:r>
                        <a:rPr lang="en-US" sz="1400">
                          <a:effectLst/>
                        </a:rPr>
                        <a:t>$12 458</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tc>
                  <a:txBody>
                    <a:bodyPr/>
                    <a:lstStyle/>
                    <a:p>
                      <a:pPr marL="173355" marR="0"/>
                      <a:r>
                        <a:rPr lang="en-US" sz="1400" dirty="0">
                          <a:effectLst/>
                        </a:rPr>
                        <a:t>87.0%</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tc>
                  <a:txBody>
                    <a:bodyPr/>
                    <a:lstStyle/>
                    <a:p>
                      <a:pPr marL="219710" marR="0"/>
                      <a:r>
                        <a:rPr lang="en-US" sz="1400">
                          <a:effectLst/>
                        </a:rPr>
                        <a:t>89,383</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tc>
                  <a:txBody>
                    <a:bodyPr/>
                    <a:lstStyle/>
                    <a:p>
                      <a:pPr marL="102870" marR="0">
                        <a:tabLst>
                          <a:tab pos="217170" algn="l"/>
                        </a:tabLst>
                      </a:pPr>
                      <a:r>
                        <a:rPr lang="en-US" sz="1400">
                          <a:effectLst/>
                        </a:rPr>
                        <a:t>12.9%</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tc>
                  <a:txBody>
                    <a:bodyPr/>
                    <a:lstStyle/>
                    <a:p>
                      <a:pPr marL="102870" marR="0">
                        <a:spcBef>
                          <a:spcPts val="0"/>
                        </a:spcBef>
                        <a:spcAft>
                          <a:spcPts val="0"/>
                        </a:spcAft>
                      </a:pPr>
                      <a:r>
                        <a:rPr lang="en-US" sz="1400">
                          <a:effectLst/>
                        </a:rPr>
                        <a:t>13,302</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tc>
                  <a:txBody>
                    <a:bodyPr/>
                    <a:lstStyle/>
                    <a:p>
                      <a:pPr marL="217170" marR="0">
                        <a:spcBef>
                          <a:spcPts val="0"/>
                        </a:spcBef>
                        <a:spcAft>
                          <a:spcPts val="0"/>
                        </a:spcAft>
                      </a:pPr>
                      <a:r>
                        <a:rPr lang="en-US" sz="1400" dirty="0">
                          <a:effectLst/>
                        </a:rPr>
                        <a:t>103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alpha val="50000"/>
                      </a:schemeClr>
                    </a:solidFill>
                  </a:tcPr>
                </a:tc>
                <a:extLst>
                  <a:ext uri="{0D108BD9-81ED-4DB2-BD59-A6C34878D82A}">
                    <a16:rowId xmlns:a16="http://schemas.microsoft.com/office/drawing/2014/main" val="3256297018"/>
                  </a:ext>
                </a:extLst>
              </a:tr>
              <a:tr h="543147">
                <a:tc>
                  <a:txBody>
                    <a:bodyPr/>
                    <a:lstStyle/>
                    <a:p>
                      <a:pPr marL="0" marR="0">
                        <a:spcBef>
                          <a:spcPts val="0"/>
                        </a:spcBef>
                        <a:spcAft>
                          <a:spcPts val="0"/>
                        </a:spcAft>
                      </a:pPr>
                      <a:r>
                        <a:rPr lang="en-US" sz="1400" dirty="0">
                          <a:solidFill>
                            <a:schemeClr val="tx1">
                              <a:lumMod val="75000"/>
                              <a:lumOff val="25000"/>
                            </a:schemeClr>
                          </a:solidFill>
                          <a:effectLst/>
                        </a:rPr>
                        <a:t>2-9 eligible</a:t>
                      </a:r>
                    </a:p>
                    <a:p>
                      <a:pPr marL="0" marR="0">
                        <a:spcBef>
                          <a:spcPts val="0"/>
                        </a:spcBef>
                        <a:spcAft>
                          <a:spcPts val="0"/>
                        </a:spcAft>
                      </a:pPr>
                      <a:r>
                        <a:rPr lang="en-US" sz="1400" dirty="0">
                          <a:solidFill>
                            <a:schemeClr val="tx1">
                              <a:lumMod val="75000"/>
                              <a:lumOff val="25000"/>
                            </a:schemeClr>
                          </a:solidFill>
                          <a:effectLst/>
                        </a:rPr>
                        <a:t>clinicians</a:t>
                      </a:r>
                      <a:endParaRPr lang="en-US" sz="14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44450" marR="0"/>
                      <a:r>
                        <a:rPr lang="en-US" sz="1400" dirty="0">
                          <a:effectLst/>
                        </a:rPr>
                        <a:t>123,695</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36830" marR="0"/>
                      <a:r>
                        <a:rPr lang="en-US" sz="1400" dirty="0">
                          <a:effectLst/>
                        </a:rPr>
                        <a:t>$18 697</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tc>
                  <a:txBody>
                    <a:bodyPr/>
                    <a:lstStyle/>
                    <a:p>
                      <a:pPr marL="173355" marR="0"/>
                      <a:r>
                        <a:rPr lang="en-US" sz="1400" dirty="0">
                          <a:effectLst/>
                        </a:rPr>
                        <a:t>69.9%</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tc>
                  <a:txBody>
                    <a:bodyPr/>
                    <a:lstStyle/>
                    <a:p>
                      <a:pPr marL="219710" marR="0"/>
                      <a:r>
                        <a:rPr lang="en-US" sz="1400" dirty="0">
                          <a:effectLst/>
                        </a:rPr>
                        <a:t>86,519</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tc>
                  <a:txBody>
                    <a:bodyPr/>
                    <a:lstStyle/>
                    <a:p>
                      <a:pPr marL="102870" marR="0">
                        <a:tabLst>
                          <a:tab pos="217170" algn="l"/>
                        </a:tabLst>
                      </a:pPr>
                      <a:r>
                        <a:rPr lang="en-US" sz="1400">
                          <a:effectLst/>
                        </a:rPr>
                        <a:t>29.8%</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tc>
                  <a:txBody>
                    <a:bodyPr/>
                    <a:lstStyle/>
                    <a:p>
                      <a:pPr marL="102870" marR="0">
                        <a:spcBef>
                          <a:spcPts val="0"/>
                        </a:spcBef>
                        <a:spcAft>
                          <a:spcPts val="0"/>
                        </a:spcAft>
                      </a:pPr>
                      <a:r>
                        <a:rPr lang="en-US" sz="1400" dirty="0">
                          <a:effectLst/>
                        </a:rPr>
                        <a:t>36,887</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tc>
                  <a:txBody>
                    <a:bodyPr/>
                    <a:lstStyle/>
                    <a:p>
                      <a:pPr marL="217170" marR="0">
                        <a:spcBef>
                          <a:spcPts val="0"/>
                        </a:spcBef>
                        <a:spcAft>
                          <a:spcPts val="0"/>
                        </a:spcAft>
                      </a:pPr>
                      <a:r>
                        <a:rPr lang="en-US" sz="1400" dirty="0">
                          <a:effectLst/>
                        </a:rPr>
                        <a:t>289</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lumMod val="20000"/>
                        <a:lumOff val="80000"/>
                      </a:schemeClr>
                    </a:solidFill>
                  </a:tcPr>
                </a:tc>
                <a:extLst>
                  <a:ext uri="{0D108BD9-81ED-4DB2-BD59-A6C34878D82A}">
                    <a16:rowId xmlns:a16="http://schemas.microsoft.com/office/drawing/2014/main" val="3138747989"/>
                  </a:ext>
                </a:extLst>
              </a:tr>
              <a:tr h="546826">
                <a:tc>
                  <a:txBody>
                    <a:bodyPr/>
                    <a:lstStyle/>
                    <a:p>
                      <a:pPr marL="0" marR="0">
                        <a:spcBef>
                          <a:spcPts val="0"/>
                        </a:spcBef>
                        <a:spcAft>
                          <a:spcPts val="0"/>
                        </a:spcAft>
                      </a:pPr>
                      <a:r>
                        <a:rPr lang="en-US" sz="1400" dirty="0">
                          <a:solidFill>
                            <a:schemeClr val="tx1">
                              <a:lumMod val="75000"/>
                              <a:lumOff val="25000"/>
                            </a:schemeClr>
                          </a:solidFill>
                          <a:effectLst/>
                        </a:rPr>
                        <a:t>10-24 eligible</a:t>
                      </a:r>
                    </a:p>
                    <a:p>
                      <a:pPr marL="0" marR="0">
                        <a:spcBef>
                          <a:spcPts val="0"/>
                        </a:spcBef>
                        <a:spcAft>
                          <a:spcPts val="0"/>
                        </a:spcAft>
                      </a:pPr>
                      <a:r>
                        <a:rPr lang="en-US" sz="1400" dirty="0">
                          <a:solidFill>
                            <a:schemeClr val="tx1">
                              <a:lumMod val="75000"/>
                              <a:lumOff val="25000"/>
                            </a:schemeClr>
                          </a:solidFill>
                          <a:effectLst/>
                        </a:rPr>
                        <a:t>clinicians</a:t>
                      </a:r>
                      <a:endParaRPr lang="en-US" sz="14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44450" marR="0"/>
                      <a:r>
                        <a:rPr lang="en-US" sz="1400" dirty="0">
                          <a:effectLst/>
                        </a:rPr>
                        <a:t>8,207</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36830" marR="0"/>
                      <a:r>
                        <a:rPr lang="en-US" sz="1400" dirty="0">
                          <a:effectLst/>
                        </a:rPr>
                        <a:t>$9 934</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173355" marR="0"/>
                      <a:r>
                        <a:rPr lang="en-US" sz="1400" dirty="0">
                          <a:effectLst/>
                        </a:rPr>
                        <a:t>59.4%</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219710" marR="0"/>
                      <a:r>
                        <a:rPr lang="en-US" sz="1400" dirty="0">
                          <a:effectLst/>
                        </a:rPr>
                        <a:t>48,213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102870" marR="0">
                        <a:tabLst>
                          <a:tab pos="217170" algn="l"/>
                        </a:tabLst>
                      </a:pPr>
                      <a:r>
                        <a:rPr lang="en-US" sz="1400" dirty="0">
                          <a:effectLst/>
                        </a:rPr>
                        <a:t>40.3%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102870" marR="0">
                        <a:spcBef>
                          <a:spcPts val="0"/>
                        </a:spcBef>
                        <a:spcAft>
                          <a:spcPts val="0"/>
                        </a:spcAft>
                      </a:pPr>
                      <a:r>
                        <a:rPr lang="en-US" sz="1400" dirty="0">
                          <a:effectLst/>
                        </a:rPr>
                        <a:t>32,737</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217170" marR="0">
                        <a:spcBef>
                          <a:spcPts val="0"/>
                        </a:spcBef>
                        <a:spcAft>
                          <a:spcPts val="0"/>
                        </a:spcAft>
                      </a:pPr>
                      <a:r>
                        <a:rPr lang="en-US" sz="1400" dirty="0">
                          <a:effectLst/>
                        </a:rPr>
                        <a:t>257</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extLst>
                  <a:ext uri="{0D108BD9-81ED-4DB2-BD59-A6C34878D82A}">
                    <a16:rowId xmlns:a16="http://schemas.microsoft.com/office/drawing/2014/main" val="2368700397"/>
                  </a:ext>
                </a:extLst>
              </a:tr>
              <a:tr h="604162">
                <a:tc>
                  <a:txBody>
                    <a:bodyPr/>
                    <a:lstStyle/>
                    <a:p>
                      <a:pPr marL="0" marR="0">
                        <a:spcBef>
                          <a:spcPts val="0"/>
                        </a:spcBef>
                        <a:spcAft>
                          <a:spcPts val="0"/>
                        </a:spcAft>
                      </a:pPr>
                      <a:r>
                        <a:rPr lang="en-US" sz="1400" dirty="0">
                          <a:solidFill>
                            <a:schemeClr val="tx1">
                              <a:lumMod val="75000"/>
                              <a:lumOff val="25000"/>
                            </a:schemeClr>
                          </a:solidFill>
                          <a:effectLst/>
                        </a:rPr>
                        <a:t>25-99 eligible</a:t>
                      </a:r>
                    </a:p>
                    <a:p>
                      <a:pPr marL="0" marR="0">
                        <a:spcBef>
                          <a:spcPts val="0"/>
                        </a:spcBef>
                        <a:spcAft>
                          <a:spcPts val="0"/>
                        </a:spcAft>
                      </a:pPr>
                      <a:r>
                        <a:rPr lang="en-US" sz="1400" dirty="0">
                          <a:solidFill>
                            <a:schemeClr val="tx1">
                              <a:lumMod val="75000"/>
                              <a:lumOff val="25000"/>
                            </a:schemeClr>
                          </a:solidFill>
                          <a:effectLst/>
                        </a:rPr>
                        <a:t>clinicians</a:t>
                      </a:r>
                      <a:endParaRPr lang="en-US" sz="14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44450" marR="0"/>
                      <a:r>
                        <a:rPr lang="en-US" sz="1400" dirty="0">
                          <a:effectLst/>
                        </a:rPr>
                        <a:t>147,976</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36830" marR="0"/>
                      <a:r>
                        <a:rPr lang="en-US" sz="1400">
                          <a:effectLst/>
                        </a:rPr>
                        <a:t>$12 868</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173355" marR="0"/>
                      <a:r>
                        <a:rPr lang="en-US" sz="1400" dirty="0">
                          <a:effectLst/>
                        </a:rPr>
                        <a:t>44.9%</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219710" marR="0"/>
                      <a:r>
                        <a:rPr lang="en-US" sz="1400" dirty="0">
                          <a:effectLst/>
                        </a:rPr>
                        <a:t>66,515</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102870" marR="0">
                        <a:tabLst>
                          <a:tab pos="217170" algn="l"/>
                        </a:tabLst>
                      </a:pPr>
                      <a:r>
                        <a:rPr lang="en-US" sz="1400">
                          <a:effectLst/>
                        </a:rPr>
                        <a:t>54.5%</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102870" marR="0">
                        <a:spcBef>
                          <a:spcPts val="0"/>
                        </a:spcBef>
                        <a:spcAft>
                          <a:spcPts val="0"/>
                        </a:spcAft>
                      </a:pPr>
                      <a:r>
                        <a:rPr lang="en-US" sz="1400">
                          <a:effectLst/>
                        </a:rPr>
                        <a:t>80,588</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tc>
                  <a:txBody>
                    <a:bodyPr/>
                    <a:lstStyle/>
                    <a:p>
                      <a:pPr marL="217170" marR="0">
                        <a:spcBef>
                          <a:spcPts val="0"/>
                        </a:spcBef>
                        <a:spcAft>
                          <a:spcPts val="0"/>
                        </a:spcAft>
                      </a:pPr>
                      <a:r>
                        <a:rPr lang="en-US" sz="1400" dirty="0">
                          <a:effectLst/>
                        </a:rPr>
                        <a:t>873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E2CFF0"/>
                    </a:solidFill>
                  </a:tcPr>
                </a:tc>
                <a:extLst>
                  <a:ext uri="{0D108BD9-81ED-4DB2-BD59-A6C34878D82A}">
                    <a16:rowId xmlns:a16="http://schemas.microsoft.com/office/drawing/2014/main" val="3756697729"/>
                  </a:ext>
                </a:extLst>
              </a:tr>
              <a:tr h="787569">
                <a:tc>
                  <a:txBody>
                    <a:bodyPr/>
                    <a:lstStyle/>
                    <a:p>
                      <a:pPr marL="0" marR="0">
                        <a:spcBef>
                          <a:spcPts val="0"/>
                        </a:spcBef>
                        <a:spcAft>
                          <a:spcPts val="0"/>
                        </a:spcAft>
                      </a:pPr>
                      <a:r>
                        <a:rPr lang="en-US" sz="1400" dirty="0">
                          <a:solidFill>
                            <a:schemeClr val="tx1">
                              <a:lumMod val="75000"/>
                              <a:lumOff val="25000"/>
                            </a:schemeClr>
                          </a:solidFill>
                          <a:effectLst/>
                        </a:rPr>
                        <a:t>100 or more eligible clinicians</a:t>
                      </a:r>
                      <a:endParaRPr lang="en-US" sz="1400" dirty="0">
                        <a:solidFill>
                          <a:schemeClr val="tx1">
                            <a:lumMod val="75000"/>
                            <a:lumOff val="2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0E6F7"/>
                    </a:solidFill>
                  </a:tcPr>
                </a:tc>
                <a:tc>
                  <a:txBody>
                    <a:bodyPr/>
                    <a:lstStyle/>
                    <a:p>
                      <a:pPr marL="44450" marR="0">
                        <a:spcBef>
                          <a:spcPts val="0"/>
                        </a:spcBef>
                        <a:spcAft>
                          <a:spcPts val="0"/>
                        </a:spcAft>
                      </a:pPr>
                      <a:r>
                        <a:rPr lang="en-US" sz="1400" dirty="0">
                          <a:effectLst/>
                        </a:rPr>
                        <a:t>305,676</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36830" marR="0">
                        <a:spcBef>
                          <a:spcPts val="0"/>
                        </a:spcBef>
                        <a:spcAft>
                          <a:spcPts val="0"/>
                        </a:spcAft>
                      </a:pPr>
                      <a:r>
                        <a:rPr lang="en-US" sz="1400" dirty="0">
                          <a:effectLst/>
                        </a:rPr>
                        <a:t>$18,648</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173355" marR="0">
                        <a:spcBef>
                          <a:spcPts val="0"/>
                        </a:spcBef>
                        <a:spcAft>
                          <a:spcPts val="0"/>
                        </a:spcAft>
                      </a:pPr>
                      <a:r>
                        <a:rPr lang="en-US" sz="1400" dirty="0">
                          <a:effectLst/>
                        </a:rPr>
                        <a:t>18.3%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219710" marR="0">
                        <a:spcBef>
                          <a:spcPts val="0"/>
                        </a:spcBef>
                        <a:spcAft>
                          <a:spcPts val="0"/>
                        </a:spcAft>
                      </a:pPr>
                      <a:r>
                        <a:rPr lang="en-US" sz="1400" dirty="0">
                          <a:effectLst/>
                        </a:rPr>
                        <a:t>56,045</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102870" marR="0">
                        <a:spcBef>
                          <a:spcPts val="0"/>
                        </a:spcBef>
                        <a:spcAft>
                          <a:spcPts val="0"/>
                        </a:spcAft>
                        <a:tabLst>
                          <a:tab pos="217170" algn="l"/>
                        </a:tabLst>
                      </a:pPr>
                      <a:r>
                        <a:rPr lang="en-US" sz="1400" dirty="0">
                          <a:effectLst/>
                        </a:rPr>
                        <a:t>81.3%</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102870" marR="0">
                        <a:spcBef>
                          <a:spcPts val="0"/>
                        </a:spcBef>
                        <a:spcAft>
                          <a:spcPts val="0"/>
                        </a:spcAft>
                      </a:pPr>
                      <a:r>
                        <a:rPr lang="en-US" sz="1400" dirty="0">
                          <a:effectLst/>
                        </a:rPr>
                        <a:t>248,626</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tc>
                  <a:txBody>
                    <a:bodyPr/>
                    <a:lstStyle/>
                    <a:p>
                      <a:pPr marL="217170" marR="0">
                        <a:spcBef>
                          <a:spcPts val="0"/>
                        </a:spcBef>
                        <a:spcAft>
                          <a:spcPts val="0"/>
                        </a:spcAft>
                      </a:pPr>
                      <a:r>
                        <a:rPr lang="en-US" sz="1400" dirty="0">
                          <a:effectLst/>
                        </a:rPr>
                        <a:t>1,005</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rgbClr val="F1E6F8"/>
                    </a:solidFill>
                  </a:tcPr>
                </a:tc>
                <a:extLst>
                  <a:ext uri="{0D108BD9-81ED-4DB2-BD59-A6C34878D82A}">
                    <a16:rowId xmlns:a16="http://schemas.microsoft.com/office/drawing/2014/main" val="308774826"/>
                  </a:ext>
                </a:extLst>
              </a:tr>
              <a:tr h="360435">
                <a:tc>
                  <a:txBody>
                    <a:bodyPr/>
                    <a:lstStyle/>
                    <a:p>
                      <a:pPr marL="0" marR="0">
                        <a:spcBef>
                          <a:spcPts val="0"/>
                        </a:spcBef>
                        <a:spcAft>
                          <a:spcPts val="0"/>
                        </a:spcAft>
                      </a:pPr>
                      <a:r>
                        <a:rPr lang="en-US" sz="1400" dirty="0">
                          <a:solidFill>
                            <a:schemeClr val="bg1"/>
                          </a:solidFill>
                          <a:effectLst/>
                        </a:rPr>
                        <a:t>Overall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44450" marR="0">
                        <a:spcBef>
                          <a:spcPts val="0"/>
                        </a:spcBef>
                        <a:spcAft>
                          <a:spcPts val="0"/>
                        </a:spcAft>
                      </a:pPr>
                      <a:r>
                        <a:rPr lang="en-US" sz="1400" b="1" dirty="0">
                          <a:solidFill>
                            <a:schemeClr val="bg1"/>
                          </a:solidFill>
                          <a:effectLst/>
                        </a:rPr>
                        <a:t>761,342</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36830" marR="0">
                        <a:spcBef>
                          <a:spcPts val="0"/>
                        </a:spcBef>
                        <a:spcAft>
                          <a:spcPts val="0"/>
                        </a:spcAft>
                      </a:pPr>
                      <a:r>
                        <a:rPr lang="en-US" sz="1400" b="1" dirty="0">
                          <a:solidFill>
                            <a:schemeClr val="bg1"/>
                          </a:solidFill>
                          <a:effectLst/>
                        </a:rPr>
                        <a:t>$72,606</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173355" marR="0">
                        <a:spcBef>
                          <a:spcPts val="0"/>
                        </a:spcBef>
                        <a:spcAft>
                          <a:spcPts val="0"/>
                        </a:spcAft>
                      </a:pPr>
                      <a:r>
                        <a:rPr lang="en-US" sz="1400" b="1" dirty="0">
                          <a:solidFill>
                            <a:schemeClr val="bg1"/>
                          </a:solidFill>
                          <a:effectLst/>
                        </a:rPr>
                        <a:t>45.5%</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219710" marR="0">
                        <a:spcBef>
                          <a:spcPts val="0"/>
                        </a:spcBef>
                        <a:spcAft>
                          <a:spcPts val="0"/>
                        </a:spcAft>
                      </a:pPr>
                      <a:r>
                        <a:rPr lang="en-US" sz="1400" b="1" dirty="0">
                          <a:solidFill>
                            <a:schemeClr val="bg1"/>
                          </a:solidFill>
                          <a:effectLst/>
                        </a:rPr>
                        <a:t>346,675</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102870" marR="0">
                        <a:spcBef>
                          <a:spcPts val="0"/>
                        </a:spcBef>
                        <a:spcAft>
                          <a:spcPts val="0"/>
                        </a:spcAft>
                        <a:tabLst>
                          <a:tab pos="217170" algn="l"/>
                        </a:tabLst>
                      </a:pPr>
                      <a:r>
                        <a:rPr lang="en-US" sz="1400" b="1" dirty="0">
                          <a:solidFill>
                            <a:schemeClr val="bg1"/>
                          </a:solidFill>
                          <a:effectLst/>
                        </a:rPr>
                        <a:t>54.1%</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102870" marR="0">
                        <a:spcBef>
                          <a:spcPts val="0"/>
                        </a:spcBef>
                        <a:spcAft>
                          <a:spcPts val="0"/>
                        </a:spcAft>
                      </a:pPr>
                      <a:r>
                        <a:rPr lang="en-US" sz="1400" b="1" dirty="0">
                          <a:solidFill>
                            <a:schemeClr val="bg1"/>
                          </a:solidFill>
                          <a:effectLst/>
                        </a:rPr>
                        <a:t>412,140</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tc>
                  <a:txBody>
                    <a:bodyPr/>
                    <a:lstStyle/>
                    <a:p>
                      <a:pPr marL="217170" marR="0">
                        <a:spcBef>
                          <a:spcPts val="0"/>
                        </a:spcBef>
                        <a:spcAft>
                          <a:spcPts val="0"/>
                        </a:spcAft>
                      </a:pPr>
                      <a:r>
                        <a:rPr lang="en-US" sz="1400" b="1" dirty="0">
                          <a:solidFill>
                            <a:schemeClr val="bg1"/>
                          </a:solidFill>
                          <a:effectLst/>
                        </a:rPr>
                        <a:t>2,527</a:t>
                      </a:r>
                      <a:endParaRPr lang="en-US" sz="14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36830" marB="36830" anchor="ctr">
                    <a:solidFill>
                      <a:schemeClr val="accent2"/>
                    </a:solidFill>
                  </a:tcPr>
                </a:tc>
                <a:extLst>
                  <a:ext uri="{0D108BD9-81ED-4DB2-BD59-A6C34878D82A}">
                    <a16:rowId xmlns:a16="http://schemas.microsoft.com/office/drawing/2014/main" val="3107366066"/>
                  </a:ext>
                </a:extLst>
              </a:tr>
            </a:tbl>
          </a:graphicData>
        </a:graphic>
      </p:graphicFrame>
      <p:sp>
        <p:nvSpPr>
          <p:cNvPr id="2" name="Title 1"/>
          <p:cNvSpPr>
            <a:spLocks noGrp="1"/>
          </p:cNvSpPr>
          <p:nvPr>
            <p:ph type="title"/>
          </p:nvPr>
        </p:nvSpPr>
        <p:spPr/>
        <p:txBody>
          <a:bodyPr>
            <a:normAutofit/>
          </a:bodyPr>
          <a:lstStyle/>
          <a:p>
            <a:r>
              <a:rPr lang="en-US" sz="3200" dirty="0">
                <a:solidFill>
                  <a:schemeClr val="accent2"/>
                </a:solidFill>
              </a:rPr>
              <a:t>MACRA Proposal: Table 64</a:t>
            </a:r>
          </a:p>
        </p:txBody>
      </p:sp>
      <p:sp>
        <p:nvSpPr>
          <p:cNvPr id="11" name="Content Placeholder 2"/>
          <p:cNvSpPr txBox="1">
            <a:spLocks/>
          </p:cNvSpPr>
          <p:nvPr/>
        </p:nvSpPr>
        <p:spPr>
          <a:xfrm>
            <a:off x="4546600" y="1042522"/>
            <a:ext cx="5664200" cy="482599"/>
          </a:xfrm>
          <a:prstGeom prst="rect">
            <a:avLst/>
          </a:prstGeom>
        </p:spPr>
        <p:txBody>
          <a:bodyPr vert="horz" lIns="91440" tIns="45720" rIns="91440" bIns="45720" rtlCol="0">
            <a:normAutofit/>
          </a:bodyPr>
          <a:lstStyle>
            <a:lvl1pPr marL="342900" indent="-342900" algn="l" defTabSz="457200" rtl="0" eaLnBrk="1" latinLnBrk="0" hangingPunct="1">
              <a:spcBef>
                <a:spcPts val="0"/>
              </a:spcBef>
              <a:spcAft>
                <a:spcPts val="600"/>
              </a:spcAft>
              <a:buClr>
                <a:schemeClr val="accent1"/>
              </a:buClr>
              <a:buFont typeface="Arial"/>
              <a:buChar char="•"/>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ts val="0"/>
              </a:spcBef>
              <a:spcAft>
                <a:spcPts val="300"/>
              </a:spcAft>
              <a:buClr>
                <a:schemeClr val="accent1"/>
              </a:buClr>
              <a:buFont typeface="Arial"/>
              <a:buChar char="–"/>
              <a:defRPr sz="20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ts val="0"/>
              </a:spcBef>
              <a:spcAft>
                <a:spcPts val="300"/>
              </a:spcAft>
              <a:buFont typeface="Arial"/>
              <a:buChar char="•"/>
              <a:defRPr sz="18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ct val="140000"/>
              </a:lnSpc>
              <a:buNone/>
            </a:pPr>
            <a:r>
              <a:rPr lang="en-US" sz="1800" dirty="0">
                <a:solidFill>
                  <a:schemeClr val="accent1"/>
                </a:solidFill>
                <a:latin typeface="+mn-lt"/>
              </a:rPr>
              <a:t>On page 676 of the MACRA</a:t>
            </a:r>
            <a:endParaRPr lang="en-US" sz="1800" b="1" i="1" dirty="0">
              <a:solidFill>
                <a:schemeClr val="accent1"/>
              </a:solidFill>
              <a:latin typeface="+mn-lt"/>
            </a:endParaRPr>
          </a:p>
        </p:txBody>
      </p:sp>
      <p:sp>
        <p:nvSpPr>
          <p:cNvPr id="5" name="Rectangle 4">
            <a:extLst>
              <a:ext uri="{FF2B5EF4-FFF2-40B4-BE49-F238E27FC236}">
                <a16:creationId xmlns:a16="http://schemas.microsoft.com/office/drawing/2014/main" id="{B9BCF4F9-21FA-1D46-A6BC-F6A92691270E}"/>
              </a:ext>
            </a:extLst>
          </p:cNvPr>
          <p:cNvSpPr/>
          <p:nvPr/>
        </p:nvSpPr>
        <p:spPr>
          <a:xfrm>
            <a:off x="4031921" y="1604514"/>
            <a:ext cx="1279550" cy="3484321"/>
          </a:xfrm>
          <a:prstGeom prst="rect">
            <a:avLst/>
          </a:prstGeom>
          <a:noFill/>
          <a:ln w="539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Slide Number Placeholder 6">
            <a:extLst>
              <a:ext uri="{FF2B5EF4-FFF2-40B4-BE49-F238E27FC236}">
                <a16:creationId xmlns:a16="http://schemas.microsoft.com/office/drawing/2014/main" id="{DC4B650B-FD4B-5147-B637-9D8B0E929542}"/>
              </a:ext>
            </a:extLst>
          </p:cNvPr>
          <p:cNvSpPr>
            <a:spLocks noGrp="1"/>
          </p:cNvSpPr>
          <p:nvPr>
            <p:ph type="sldNum" sz="quarter" idx="4"/>
          </p:nvPr>
        </p:nvSpPr>
        <p:spPr/>
        <p:txBody>
          <a:bodyPr/>
          <a:lstStyle/>
          <a:p>
            <a:fld id="{C2CB5AC3-9B10-7342-AA29-774D8DCAC0D8}" type="slidenum">
              <a:rPr lang="en-US" smtClean="0"/>
              <a:pPr/>
              <a:t>14</a:t>
            </a:fld>
            <a:endParaRPr lang="en-US" dirty="0"/>
          </a:p>
        </p:txBody>
      </p:sp>
      <p:sp>
        <p:nvSpPr>
          <p:cNvPr id="10" name="Rectangle 9">
            <a:extLst>
              <a:ext uri="{FF2B5EF4-FFF2-40B4-BE49-F238E27FC236}">
                <a16:creationId xmlns:a16="http://schemas.microsoft.com/office/drawing/2014/main" id="{40768DE8-6F95-4BD8-8796-BB503A79EA07}"/>
              </a:ext>
            </a:extLst>
          </p:cNvPr>
          <p:cNvSpPr/>
          <p:nvPr/>
        </p:nvSpPr>
        <p:spPr>
          <a:xfrm>
            <a:off x="838200" y="1604514"/>
            <a:ext cx="1279550" cy="3484321"/>
          </a:xfrm>
          <a:prstGeom prst="rect">
            <a:avLst/>
          </a:prstGeom>
          <a:noFill/>
          <a:ln w="539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DDBD95C-EAAA-467E-9A8B-A484DBECB032}"/>
              </a:ext>
            </a:extLst>
          </p:cNvPr>
          <p:cNvPicPr>
            <a:picLocks noChangeAspect="1"/>
          </p:cNvPicPr>
          <p:nvPr/>
        </p:nvPicPr>
        <p:blipFill>
          <a:blip r:embed="rId3"/>
          <a:stretch>
            <a:fillRect/>
          </a:stretch>
        </p:blipFill>
        <p:spPr>
          <a:xfrm>
            <a:off x="929543" y="1052558"/>
            <a:ext cx="6611264" cy="513021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24694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600199"/>
            <a:ext cx="8229600" cy="4526278"/>
          </a:xfrm>
        </p:spPr>
        <p:txBody>
          <a:bodyPr>
            <a:normAutofit/>
          </a:bodyPr>
          <a:lstStyle/>
          <a:p>
            <a:pPr marL="0" indent="0">
              <a:lnSpc>
                <a:spcPct val="110000"/>
              </a:lnSpc>
              <a:spcAft>
                <a:spcPts val="1200"/>
              </a:spcAft>
              <a:buNone/>
            </a:pPr>
            <a:r>
              <a:rPr lang="en-US" dirty="0"/>
              <a:t>Do you have the resources to keep up with evolving quality reporting requirements from both CMS and private payers?</a:t>
            </a:r>
          </a:p>
          <a:p>
            <a:pPr>
              <a:lnSpc>
                <a:spcPct val="110000"/>
              </a:lnSpc>
              <a:spcAft>
                <a:spcPts val="1200"/>
              </a:spcAft>
            </a:pPr>
            <a:r>
              <a:rPr lang="en-US" dirty="0"/>
              <a:t>Data collection and management</a:t>
            </a:r>
          </a:p>
          <a:p>
            <a:pPr>
              <a:lnSpc>
                <a:spcPct val="110000"/>
              </a:lnSpc>
              <a:spcAft>
                <a:spcPts val="1200"/>
              </a:spcAft>
            </a:pPr>
            <a:r>
              <a:rPr lang="en-US" dirty="0"/>
              <a:t>Analytics, reports, and data submission</a:t>
            </a:r>
          </a:p>
          <a:p>
            <a:pPr>
              <a:lnSpc>
                <a:spcPct val="110000"/>
              </a:lnSpc>
              <a:spcAft>
                <a:spcPts val="1200"/>
              </a:spcAft>
            </a:pPr>
            <a:r>
              <a:rPr lang="en-US" dirty="0"/>
              <a:t>Keeping track of different requirements for each quality reporting entity.</a:t>
            </a:r>
          </a:p>
        </p:txBody>
      </p:sp>
      <p:sp>
        <p:nvSpPr>
          <p:cNvPr id="9" name="Title 2">
            <a:extLst>
              <a:ext uri="{FF2B5EF4-FFF2-40B4-BE49-F238E27FC236}">
                <a16:creationId xmlns:a16="http://schemas.microsoft.com/office/drawing/2014/main" id="{3C317CB1-8F21-45F4-B5B4-F628A69BB384}"/>
              </a:ext>
            </a:extLst>
          </p:cNvPr>
          <p:cNvSpPr txBox="1">
            <a:spLocks/>
          </p:cNvSpPr>
          <p:nvPr/>
        </p:nvSpPr>
        <p:spPr>
          <a:xfrm>
            <a:off x="2037946" y="299522"/>
            <a:ext cx="9171073"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chemeClr val="tx1">
                    <a:lumMod val="75000"/>
                    <a:lumOff val="25000"/>
                  </a:schemeClr>
                </a:solidFill>
                <a:latin typeface="Arial"/>
                <a:ea typeface="+mj-ea"/>
                <a:cs typeface="Arial"/>
              </a:defRPr>
            </a:lvl1pPr>
          </a:lstStyle>
          <a:p>
            <a:r>
              <a:rPr lang="en-US" sz="3200" b="0" dirty="0">
                <a:solidFill>
                  <a:srgbClr val="563A7D"/>
                </a:solidFill>
              </a:rPr>
              <a:t>Rural Challenges: Quality Reporting Demands</a:t>
            </a:r>
            <a:endParaRPr lang="en-US" sz="3200" b="0" dirty="0">
              <a:solidFill>
                <a:schemeClr val="accent1"/>
              </a:solidFill>
            </a:endParaRPr>
          </a:p>
        </p:txBody>
      </p:sp>
      <p:cxnSp>
        <p:nvCxnSpPr>
          <p:cNvPr id="10" name="Straight Connector 9">
            <a:extLst>
              <a:ext uri="{FF2B5EF4-FFF2-40B4-BE49-F238E27FC236}">
                <a16:creationId xmlns:a16="http://schemas.microsoft.com/office/drawing/2014/main" id="{604131EF-2309-4F42-882B-F9DF9FDE6CA5}"/>
              </a:ext>
            </a:extLst>
          </p:cNvPr>
          <p:cNvCxnSpPr>
            <a:cxnSpLocks/>
          </p:cNvCxnSpPr>
          <p:nvPr/>
        </p:nvCxnSpPr>
        <p:spPr>
          <a:xfrm>
            <a:off x="2007514" y="1336126"/>
            <a:ext cx="9117686"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050BAF6-24CC-48CE-A1D5-E5FD096C8437}"/>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
        <p:nvSpPr>
          <p:cNvPr id="14" name="Slide Number Placeholder 2">
            <a:extLst>
              <a:ext uri="{FF2B5EF4-FFF2-40B4-BE49-F238E27FC236}">
                <a16:creationId xmlns:a16="http://schemas.microsoft.com/office/drawing/2014/main" id="{61066330-6161-4179-AE66-7D47007F9B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15</a:t>
            </a:fld>
            <a:endParaRPr lang="en-US" dirty="0"/>
          </a:p>
        </p:txBody>
      </p:sp>
    </p:spTree>
    <p:extLst>
      <p:ext uri="{BB962C8B-B14F-4D97-AF65-F5344CB8AC3E}">
        <p14:creationId xmlns:p14="http://schemas.microsoft.com/office/powerpoint/2010/main" val="282831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rPr>
              <a:t>Health Care Leadership: </a:t>
            </a:r>
            <a:r>
              <a:rPr lang="en-US" sz="3200" dirty="0">
                <a:solidFill>
                  <a:schemeClr val="accent1"/>
                </a:solidFill>
              </a:rPr>
              <a:t>Trustees / CEO</a:t>
            </a: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981200" y="1600200"/>
            <a:ext cx="8355496" cy="4739640"/>
          </a:xfrm>
        </p:spPr>
        <p:txBody>
          <a:bodyPr>
            <a:normAutofit fontScale="77500" lnSpcReduction="20000"/>
          </a:bodyPr>
          <a:lstStyle/>
          <a:p>
            <a:pPr marL="0" indent="0">
              <a:lnSpc>
                <a:spcPct val="110000"/>
              </a:lnSpc>
              <a:buNone/>
            </a:pPr>
            <a:r>
              <a:rPr lang="en-US" b="1" dirty="0">
                <a:solidFill>
                  <a:schemeClr val="accent2"/>
                </a:solidFill>
                <a:latin typeface="Calibri" panose="020F0502020204030204" pitchFamily="34" charset="0"/>
              </a:rPr>
              <a:t>Situation: </a:t>
            </a:r>
            <a:r>
              <a:rPr lang="en-US" dirty="0">
                <a:latin typeface="Calibri" panose="020F0502020204030204" pitchFamily="34" charset="0"/>
              </a:rPr>
              <a:t>The transition from fee-for-service to value-based health care essentially repositions health care from a product model to a service model.  This significantly changes the business metrics of hospital management for both short and long term practice operations.</a:t>
            </a:r>
          </a:p>
          <a:p>
            <a:pPr marL="0" indent="0">
              <a:lnSpc>
                <a:spcPct val="110000"/>
              </a:lnSpc>
              <a:buNone/>
            </a:pPr>
            <a:r>
              <a:rPr lang="en-US" b="1" dirty="0">
                <a:solidFill>
                  <a:schemeClr val="accent1"/>
                </a:solidFill>
                <a:latin typeface="Calibri" panose="020F0502020204030204" pitchFamily="34" charset="0"/>
              </a:rPr>
              <a:t>Action:</a:t>
            </a:r>
            <a:r>
              <a:rPr lang="en-US" b="1" dirty="0">
                <a:latin typeface="Calibri" panose="020F0502020204030204" pitchFamily="34" charset="0"/>
              </a:rPr>
              <a:t> </a:t>
            </a:r>
            <a:r>
              <a:rPr lang="en-US" dirty="0">
                <a:latin typeface="Calibri" panose="020F0502020204030204" pitchFamily="34" charset="0"/>
              </a:rPr>
              <a:t>Trustees and hospital executives need to periodically weigh the financial risks and benefits of participating in risk-based programs. The decision on which path to take and at what level can significantly alter the eventual outcomes.</a:t>
            </a:r>
          </a:p>
          <a:p>
            <a:pPr marL="0" indent="0">
              <a:lnSpc>
                <a:spcPct val="110000"/>
              </a:lnSpc>
              <a:buNone/>
            </a:pPr>
            <a:r>
              <a:rPr lang="en-US" b="1" dirty="0">
                <a:solidFill>
                  <a:schemeClr val="accent1"/>
                </a:solidFill>
                <a:latin typeface="Calibri" panose="020F0502020204030204" pitchFamily="34" charset="0"/>
              </a:rPr>
              <a:t>Impact:</a:t>
            </a:r>
            <a:r>
              <a:rPr lang="en-US" b="1" dirty="0">
                <a:latin typeface="Calibri" panose="020F0502020204030204" pitchFamily="34" charset="0"/>
              </a:rPr>
              <a:t> </a:t>
            </a:r>
            <a:r>
              <a:rPr lang="en-US" dirty="0">
                <a:latin typeface="Calibri" panose="020F0502020204030204" pitchFamily="34" charset="0"/>
              </a:rPr>
              <a:t>Succeeding under value-based care requires that a population-health oriented mentality become part of the corporate vision and mission.</a:t>
            </a:r>
          </a:p>
          <a:p>
            <a:pPr marL="0" indent="0">
              <a:lnSpc>
                <a:spcPct val="110000"/>
              </a:lnSpc>
              <a:buNone/>
            </a:pPr>
            <a:r>
              <a:rPr lang="en-US" b="1" dirty="0">
                <a:solidFill>
                  <a:srgbClr val="1AAD9B"/>
                </a:solidFill>
                <a:latin typeface="Calibri" panose="020F0502020204030204" pitchFamily="34" charset="0"/>
              </a:rPr>
              <a:t>Discussion topic:</a:t>
            </a:r>
            <a:r>
              <a:rPr lang="en-US" dirty="0">
                <a:latin typeface="Calibri" panose="020F0502020204030204" pitchFamily="34" charset="0"/>
              </a:rPr>
              <a:t> What role does hospital leadership play in the transition to value-based payment models?</a:t>
            </a:r>
          </a:p>
        </p:txBody>
      </p:sp>
      <p:sp>
        <p:nvSpPr>
          <p:cNvPr id="11" name="Slide Number Placeholder 2">
            <a:extLst>
              <a:ext uri="{FF2B5EF4-FFF2-40B4-BE49-F238E27FC236}">
                <a16:creationId xmlns:a16="http://schemas.microsoft.com/office/drawing/2014/main" id="{8C30549E-1F51-49EE-9F94-0C770A6CB6C7}"/>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16</a:t>
            </a:fld>
            <a:endParaRPr lang="en-US" dirty="0"/>
          </a:p>
        </p:txBody>
      </p:sp>
      <p:sp>
        <p:nvSpPr>
          <p:cNvPr id="12" name="TextBox 11">
            <a:extLst>
              <a:ext uri="{FF2B5EF4-FFF2-40B4-BE49-F238E27FC236}">
                <a16:creationId xmlns:a16="http://schemas.microsoft.com/office/drawing/2014/main" id="{419255FB-72CB-455A-80EE-DA964B8BA0A5}"/>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Tree>
    <p:extLst>
      <p:ext uri="{BB962C8B-B14F-4D97-AF65-F5344CB8AC3E}">
        <p14:creationId xmlns:p14="http://schemas.microsoft.com/office/powerpoint/2010/main" val="1182050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7BE0E-D69F-6446-BA8A-3485D6E5145D}"/>
              </a:ext>
            </a:extLst>
          </p:cNvPr>
          <p:cNvSpPr/>
          <p:nvPr/>
        </p:nvSpPr>
        <p:spPr>
          <a:xfrm>
            <a:off x="0" y="201099"/>
            <a:ext cx="12192000" cy="665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58FD80ED-1EEF-AD4A-BA7C-373C0146F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
        <p:nvSpPr>
          <p:cNvPr id="28" name="Shape 753">
            <a:extLst>
              <a:ext uri="{FF2B5EF4-FFF2-40B4-BE49-F238E27FC236}">
                <a16:creationId xmlns:a16="http://schemas.microsoft.com/office/drawing/2014/main" id="{B1B57F1F-D4E6-2044-A782-657810AED94E}"/>
              </a:ext>
            </a:extLst>
          </p:cNvPr>
          <p:cNvSpPr/>
          <p:nvPr/>
        </p:nvSpPr>
        <p:spPr>
          <a:xfrm>
            <a:off x="2183218" y="3897784"/>
            <a:ext cx="7773419" cy="626518"/>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2800" b="1" dirty="0">
                <a:solidFill>
                  <a:schemeClr val="bg1"/>
                </a:solidFill>
                <a:latin typeface="Arial"/>
                <a:cs typeface="Arial"/>
              </a:rPr>
              <a:t>But wait… there’s more!</a:t>
            </a:r>
            <a:endParaRPr sz="2800" b="1" dirty="0">
              <a:solidFill>
                <a:schemeClr val="bg1"/>
              </a:solidFill>
              <a:latin typeface="Arial"/>
              <a:cs typeface="Arial"/>
            </a:endParaRPr>
          </a:p>
        </p:txBody>
      </p:sp>
      <p:grpSp>
        <p:nvGrpSpPr>
          <p:cNvPr id="17" name="Group 16">
            <a:extLst>
              <a:ext uri="{FF2B5EF4-FFF2-40B4-BE49-F238E27FC236}">
                <a16:creationId xmlns:a16="http://schemas.microsoft.com/office/drawing/2014/main" id="{36C3BFDC-211B-204A-A52C-90FEB3FCED64}"/>
              </a:ext>
            </a:extLst>
          </p:cNvPr>
          <p:cNvGrpSpPr/>
          <p:nvPr/>
        </p:nvGrpSpPr>
        <p:grpSpPr>
          <a:xfrm>
            <a:off x="5646533" y="1968572"/>
            <a:ext cx="898934" cy="1082051"/>
            <a:chOff x="-1963002" y="2557650"/>
            <a:chExt cx="415925" cy="495300"/>
          </a:xfrm>
        </p:grpSpPr>
        <p:sp>
          <p:nvSpPr>
            <p:cNvPr id="18" name="Freeform 17">
              <a:extLst>
                <a:ext uri="{FF2B5EF4-FFF2-40B4-BE49-F238E27FC236}">
                  <a16:creationId xmlns:a16="http://schemas.microsoft.com/office/drawing/2014/main" id="{A83DE05F-B18F-C847-9F1A-0865EF79AB19}"/>
                </a:ext>
              </a:extLst>
            </p:cNvPr>
            <p:cNvSpPr>
              <a:spLocks noChangeArrowheads="1"/>
            </p:cNvSpPr>
            <p:nvPr/>
          </p:nvSpPr>
          <p:spPr bwMode="auto">
            <a:xfrm>
              <a:off x="-1891565" y="2624325"/>
              <a:ext cx="266700" cy="311150"/>
            </a:xfrm>
            <a:custGeom>
              <a:avLst/>
              <a:gdLst>
                <a:gd name="T0" fmla="*/ 235 w 743"/>
                <a:gd name="T1" fmla="*/ 827 h 865"/>
                <a:gd name="T2" fmla="*/ 235 w 743"/>
                <a:gd name="T3" fmla="*/ 827 h 865"/>
                <a:gd name="T4" fmla="*/ 235 w 743"/>
                <a:gd name="T5" fmla="*/ 827 h 865"/>
                <a:gd name="T6" fmla="*/ 235 w 743"/>
                <a:gd name="T7" fmla="*/ 827 h 865"/>
                <a:gd name="T8" fmla="*/ 516 w 743"/>
                <a:gd name="T9" fmla="*/ 827 h 865"/>
                <a:gd name="T10" fmla="*/ 606 w 743"/>
                <a:gd name="T11" fmla="*/ 606 h 865"/>
                <a:gd name="T12" fmla="*/ 705 w 743"/>
                <a:gd name="T13" fmla="*/ 368 h 865"/>
                <a:gd name="T14" fmla="*/ 370 w 743"/>
                <a:gd name="T15" fmla="*/ 34 h 865"/>
                <a:gd name="T16" fmla="*/ 35 w 743"/>
                <a:gd name="T17" fmla="*/ 368 h 865"/>
                <a:gd name="T18" fmla="*/ 117 w 743"/>
                <a:gd name="T19" fmla="*/ 591 h 865"/>
                <a:gd name="T20" fmla="*/ 235 w 743"/>
                <a:gd name="T21" fmla="*/ 827 h 865"/>
                <a:gd name="T22" fmla="*/ 391 w 743"/>
                <a:gd name="T23" fmla="*/ 864 h 865"/>
                <a:gd name="T24" fmla="*/ 391 w 743"/>
                <a:gd name="T25" fmla="*/ 864 h 865"/>
                <a:gd name="T26" fmla="*/ 391 w 743"/>
                <a:gd name="T27" fmla="*/ 864 h 865"/>
                <a:gd name="T28" fmla="*/ 391 w 743"/>
                <a:gd name="T29" fmla="*/ 864 h 865"/>
                <a:gd name="T30" fmla="*/ 222 w 743"/>
                <a:gd name="T31" fmla="*/ 864 h 865"/>
                <a:gd name="T32" fmla="*/ 222 w 743"/>
                <a:gd name="T33" fmla="*/ 864 h 865"/>
                <a:gd name="T34" fmla="*/ 207 w 743"/>
                <a:gd name="T35" fmla="*/ 864 h 865"/>
                <a:gd name="T36" fmla="*/ 205 w 743"/>
                <a:gd name="T37" fmla="*/ 851 h 865"/>
                <a:gd name="T38" fmla="*/ 205 w 743"/>
                <a:gd name="T39" fmla="*/ 851 h 865"/>
                <a:gd name="T40" fmla="*/ 88 w 743"/>
                <a:gd name="T41" fmla="*/ 609 h 865"/>
                <a:gd name="T42" fmla="*/ 0 w 743"/>
                <a:gd name="T43" fmla="*/ 368 h 865"/>
                <a:gd name="T44" fmla="*/ 370 w 743"/>
                <a:gd name="T45" fmla="*/ 0 h 865"/>
                <a:gd name="T46" fmla="*/ 742 w 743"/>
                <a:gd name="T47" fmla="*/ 368 h 865"/>
                <a:gd name="T48" fmla="*/ 636 w 743"/>
                <a:gd name="T49" fmla="*/ 625 h 865"/>
                <a:gd name="T50" fmla="*/ 548 w 743"/>
                <a:gd name="T51" fmla="*/ 851 h 865"/>
                <a:gd name="T52" fmla="*/ 548 w 743"/>
                <a:gd name="T53" fmla="*/ 851 h 865"/>
                <a:gd name="T54" fmla="*/ 543 w 743"/>
                <a:gd name="T55" fmla="*/ 864 h 865"/>
                <a:gd name="T56" fmla="*/ 529 w 743"/>
                <a:gd name="T57" fmla="*/ 864 h 865"/>
                <a:gd name="T58" fmla="*/ 529 w 743"/>
                <a:gd name="T59" fmla="*/ 864 h 865"/>
                <a:gd name="T60" fmla="*/ 391 w 743"/>
                <a:gd name="T61" fmla="*/ 86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43" h="865">
                  <a:moveTo>
                    <a:pt x="235" y="827"/>
                  </a:moveTo>
                  <a:lnTo>
                    <a:pt x="235" y="827"/>
                  </a:lnTo>
                  <a:lnTo>
                    <a:pt x="235" y="827"/>
                  </a:lnTo>
                  <a:lnTo>
                    <a:pt x="235" y="827"/>
                  </a:lnTo>
                  <a:cubicBezTo>
                    <a:pt x="304" y="830"/>
                    <a:pt x="453" y="830"/>
                    <a:pt x="516" y="827"/>
                  </a:cubicBezTo>
                  <a:cubicBezTo>
                    <a:pt x="545" y="732"/>
                    <a:pt x="580" y="649"/>
                    <a:pt x="606" y="606"/>
                  </a:cubicBezTo>
                  <a:cubicBezTo>
                    <a:pt x="657" y="535"/>
                    <a:pt x="705" y="458"/>
                    <a:pt x="705" y="368"/>
                  </a:cubicBezTo>
                  <a:cubicBezTo>
                    <a:pt x="705" y="186"/>
                    <a:pt x="556" y="34"/>
                    <a:pt x="370" y="34"/>
                  </a:cubicBezTo>
                  <a:cubicBezTo>
                    <a:pt x="186" y="34"/>
                    <a:pt x="35" y="186"/>
                    <a:pt x="35" y="368"/>
                  </a:cubicBezTo>
                  <a:cubicBezTo>
                    <a:pt x="35" y="456"/>
                    <a:pt x="78" y="527"/>
                    <a:pt x="117" y="591"/>
                  </a:cubicBezTo>
                  <a:cubicBezTo>
                    <a:pt x="146" y="630"/>
                    <a:pt x="194" y="707"/>
                    <a:pt x="235" y="827"/>
                  </a:cubicBezTo>
                  <a:close/>
                  <a:moveTo>
                    <a:pt x="391" y="864"/>
                  </a:moveTo>
                  <a:lnTo>
                    <a:pt x="391" y="864"/>
                  </a:lnTo>
                  <a:lnTo>
                    <a:pt x="391" y="864"/>
                  </a:lnTo>
                  <a:lnTo>
                    <a:pt x="391" y="864"/>
                  </a:lnTo>
                  <a:cubicBezTo>
                    <a:pt x="325" y="864"/>
                    <a:pt x="256" y="864"/>
                    <a:pt x="222" y="864"/>
                  </a:cubicBezTo>
                  <a:lnTo>
                    <a:pt x="222" y="864"/>
                  </a:lnTo>
                  <a:lnTo>
                    <a:pt x="207" y="864"/>
                  </a:lnTo>
                  <a:lnTo>
                    <a:pt x="205" y="851"/>
                  </a:lnTo>
                  <a:lnTo>
                    <a:pt x="205" y="851"/>
                  </a:lnTo>
                  <a:cubicBezTo>
                    <a:pt x="165" y="727"/>
                    <a:pt x="115" y="649"/>
                    <a:pt x="88" y="609"/>
                  </a:cubicBezTo>
                  <a:cubicBezTo>
                    <a:pt x="46" y="543"/>
                    <a:pt x="0" y="464"/>
                    <a:pt x="0" y="368"/>
                  </a:cubicBezTo>
                  <a:cubicBezTo>
                    <a:pt x="0" y="165"/>
                    <a:pt x="165" y="0"/>
                    <a:pt x="370" y="0"/>
                  </a:cubicBezTo>
                  <a:cubicBezTo>
                    <a:pt x="574" y="0"/>
                    <a:pt x="742" y="165"/>
                    <a:pt x="742" y="368"/>
                  </a:cubicBezTo>
                  <a:cubicBezTo>
                    <a:pt x="742" y="472"/>
                    <a:pt x="689" y="548"/>
                    <a:pt x="636" y="625"/>
                  </a:cubicBezTo>
                  <a:cubicBezTo>
                    <a:pt x="610" y="665"/>
                    <a:pt x="574" y="753"/>
                    <a:pt x="548" y="851"/>
                  </a:cubicBezTo>
                  <a:lnTo>
                    <a:pt x="548" y="851"/>
                  </a:lnTo>
                  <a:lnTo>
                    <a:pt x="543" y="864"/>
                  </a:lnTo>
                  <a:lnTo>
                    <a:pt x="529" y="864"/>
                  </a:lnTo>
                  <a:lnTo>
                    <a:pt x="529" y="864"/>
                  </a:lnTo>
                  <a:cubicBezTo>
                    <a:pt x="503" y="864"/>
                    <a:pt x="447" y="864"/>
                    <a:pt x="391" y="864"/>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 name="Freeform 18">
              <a:extLst>
                <a:ext uri="{FF2B5EF4-FFF2-40B4-BE49-F238E27FC236}">
                  <a16:creationId xmlns:a16="http://schemas.microsoft.com/office/drawing/2014/main" id="{4B2F0E77-0137-C749-B09F-7C26B84EA258}"/>
                </a:ext>
              </a:extLst>
            </p:cNvPr>
            <p:cNvSpPr>
              <a:spLocks noChangeArrowheads="1"/>
            </p:cNvSpPr>
            <p:nvPr/>
          </p:nvSpPr>
          <p:spPr bwMode="auto">
            <a:xfrm>
              <a:off x="-1818540" y="2948175"/>
              <a:ext cx="120650" cy="30163"/>
            </a:xfrm>
            <a:custGeom>
              <a:avLst/>
              <a:gdLst>
                <a:gd name="T0" fmla="*/ 38 w 336"/>
                <a:gd name="T1" fmla="*/ 48 h 83"/>
                <a:gd name="T2" fmla="*/ 38 w 336"/>
                <a:gd name="T3" fmla="*/ 48 h 83"/>
                <a:gd name="T4" fmla="*/ 38 w 336"/>
                <a:gd name="T5" fmla="*/ 48 h 83"/>
                <a:gd name="T6" fmla="*/ 301 w 336"/>
                <a:gd name="T7" fmla="*/ 48 h 83"/>
                <a:gd name="T8" fmla="*/ 301 w 336"/>
                <a:gd name="T9" fmla="*/ 37 h 83"/>
                <a:gd name="T10" fmla="*/ 38 w 336"/>
                <a:gd name="T11" fmla="*/ 37 h 83"/>
                <a:gd name="T12" fmla="*/ 38 w 336"/>
                <a:gd name="T13" fmla="*/ 48 h 83"/>
                <a:gd name="T14" fmla="*/ 335 w 336"/>
                <a:gd name="T15" fmla="*/ 82 h 83"/>
                <a:gd name="T16" fmla="*/ 335 w 336"/>
                <a:gd name="T17" fmla="*/ 82 h 83"/>
                <a:gd name="T18" fmla="*/ 335 w 336"/>
                <a:gd name="T19" fmla="*/ 82 h 83"/>
                <a:gd name="T20" fmla="*/ 0 w 336"/>
                <a:gd name="T21" fmla="*/ 82 h 83"/>
                <a:gd name="T22" fmla="*/ 0 w 336"/>
                <a:gd name="T23" fmla="*/ 0 h 83"/>
                <a:gd name="T24" fmla="*/ 335 w 336"/>
                <a:gd name="T25" fmla="*/ 0 h 83"/>
                <a:gd name="T26" fmla="*/ 335 w 336"/>
                <a:gd name="T27" fmla="*/ 8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 h="83">
                  <a:moveTo>
                    <a:pt x="38" y="48"/>
                  </a:moveTo>
                  <a:lnTo>
                    <a:pt x="38" y="48"/>
                  </a:lnTo>
                  <a:lnTo>
                    <a:pt x="38" y="48"/>
                  </a:lnTo>
                  <a:lnTo>
                    <a:pt x="301" y="48"/>
                  </a:lnTo>
                  <a:lnTo>
                    <a:pt x="301" y="37"/>
                  </a:lnTo>
                  <a:lnTo>
                    <a:pt x="38" y="37"/>
                  </a:lnTo>
                  <a:lnTo>
                    <a:pt x="38" y="48"/>
                  </a:lnTo>
                  <a:close/>
                  <a:moveTo>
                    <a:pt x="335" y="82"/>
                  </a:moveTo>
                  <a:lnTo>
                    <a:pt x="335" y="82"/>
                  </a:lnTo>
                  <a:lnTo>
                    <a:pt x="335" y="82"/>
                  </a:lnTo>
                  <a:lnTo>
                    <a:pt x="0" y="82"/>
                  </a:lnTo>
                  <a:lnTo>
                    <a:pt x="0" y="0"/>
                  </a:lnTo>
                  <a:lnTo>
                    <a:pt x="335" y="0"/>
                  </a:lnTo>
                  <a:lnTo>
                    <a:pt x="335" y="82"/>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 name="Freeform 19">
              <a:extLst>
                <a:ext uri="{FF2B5EF4-FFF2-40B4-BE49-F238E27FC236}">
                  <a16:creationId xmlns:a16="http://schemas.microsoft.com/office/drawing/2014/main" id="{5B33F25D-7C89-A74C-A3C9-1FC0B65484C5}"/>
                </a:ext>
              </a:extLst>
            </p:cNvPr>
            <p:cNvSpPr>
              <a:spLocks noChangeArrowheads="1"/>
            </p:cNvSpPr>
            <p:nvPr/>
          </p:nvSpPr>
          <p:spPr bwMode="auto">
            <a:xfrm>
              <a:off x="-1801077" y="2984688"/>
              <a:ext cx="87312" cy="31750"/>
            </a:xfrm>
            <a:custGeom>
              <a:avLst/>
              <a:gdLst>
                <a:gd name="T0" fmla="*/ 34 w 242"/>
                <a:gd name="T1" fmla="*/ 48 h 86"/>
                <a:gd name="T2" fmla="*/ 34 w 242"/>
                <a:gd name="T3" fmla="*/ 48 h 86"/>
                <a:gd name="T4" fmla="*/ 34 w 242"/>
                <a:gd name="T5" fmla="*/ 48 h 86"/>
                <a:gd name="T6" fmla="*/ 207 w 242"/>
                <a:gd name="T7" fmla="*/ 48 h 86"/>
                <a:gd name="T8" fmla="*/ 207 w 242"/>
                <a:gd name="T9" fmla="*/ 37 h 86"/>
                <a:gd name="T10" fmla="*/ 34 w 242"/>
                <a:gd name="T11" fmla="*/ 37 h 86"/>
                <a:gd name="T12" fmla="*/ 34 w 242"/>
                <a:gd name="T13" fmla="*/ 48 h 86"/>
                <a:gd name="T14" fmla="*/ 241 w 242"/>
                <a:gd name="T15" fmla="*/ 85 h 86"/>
                <a:gd name="T16" fmla="*/ 241 w 242"/>
                <a:gd name="T17" fmla="*/ 85 h 86"/>
                <a:gd name="T18" fmla="*/ 241 w 242"/>
                <a:gd name="T19" fmla="*/ 85 h 86"/>
                <a:gd name="T20" fmla="*/ 0 w 242"/>
                <a:gd name="T21" fmla="*/ 85 h 86"/>
                <a:gd name="T22" fmla="*/ 0 w 242"/>
                <a:gd name="T23" fmla="*/ 0 h 86"/>
                <a:gd name="T24" fmla="*/ 241 w 242"/>
                <a:gd name="T25" fmla="*/ 0 h 86"/>
                <a:gd name="T26" fmla="*/ 241 w 242"/>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86">
                  <a:moveTo>
                    <a:pt x="34" y="48"/>
                  </a:moveTo>
                  <a:lnTo>
                    <a:pt x="34" y="48"/>
                  </a:lnTo>
                  <a:lnTo>
                    <a:pt x="34" y="48"/>
                  </a:lnTo>
                  <a:lnTo>
                    <a:pt x="207" y="48"/>
                  </a:lnTo>
                  <a:lnTo>
                    <a:pt x="207" y="37"/>
                  </a:lnTo>
                  <a:lnTo>
                    <a:pt x="34" y="37"/>
                  </a:lnTo>
                  <a:lnTo>
                    <a:pt x="34" y="48"/>
                  </a:lnTo>
                  <a:close/>
                  <a:moveTo>
                    <a:pt x="241" y="85"/>
                  </a:moveTo>
                  <a:lnTo>
                    <a:pt x="241" y="85"/>
                  </a:lnTo>
                  <a:lnTo>
                    <a:pt x="241" y="85"/>
                  </a:lnTo>
                  <a:lnTo>
                    <a:pt x="0" y="85"/>
                  </a:lnTo>
                  <a:lnTo>
                    <a:pt x="0" y="0"/>
                  </a:lnTo>
                  <a:lnTo>
                    <a:pt x="241" y="0"/>
                  </a:lnTo>
                  <a:lnTo>
                    <a:pt x="241"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 name="Freeform 20">
              <a:extLst>
                <a:ext uri="{FF2B5EF4-FFF2-40B4-BE49-F238E27FC236}">
                  <a16:creationId xmlns:a16="http://schemas.microsoft.com/office/drawing/2014/main" id="{C697D406-2868-9947-9D24-115AC852D5DF}"/>
                </a:ext>
              </a:extLst>
            </p:cNvPr>
            <p:cNvSpPr>
              <a:spLocks noChangeArrowheads="1"/>
            </p:cNvSpPr>
            <p:nvPr/>
          </p:nvSpPr>
          <p:spPr bwMode="auto">
            <a:xfrm>
              <a:off x="-1788377" y="3021200"/>
              <a:ext cx="61912" cy="31750"/>
            </a:xfrm>
            <a:custGeom>
              <a:avLst/>
              <a:gdLst>
                <a:gd name="T0" fmla="*/ 37 w 174"/>
                <a:gd name="T1" fmla="*/ 48 h 86"/>
                <a:gd name="T2" fmla="*/ 37 w 174"/>
                <a:gd name="T3" fmla="*/ 48 h 86"/>
                <a:gd name="T4" fmla="*/ 37 w 174"/>
                <a:gd name="T5" fmla="*/ 48 h 86"/>
                <a:gd name="T6" fmla="*/ 136 w 174"/>
                <a:gd name="T7" fmla="*/ 48 h 86"/>
                <a:gd name="T8" fmla="*/ 136 w 174"/>
                <a:gd name="T9" fmla="*/ 37 h 86"/>
                <a:gd name="T10" fmla="*/ 37 w 174"/>
                <a:gd name="T11" fmla="*/ 37 h 86"/>
                <a:gd name="T12" fmla="*/ 37 w 174"/>
                <a:gd name="T13" fmla="*/ 48 h 86"/>
                <a:gd name="T14" fmla="*/ 173 w 174"/>
                <a:gd name="T15" fmla="*/ 85 h 86"/>
                <a:gd name="T16" fmla="*/ 173 w 174"/>
                <a:gd name="T17" fmla="*/ 85 h 86"/>
                <a:gd name="T18" fmla="*/ 173 w 174"/>
                <a:gd name="T19" fmla="*/ 85 h 86"/>
                <a:gd name="T20" fmla="*/ 0 w 174"/>
                <a:gd name="T21" fmla="*/ 85 h 86"/>
                <a:gd name="T22" fmla="*/ 0 w 174"/>
                <a:gd name="T23" fmla="*/ 0 h 86"/>
                <a:gd name="T24" fmla="*/ 173 w 174"/>
                <a:gd name="T25" fmla="*/ 0 h 86"/>
                <a:gd name="T26" fmla="*/ 173 w 174"/>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86">
                  <a:moveTo>
                    <a:pt x="37" y="48"/>
                  </a:moveTo>
                  <a:lnTo>
                    <a:pt x="37" y="48"/>
                  </a:lnTo>
                  <a:lnTo>
                    <a:pt x="37" y="48"/>
                  </a:lnTo>
                  <a:lnTo>
                    <a:pt x="136" y="48"/>
                  </a:lnTo>
                  <a:lnTo>
                    <a:pt x="136" y="37"/>
                  </a:lnTo>
                  <a:lnTo>
                    <a:pt x="37" y="37"/>
                  </a:lnTo>
                  <a:lnTo>
                    <a:pt x="37" y="48"/>
                  </a:lnTo>
                  <a:close/>
                  <a:moveTo>
                    <a:pt x="173" y="85"/>
                  </a:moveTo>
                  <a:lnTo>
                    <a:pt x="173" y="85"/>
                  </a:lnTo>
                  <a:lnTo>
                    <a:pt x="173" y="85"/>
                  </a:lnTo>
                  <a:lnTo>
                    <a:pt x="0" y="85"/>
                  </a:lnTo>
                  <a:lnTo>
                    <a:pt x="0" y="0"/>
                  </a:lnTo>
                  <a:lnTo>
                    <a:pt x="173" y="0"/>
                  </a:lnTo>
                  <a:lnTo>
                    <a:pt x="173"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 name="Freeform 21">
              <a:extLst>
                <a:ext uri="{FF2B5EF4-FFF2-40B4-BE49-F238E27FC236}">
                  <a16:creationId xmlns:a16="http://schemas.microsoft.com/office/drawing/2014/main" id="{236F5565-0414-7540-9459-F1CEB21F982A}"/>
                </a:ext>
              </a:extLst>
            </p:cNvPr>
            <p:cNvSpPr>
              <a:spLocks noChangeArrowheads="1"/>
            </p:cNvSpPr>
            <p:nvPr/>
          </p:nvSpPr>
          <p:spPr bwMode="auto">
            <a:xfrm>
              <a:off x="-1913790" y="2889438"/>
              <a:ext cx="14288" cy="14287"/>
            </a:xfrm>
            <a:custGeom>
              <a:avLst/>
              <a:gdLst>
                <a:gd name="T0" fmla="*/ 11 w 38"/>
                <a:gd name="T1" fmla="*/ 37 h 38"/>
                <a:gd name="T2" fmla="*/ 11 w 38"/>
                <a:gd name="T3" fmla="*/ 37 h 38"/>
                <a:gd name="T4" fmla="*/ 11 w 38"/>
                <a:gd name="T5" fmla="*/ 37 h 38"/>
                <a:gd name="T6" fmla="*/ 24 w 38"/>
                <a:gd name="T7" fmla="*/ 27 h 38"/>
                <a:gd name="T8" fmla="*/ 11 w 38"/>
                <a:gd name="T9" fmla="*/ 37 h 38"/>
                <a:gd name="T10" fmla="*/ 0 w 38"/>
                <a:gd name="T11" fmla="*/ 24 h 38"/>
                <a:gd name="T12" fmla="*/ 27 w 38"/>
                <a:gd name="T13" fmla="*/ 0 h 38"/>
                <a:gd name="T14" fmla="*/ 37 w 38"/>
                <a:gd name="T15" fmla="*/ 13 h 38"/>
                <a:gd name="T16" fmla="*/ 24 w 38"/>
                <a:gd name="T17" fmla="*/ 27 h 38"/>
                <a:gd name="T18" fmla="*/ 11 w 38"/>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1" y="37"/>
                  </a:moveTo>
                  <a:lnTo>
                    <a:pt x="11" y="37"/>
                  </a:lnTo>
                  <a:lnTo>
                    <a:pt x="11" y="37"/>
                  </a:lnTo>
                  <a:lnTo>
                    <a:pt x="24" y="27"/>
                  </a:lnTo>
                  <a:lnTo>
                    <a:pt x="11" y="37"/>
                  </a:lnTo>
                  <a:lnTo>
                    <a:pt x="0" y="24"/>
                  </a:lnTo>
                  <a:lnTo>
                    <a:pt x="27" y="0"/>
                  </a:lnTo>
                  <a:lnTo>
                    <a:pt x="37" y="13"/>
                  </a:lnTo>
                  <a:lnTo>
                    <a:pt x="24" y="27"/>
                  </a:lnTo>
                  <a:lnTo>
                    <a:pt x="11" y="37"/>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 name="Freeform 22">
              <a:extLst>
                <a:ext uri="{FF2B5EF4-FFF2-40B4-BE49-F238E27FC236}">
                  <a16:creationId xmlns:a16="http://schemas.microsoft.com/office/drawing/2014/main" id="{DB857F68-6830-0842-9160-A59138FA2F62}"/>
                </a:ext>
              </a:extLst>
            </p:cNvPr>
            <p:cNvSpPr>
              <a:spLocks noChangeArrowheads="1"/>
            </p:cNvSpPr>
            <p:nvPr/>
          </p:nvSpPr>
          <p:spPr bwMode="auto">
            <a:xfrm>
              <a:off x="-1963002" y="2557650"/>
              <a:ext cx="415925" cy="312738"/>
            </a:xfrm>
            <a:custGeom>
              <a:avLst/>
              <a:gdLst>
                <a:gd name="T0" fmla="*/ 601 w 1155"/>
                <a:gd name="T1" fmla="*/ 35 h 868"/>
                <a:gd name="T2" fmla="*/ 577 w 1155"/>
                <a:gd name="T3" fmla="*/ 35 h 868"/>
                <a:gd name="T4" fmla="*/ 577 w 1155"/>
                <a:gd name="T5" fmla="*/ 0 h 868"/>
                <a:gd name="T6" fmla="*/ 603 w 1155"/>
                <a:gd name="T7" fmla="*/ 0 h 868"/>
                <a:gd name="T8" fmla="*/ 429 w 1155"/>
                <a:gd name="T9" fmla="*/ 56 h 868"/>
                <a:gd name="T10" fmla="*/ 420 w 1155"/>
                <a:gd name="T11" fmla="*/ 22 h 868"/>
                <a:gd name="T12" fmla="*/ 463 w 1155"/>
                <a:gd name="T13" fmla="*/ 48 h 868"/>
                <a:gd name="T14" fmla="*/ 739 w 1155"/>
                <a:gd name="T15" fmla="*/ 59 h 868"/>
                <a:gd name="T16" fmla="*/ 739 w 1155"/>
                <a:gd name="T17" fmla="*/ 59 h 868"/>
                <a:gd name="T18" fmla="*/ 713 w 1155"/>
                <a:gd name="T19" fmla="*/ 16 h 868"/>
                <a:gd name="T20" fmla="*/ 750 w 1155"/>
                <a:gd name="T21" fmla="*/ 27 h 868"/>
                <a:gd name="T22" fmla="*/ 301 w 1155"/>
                <a:gd name="T23" fmla="*/ 111 h 868"/>
                <a:gd name="T24" fmla="*/ 285 w 1155"/>
                <a:gd name="T25" fmla="*/ 80 h 868"/>
                <a:gd name="T26" fmla="*/ 333 w 1155"/>
                <a:gd name="T27" fmla="*/ 93 h 868"/>
                <a:gd name="T28" fmla="*/ 865 w 1155"/>
                <a:gd name="T29" fmla="*/ 117 h 868"/>
                <a:gd name="T30" fmla="*/ 865 w 1155"/>
                <a:gd name="T31" fmla="*/ 117 h 868"/>
                <a:gd name="T32" fmla="*/ 852 w 1155"/>
                <a:gd name="T33" fmla="*/ 69 h 868"/>
                <a:gd name="T34" fmla="*/ 883 w 1155"/>
                <a:gd name="T35" fmla="*/ 88 h 868"/>
                <a:gd name="T36" fmla="*/ 191 w 1155"/>
                <a:gd name="T37" fmla="*/ 196 h 868"/>
                <a:gd name="T38" fmla="*/ 168 w 1155"/>
                <a:gd name="T39" fmla="*/ 172 h 868"/>
                <a:gd name="T40" fmla="*/ 218 w 1155"/>
                <a:gd name="T41" fmla="*/ 172 h 868"/>
                <a:gd name="T42" fmla="*/ 973 w 1155"/>
                <a:gd name="T43" fmla="*/ 204 h 868"/>
                <a:gd name="T44" fmla="*/ 973 w 1155"/>
                <a:gd name="T45" fmla="*/ 204 h 868"/>
                <a:gd name="T46" fmla="*/ 973 w 1155"/>
                <a:gd name="T47" fmla="*/ 156 h 868"/>
                <a:gd name="T48" fmla="*/ 997 w 1155"/>
                <a:gd name="T49" fmla="*/ 180 h 868"/>
                <a:gd name="T50" fmla="*/ 109 w 1155"/>
                <a:gd name="T51" fmla="*/ 308 h 868"/>
                <a:gd name="T52" fmla="*/ 78 w 1155"/>
                <a:gd name="T53" fmla="*/ 290 h 868"/>
                <a:gd name="T54" fmla="*/ 128 w 1155"/>
                <a:gd name="T55" fmla="*/ 277 h 868"/>
                <a:gd name="T56" fmla="*/ 1054 w 1155"/>
                <a:gd name="T57" fmla="*/ 319 h 868"/>
                <a:gd name="T58" fmla="*/ 1054 w 1155"/>
                <a:gd name="T59" fmla="*/ 319 h 868"/>
                <a:gd name="T60" fmla="*/ 1067 w 1155"/>
                <a:gd name="T61" fmla="*/ 268 h 868"/>
                <a:gd name="T62" fmla="*/ 1085 w 1155"/>
                <a:gd name="T63" fmla="*/ 303 h 868"/>
                <a:gd name="T64" fmla="*/ 56 w 1155"/>
                <a:gd name="T65" fmla="*/ 435 h 868"/>
                <a:gd name="T66" fmla="*/ 21 w 1155"/>
                <a:gd name="T67" fmla="*/ 425 h 868"/>
                <a:gd name="T68" fmla="*/ 64 w 1155"/>
                <a:gd name="T69" fmla="*/ 401 h 868"/>
                <a:gd name="T70" fmla="*/ 1104 w 1155"/>
                <a:gd name="T71" fmla="*/ 449 h 868"/>
                <a:gd name="T72" fmla="*/ 1104 w 1155"/>
                <a:gd name="T73" fmla="*/ 449 h 868"/>
                <a:gd name="T74" fmla="*/ 1128 w 1155"/>
                <a:gd name="T75" fmla="*/ 404 h 868"/>
                <a:gd name="T76" fmla="*/ 1138 w 1155"/>
                <a:gd name="T77" fmla="*/ 441 h 868"/>
                <a:gd name="T78" fmla="*/ 38 w 1155"/>
                <a:gd name="T79" fmla="*/ 573 h 868"/>
                <a:gd name="T80" fmla="*/ 0 w 1155"/>
                <a:gd name="T81" fmla="*/ 573 h 868"/>
                <a:gd name="T82" fmla="*/ 38 w 1155"/>
                <a:gd name="T83" fmla="*/ 538 h 868"/>
                <a:gd name="T84" fmla="*/ 1154 w 1155"/>
                <a:gd name="T85" fmla="*/ 586 h 868"/>
                <a:gd name="T86" fmla="*/ 1120 w 1155"/>
                <a:gd name="T87" fmla="*/ 586 h 868"/>
                <a:gd name="T88" fmla="*/ 1120 w 1155"/>
                <a:gd name="T89" fmla="*/ 552 h 868"/>
                <a:gd name="T90" fmla="*/ 1154 w 1155"/>
                <a:gd name="T91" fmla="*/ 549 h 868"/>
                <a:gd name="T92" fmla="*/ 1154 w 1155"/>
                <a:gd name="T93" fmla="*/ 586 h 868"/>
                <a:gd name="T94" fmla="*/ 18 w 1155"/>
                <a:gd name="T95" fmla="*/ 718 h 868"/>
                <a:gd name="T96" fmla="*/ 10 w 1155"/>
                <a:gd name="T97" fmla="*/ 681 h 868"/>
                <a:gd name="T98" fmla="*/ 54 w 1155"/>
                <a:gd name="T99" fmla="*/ 710 h 868"/>
                <a:gd name="T100" fmla="*/ 1133 w 1155"/>
                <a:gd name="T101" fmla="*/ 732 h 868"/>
                <a:gd name="T102" fmla="*/ 1099 w 1155"/>
                <a:gd name="T103" fmla="*/ 721 h 868"/>
                <a:gd name="T104" fmla="*/ 1107 w 1155"/>
                <a:gd name="T105" fmla="*/ 689 h 868"/>
                <a:gd name="T106" fmla="*/ 1133 w 1155"/>
                <a:gd name="T107" fmla="*/ 732 h 868"/>
                <a:gd name="T108" fmla="*/ 75 w 1155"/>
                <a:gd name="T109" fmla="*/ 856 h 868"/>
                <a:gd name="T110" fmla="*/ 59 w 1155"/>
                <a:gd name="T111" fmla="*/ 822 h 868"/>
                <a:gd name="T112" fmla="*/ 107 w 1155"/>
                <a:gd name="T113" fmla="*/ 837 h 868"/>
                <a:gd name="T114" fmla="*/ 1075 w 1155"/>
                <a:gd name="T115" fmla="*/ 867 h 868"/>
                <a:gd name="T116" fmla="*/ 1046 w 1155"/>
                <a:gd name="T117" fmla="*/ 848 h 868"/>
                <a:gd name="T118" fmla="*/ 1062 w 1155"/>
                <a:gd name="T119" fmla="*/ 819 h 868"/>
                <a:gd name="T120" fmla="*/ 1075 w 1155"/>
                <a:gd name="T121" fmla="*/ 8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5" h="868">
                  <a:moveTo>
                    <a:pt x="601" y="35"/>
                  </a:moveTo>
                  <a:lnTo>
                    <a:pt x="601" y="35"/>
                  </a:lnTo>
                  <a:lnTo>
                    <a:pt x="601" y="35"/>
                  </a:lnTo>
                  <a:lnTo>
                    <a:pt x="601" y="35"/>
                  </a:lnTo>
                  <a:cubicBezTo>
                    <a:pt x="593" y="35"/>
                    <a:pt x="585" y="35"/>
                    <a:pt x="577" y="35"/>
                  </a:cubicBezTo>
                  <a:lnTo>
                    <a:pt x="577" y="35"/>
                  </a:lnTo>
                  <a:lnTo>
                    <a:pt x="566" y="35"/>
                  </a:lnTo>
                  <a:lnTo>
                    <a:pt x="566" y="0"/>
                  </a:lnTo>
                  <a:lnTo>
                    <a:pt x="577" y="0"/>
                  </a:lnTo>
                  <a:lnTo>
                    <a:pt x="577" y="0"/>
                  </a:lnTo>
                  <a:cubicBezTo>
                    <a:pt x="588" y="0"/>
                    <a:pt x="595" y="0"/>
                    <a:pt x="603" y="0"/>
                  </a:cubicBezTo>
                  <a:lnTo>
                    <a:pt x="603" y="0"/>
                  </a:lnTo>
                  <a:lnTo>
                    <a:pt x="601" y="35"/>
                  </a:lnTo>
                  <a:close/>
                  <a:moveTo>
                    <a:pt x="429" y="56"/>
                  </a:moveTo>
                  <a:lnTo>
                    <a:pt x="429" y="56"/>
                  </a:lnTo>
                  <a:lnTo>
                    <a:pt x="429" y="56"/>
                  </a:lnTo>
                  <a:lnTo>
                    <a:pt x="420" y="22"/>
                  </a:lnTo>
                  <a:lnTo>
                    <a:pt x="420" y="22"/>
                  </a:lnTo>
                  <a:cubicBezTo>
                    <a:pt x="431" y="19"/>
                    <a:pt x="445" y="16"/>
                    <a:pt x="455" y="14"/>
                  </a:cubicBezTo>
                  <a:lnTo>
                    <a:pt x="455" y="14"/>
                  </a:lnTo>
                  <a:lnTo>
                    <a:pt x="463" y="48"/>
                  </a:lnTo>
                  <a:lnTo>
                    <a:pt x="463" y="48"/>
                  </a:lnTo>
                  <a:cubicBezTo>
                    <a:pt x="453" y="51"/>
                    <a:pt x="442" y="53"/>
                    <a:pt x="429" y="56"/>
                  </a:cubicBezTo>
                  <a:close/>
                  <a:moveTo>
                    <a:pt x="739" y="59"/>
                  </a:moveTo>
                  <a:lnTo>
                    <a:pt x="739" y="59"/>
                  </a:lnTo>
                  <a:lnTo>
                    <a:pt x="739" y="59"/>
                  </a:lnTo>
                  <a:lnTo>
                    <a:pt x="739" y="59"/>
                  </a:lnTo>
                  <a:cubicBezTo>
                    <a:pt x="729" y="56"/>
                    <a:pt x="716" y="53"/>
                    <a:pt x="705" y="51"/>
                  </a:cubicBezTo>
                  <a:lnTo>
                    <a:pt x="705" y="51"/>
                  </a:lnTo>
                  <a:lnTo>
                    <a:pt x="713" y="16"/>
                  </a:lnTo>
                  <a:lnTo>
                    <a:pt x="713" y="16"/>
                  </a:lnTo>
                  <a:cubicBezTo>
                    <a:pt x="726" y="19"/>
                    <a:pt x="737" y="22"/>
                    <a:pt x="750" y="27"/>
                  </a:cubicBezTo>
                  <a:lnTo>
                    <a:pt x="750" y="27"/>
                  </a:lnTo>
                  <a:lnTo>
                    <a:pt x="739" y="59"/>
                  </a:lnTo>
                  <a:close/>
                  <a:moveTo>
                    <a:pt x="301" y="111"/>
                  </a:moveTo>
                  <a:lnTo>
                    <a:pt x="301" y="111"/>
                  </a:lnTo>
                  <a:lnTo>
                    <a:pt x="301" y="111"/>
                  </a:lnTo>
                  <a:lnTo>
                    <a:pt x="285" y="80"/>
                  </a:lnTo>
                  <a:lnTo>
                    <a:pt x="285" y="80"/>
                  </a:lnTo>
                  <a:cubicBezTo>
                    <a:pt x="296" y="74"/>
                    <a:pt x="306" y="69"/>
                    <a:pt x="317" y="61"/>
                  </a:cubicBezTo>
                  <a:lnTo>
                    <a:pt x="317" y="61"/>
                  </a:lnTo>
                  <a:lnTo>
                    <a:pt x="333" y="93"/>
                  </a:lnTo>
                  <a:lnTo>
                    <a:pt x="333" y="93"/>
                  </a:lnTo>
                  <a:cubicBezTo>
                    <a:pt x="322" y="98"/>
                    <a:pt x="311" y="104"/>
                    <a:pt x="301" y="111"/>
                  </a:cubicBezTo>
                  <a:close/>
                  <a:moveTo>
                    <a:pt x="865" y="117"/>
                  </a:moveTo>
                  <a:lnTo>
                    <a:pt x="865" y="117"/>
                  </a:lnTo>
                  <a:lnTo>
                    <a:pt x="865" y="117"/>
                  </a:lnTo>
                  <a:lnTo>
                    <a:pt x="865" y="117"/>
                  </a:lnTo>
                  <a:cubicBezTo>
                    <a:pt x="857" y="111"/>
                    <a:pt x="846" y="106"/>
                    <a:pt x="836" y="101"/>
                  </a:cubicBezTo>
                  <a:lnTo>
                    <a:pt x="836" y="101"/>
                  </a:lnTo>
                  <a:lnTo>
                    <a:pt x="852" y="69"/>
                  </a:lnTo>
                  <a:lnTo>
                    <a:pt x="852" y="69"/>
                  </a:lnTo>
                  <a:cubicBezTo>
                    <a:pt x="862" y="74"/>
                    <a:pt x="873" y="80"/>
                    <a:pt x="883" y="88"/>
                  </a:cubicBezTo>
                  <a:lnTo>
                    <a:pt x="883" y="88"/>
                  </a:lnTo>
                  <a:lnTo>
                    <a:pt x="865" y="117"/>
                  </a:lnTo>
                  <a:close/>
                  <a:moveTo>
                    <a:pt x="191" y="196"/>
                  </a:moveTo>
                  <a:lnTo>
                    <a:pt x="191" y="196"/>
                  </a:lnTo>
                  <a:lnTo>
                    <a:pt x="191" y="196"/>
                  </a:lnTo>
                  <a:lnTo>
                    <a:pt x="168" y="172"/>
                  </a:lnTo>
                  <a:lnTo>
                    <a:pt x="168" y="172"/>
                  </a:lnTo>
                  <a:cubicBezTo>
                    <a:pt x="175" y="162"/>
                    <a:pt x="183" y="154"/>
                    <a:pt x="194" y="146"/>
                  </a:cubicBezTo>
                  <a:lnTo>
                    <a:pt x="194" y="146"/>
                  </a:lnTo>
                  <a:lnTo>
                    <a:pt x="218" y="172"/>
                  </a:lnTo>
                  <a:lnTo>
                    <a:pt x="218" y="172"/>
                  </a:lnTo>
                  <a:cubicBezTo>
                    <a:pt x="210" y="180"/>
                    <a:pt x="199" y="188"/>
                    <a:pt x="191" y="196"/>
                  </a:cubicBezTo>
                  <a:close/>
                  <a:moveTo>
                    <a:pt x="973" y="204"/>
                  </a:moveTo>
                  <a:lnTo>
                    <a:pt x="973" y="204"/>
                  </a:lnTo>
                  <a:lnTo>
                    <a:pt x="973" y="204"/>
                  </a:lnTo>
                  <a:lnTo>
                    <a:pt x="973" y="204"/>
                  </a:lnTo>
                  <a:cubicBezTo>
                    <a:pt x="965" y="196"/>
                    <a:pt x="957" y="188"/>
                    <a:pt x="947" y="180"/>
                  </a:cubicBezTo>
                  <a:lnTo>
                    <a:pt x="947" y="180"/>
                  </a:lnTo>
                  <a:lnTo>
                    <a:pt x="973" y="156"/>
                  </a:lnTo>
                  <a:lnTo>
                    <a:pt x="973" y="156"/>
                  </a:lnTo>
                  <a:cubicBezTo>
                    <a:pt x="981" y="164"/>
                    <a:pt x="989" y="172"/>
                    <a:pt x="997" y="180"/>
                  </a:cubicBezTo>
                  <a:lnTo>
                    <a:pt x="997" y="180"/>
                  </a:lnTo>
                  <a:lnTo>
                    <a:pt x="973" y="204"/>
                  </a:lnTo>
                  <a:close/>
                  <a:moveTo>
                    <a:pt x="109" y="308"/>
                  </a:moveTo>
                  <a:lnTo>
                    <a:pt x="109" y="308"/>
                  </a:lnTo>
                  <a:lnTo>
                    <a:pt x="109" y="308"/>
                  </a:lnTo>
                  <a:lnTo>
                    <a:pt x="78" y="290"/>
                  </a:lnTo>
                  <a:lnTo>
                    <a:pt x="78" y="290"/>
                  </a:lnTo>
                  <a:cubicBezTo>
                    <a:pt x="83" y="279"/>
                    <a:pt x="91" y="268"/>
                    <a:pt x="96" y="257"/>
                  </a:cubicBezTo>
                  <a:lnTo>
                    <a:pt x="96" y="257"/>
                  </a:lnTo>
                  <a:lnTo>
                    <a:pt x="128" y="277"/>
                  </a:lnTo>
                  <a:lnTo>
                    <a:pt x="128" y="277"/>
                  </a:lnTo>
                  <a:cubicBezTo>
                    <a:pt x="120" y="287"/>
                    <a:pt x="115" y="298"/>
                    <a:pt x="109" y="308"/>
                  </a:cubicBezTo>
                  <a:close/>
                  <a:moveTo>
                    <a:pt x="1054" y="319"/>
                  </a:moveTo>
                  <a:lnTo>
                    <a:pt x="1054" y="319"/>
                  </a:lnTo>
                  <a:lnTo>
                    <a:pt x="1054" y="319"/>
                  </a:lnTo>
                  <a:lnTo>
                    <a:pt x="1054" y="319"/>
                  </a:lnTo>
                  <a:cubicBezTo>
                    <a:pt x="1048" y="308"/>
                    <a:pt x="1043" y="298"/>
                    <a:pt x="1038" y="290"/>
                  </a:cubicBezTo>
                  <a:lnTo>
                    <a:pt x="1038" y="290"/>
                  </a:lnTo>
                  <a:lnTo>
                    <a:pt x="1067" y="268"/>
                  </a:lnTo>
                  <a:lnTo>
                    <a:pt x="1067" y="268"/>
                  </a:lnTo>
                  <a:cubicBezTo>
                    <a:pt x="1072" y="279"/>
                    <a:pt x="1080" y="290"/>
                    <a:pt x="1085" y="303"/>
                  </a:cubicBezTo>
                  <a:lnTo>
                    <a:pt x="1085" y="303"/>
                  </a:lnTo>
                  <a:lnTo>
                    <a:pt x="1054" y="319"/>
                  </a:lnTo>
                  <a:close/>
                  <a:moveTo>
                    <a:pt x="56" y="435"/>
                  </a:moveTo>
                  <a:lnTo>
                    <a:pt x="56" y="435"/>
                  </a:lnTo>
                  <a:lnTo>
                    <a:pt x="56" y="435"/>
                  </a:lnTo>
                  <a:lnTo>
                    <a:pt x="21" y="425"/>
                  </a:lnTo>
                  <a:lnTo>
                    <a:pt x="21" y="425"/>
                  </a:lnTo>
                  <a:cubicBezTo>
                    <a:pt x="24" y="414"/>
                    <a:pt x="26" y="401"/>
                    <a:pt x="32" y="390"/>
                  </a:cubicBezTo>
                  <a:lnTo>
                    <a:pt x="32" y="390"/>
                  </a:lnTo>
                  <a:lnTo>
                    <a:pt x="64" y="401"/>
                  </a:lnTo>
                  <a:lnTo>
                    <a:pt x="64" y="401"/>
                  </a:lnTo>
                  <a:cubicBezTo>
                    <a:pt x="62" y="411"/>
                    <a:pt x="59" y="425"/>
                    <a:pt x="56" y="435"/>
                  </a:cubicBezTo>
                  <a:close/>
                  <a:moveTo>
                    <a:pt x="1104" y="449"/>
                  </a:moveTo>
                  <a:lnTo>
                    <a:pt x="1104" y="449"/>
                  </a:lnTo>
                  <a:lnTo>
                    <a:pt x="1104" y="449"/>
                  </a:lnTo>
                  <a:lnTo>
                    <a:pt x="1104" y="449"/>
                  </a:lnTo>
                  <a:cubicBezTo>
                    <a:pt x="1101" y="435"/>
                    <a:pt x="1099" y="425"/>
                    <a:pt x="1096" y="414"/>
                  </a:cubicBezTo>
                  <a:lnTo>
                    <a:pt x="1096" y="414"/>
                  </a:lnTo>
                  <a:lnTo>
                    <a:pt x="1128" y="404"/>
                  </a:lnTo>
                  <a:lnTo>
                    <a:pt x="1128" y="404"/>
                  </a:lnTo>
                  <a:cubicBezTo>
                    <a:pt x="1133" y="414"/>
                    <a:pt x="1136" y="427"/>
                    <a:pt x="1138" y="441"/>
                  </a:cubicBezTo>
                  <a:lnTo>
                    <a:pt x="1138" y="441"/>
                  </a:lnTo>
                  <a:lnTo>
                    <a:pt x="1104" y="449"/>
                  </a:lnTo>
                  <a:close/>
                  <a:moveTo>
                    <a:pt x="38" y="573"/>
                  </a:moveTo>
                  <a:lnTo>
                    <a:pt x="38" y="573"/>
                  </a:lnTo>
                  <a:lnTo>
                    <a:pt x="38" y="573"/>
                  </a:lnTo>
                  <a:lnTo>
                    <a:pt x="0" y="573"/>
                  </a:lnTo>
                  <a:lnTo>
                    <a:pt x="0" y="573"/>
                  </a:lnTo>
                  <a:cubicBezTo>
                    <a:pt x="0" y="560"/>
                    <a:pt x="2" y="546"/>
                    <a:pt x="2" y="536"/>
                  </a:cubicBezTo>
                  <a:lnTo>
                    <a:pt x="2" y="536"/>
                  </a:lnTo>
                  <a:lnTo>
                    <a:pt x="38" y="538"/>
                  </a:lnTo>
                  <a:lnTo>
                    <a:pt x="38" y="538"/>
                  </a:lnTo>
                  <a:cubicBezTo>
                    <a:pt x="38" y="549"/>
                    <a:pt x="38" y="560"/>
                    <a:pt x="38" y="573"/>
                  </a:cubicBezTo>
                  <a:close/>
                  <a:moveTo>
                    <a:pt x="1154" y="586"/>
                  </a:moveTo>
                  <a:lnTo>
                    <a:pt x="1154" y="586"/>
                  </a:lnTo>
                  <a:lnTo>
                    <a:pt x="1154" y="586"/>
                  </a:lnTo>
                  <a:lnTo>
                    <a:pt x="1120" y="586"/>
                  </a:lnTo>
                  <a:lnTo>
                    <a:pt x="1120" y="576"/>
                  </a:lnTo>
                  <a:lnTo>
                    <a:pt x="1120" y="576"/>
                  </a:lnTo>
                  <a:cubicBezTo>
                    <a:pt x="1120" y="568"/>
                    <a:pt x="1120" y="560"/>
                    <a:pt x="1120" y="552"/>
                  </a:cubicBezTo>
                  <a:lnTo>
                    <a:pt x="1120" y="552"/>
                  </a:lnTo>
                  <a:lnTo>
                    <a:pt x="1154" y="549"/>
                  </a:lnTo>
                  <a:lnTo>
                    <a:pt x="1154" y="549"/>
                  </a:lnTo>
                  <a:cubicBezTo>
                    <a:pt x="1154" y="557"/>
                    <a:pt x="1154" y="565"/>
                    <a:pt x="1154" y="576"/>
                  </a:cubicBezTo>
                  <a:lnTo>
                    <a:pt x="1154" y="576"/>
                  </a:lnTo>
                  <a:lnTo>
                    <a:pt x="1154" y="586"/>
                  </a:lnTo>
                  <a:close/>
                  <a:moveTo>
                    <a:pt x="18" y="718"/>
                  </a:moveTo>
                  <a:lnTo>
                    <a:pt x="18" y="718"/>
                  </a:lnTo>
                  <a:lnTo>
                    <a:pt x="18" y="718"/>
                  </a:lnTo>
                  <a:lnTo>
                    <a:pt x="18" y="718"/>
                  </a:lnTo>
                  <a:cubicBezTo>
                    <a:pt x="16" y="705"/>
                    <a:pt x="13" y="695"/>
                    <a:pt x="10" y="681"/>
                  </a:cubicBezTo>
                  <a:lnTo>
                    <a:pt x="10" y="681"/>
                  </a:lnTo>
                  <a:lnTo>
                    <a:pt x="46" y="676"/>
                  </a:lnTo>
                  <a:lnTo>
                    <a:pt x="46" y="676"/>
                  </a:lnTo>
                  <a:cubicBezTo>
                    <a:pt x="48" y="687"/>
                    <a:pt x="51" y="697"/>
                    <a:pt x="54" y="710"/>
                  </a:cubicBezTo>
                  <a:lnTo>
                    <a:pt x="54" y="710"/>
                  </a:lnTo>
                  <a:lnTo>
                    <a:pt x="18" y="718"/>
                  </a:lnTo>
                  <a:close/>
                  <a:moveTo>
                    <a:pt x="1133" y="732"/>
                  </a:moveTo>
                  <a:lnTo>
                    <a:pt x="1133" y="732"/>
                  </a:lnTo>
                  <a:lnTo>
                    <a:pt x="1133" y="732"/>
                  </a:lnTo>
                  <a:lnTo>
                    <a:pt x="1099" y="721"/>
                  </a:lnTo>
                  <a:lnTo>
                    <a:pt x="1099" y="721"/>
                  </a:lnTo>
                  <a:cubicBezTo>
                    <a:pt x="1101" y="710"/>
                    <a:pt x="1104" y="700"/>
                    <a:pt x="1107" y="689"/>
                  </a:cubicBezTo>
                  <a:lnTo>
                    <a:pt x="1107" y="689"/>
                  </a:lnTo>
                  <a:lnTo>
                    <a:pt x="1141" y="695"/>
                  </a:lnTo>
                  <a:lnTo>
                    <a:pt x="1141" y="695"/>
                  </a:lnTo>
                  <a:cubicBezTo>
                    <a:pt x="1138" y="708"/>
                    <a:pt x="1136" y="721"/>
                    <a:pt x="1133" y="732"/>
                  </a:cubicBezTo>
                  <a:close/>
                  <a:moveTo>
                    <a:pt x="75" y="856"/>
                  </a:moveTo>
                  <a:lnTo>
                    <a:pt x="75" y="856"/>
                  </a:lnTo>
                  <a:lnTo>
                    <a:pt x="75" y="856"/>
                  </a:lnTo>
                  <a:lnTo>
                    <a:pt x="75" y="856"/>
                  </a:lnTo>
                  <a:cubicBezTo>
                    <a:pt x="70" y="845"/>
                    <a:pt x="64" y="832"/>
                    <a:pt x="59" y="822"/>
                  </a:cubicBezTo>
                  <a:lnTo>
                    <a:pt x="59" y="822"/>
                  </a:lnTo>
                  <a:lnTo>
                    <a:pt x="91" y="808"/>
                  </a:lnTo>
                  <a:lnTo>
                    <a:pt x="91" y="808"/>
                  </a:lnTo>
                  <a:cubicBezTo>
                    <a:pt x="93" y="816"/>
                    <a:pt x="99" y="827"/>
                    <a:pt x="107" y="837"/>
                  </a:cubicBezTo>
                  <a:lnTo>
                    <a:pt x="107" y="837"/>
                  </a:lnTo>
                  <a:lnTo>
                    <a:pt x="75" y="856"/>
                  </a:lnTo>
                  <a:close/>
                  <a:moveTo>
                    <a:pt x="1075" y="867"/>
                  </a:moveTo>
                  <a:lnTo>
                    <a:pt x="1075" y="867"/>
                  </a:lnTo>
                  <a:lnTo>
                    <a:pt x="1075" y="867"/>
                  </a:lnTo>
                  <a:lnTo>
                    <a:pt x="1046" y="848"/>
                  </a:lnTo>
                  <a:lnTo>
                    <a:pt x="1046" y="848"/>
                  </a:lnTo>
                  <a:cubicBezTo>
                    <a:pt x="1051" y="840"/>
                    <a:pt x="1056" y="830"/>
                    <a:pt x="1062" y="819"/>
                  </a:cubicBezTo>
                  <a:lnTo>
                    <a:pt x="1062" y="819"/>
                  </a:lnTo>
                  <a:lnTo>
                    <a:pt x="1093" y="835"/>
                  </a:lnTo>
                  <a:lnTo>
                    <a:pt x="1093" y="835"/>
                  </a:lnTo>
                  <a:cubicBezTo>
                    <a:pt x="1088" y="845"/>
                    <a:pt x="1080" y="856"/>
                    <a:pt x="1075" y="86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 name="Freeform 23">
              <a:extLst>
                <a:ext uri="{FF2B5EF4-FFF2-40B4-BE49-F238E27FC236}">
                  <a16:creationId xmlns:a16="http://schemas.microsoft.com/office/drawing/2014/main" id="{C860A10C-AA2D-DD4B-8F23-41D6D7B7F35B}"/>
                </a:ext>
              </a:extLst>
            </p:cNvPr>
            <p:cNvSpPr>
              <a:spLocks noChangeArrowheads="1"/>
            </p:cNvSpPr>
            <p:nvPr/>
          </p:nvSpPr>
          <p:spPr bwMode="auto">
            <a:xfrm>
              <a:off x="-1613752" y="2894200"/>
              <a:ext cx="14287" cy="12700"/>
            </a:xfrm>
            <a:custGeom>
              <a:avLst/>
              <a:gdLst>
                <a:gd name="T0" fmla="*/ 23 w 39"/>
                <a:gd name="T1" fmla="*/ 35 h 36"/>
                <a:gd name="T2" fmla="*/ 23 w 39"/>
                <a:gd name="T3" fmla="*/ 35 h 36"/>
                <a:gd name="T4" fmla="*/ 23 w 39"/>
                <a:gd name="T5" fmla="*/ 35 h 36"/>
                <a:gd name="T6" fmla="*/ 0 w 39"/>
                <a:gd name="T7" fmla="*/ 11 h 36"/>
                <a:gd name="T8" fmla="*/ 0 w 39"/>
                <a:gd name="T9" fmla="*/ 11 h 36"/>
                <a:gd name="T10" fmla="*/ 10 w 39"/>
                <a:gd name="T11" fmla="*/ 0 h 36"/>
                <a:gd name="T12" fmla="*/ 10 w 39"/>
                <a:gd name="T13" fmla="*/ 0 h 36"/>
                <a:gd name="T14" fmla="*/ 38 w 39"/>
                <a:gd name="T15" fmla="*/ 22 h 36"/>
                <a:gd name="T16" fmla="*/ 38 w 39"/>
                <a:gd name="T17" fmla="*/ 22 h 36"/>
                <a:gd name="T18" fmla="*/ 23 w 39"/>
                <a:gd name="T19"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6">
                  <a:moveTo>
                    <a:pt x="23" y="35"/>
                  </a:moveTo>
                  <a:lnTo>
                    <a:pt x="23" y="35"/>
                  </a:lnTo>
                  <a:lnTo>
                    <a:pt x="23" y="35"/>
                  </a:lnTo>
                  <a:lnTo>
                    <a:pt x="0" y="11"/>
                  </a:lnTo>
                  <a:lnTo>
                    <a:pt x="0" y="11"/>
                  </a:lnTo>
                  <a:cubicBezTo>
                    <a:pt x="2" y="8"/>
                    <a:pt x="8" y="3"/>
                    <a:pt x="10" y="0"/>
                  </a:cubicBezTo>
                  <a:lnTo>
                    <a:pt x="10" y="0"/>
                  </a:lnTo>
                  <a:lnTo>
                    <a:pt x="38" y="22"/>
                  </a:lnTo>
                  <a:lnTo>
                    <a:pt x="38" y="22"/>
                  </a:lnTo>
                  <a:cubicBezTo>
                    <a:pt x="31" y="27"/>
                    <a:pt x="29" y="32"/>
                    <a:pt x="23" y="35"/>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Tree>
    <p:extLst>
      <p:ext uri="{BB962C8B-B14F-4D97-AF65-F5344CB8AC3E}">
        <p14:creationId xmlns:p14="http://schemas.microsoft.com/office/powerpoint/2010/main" val="4632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1F8E735A-AC40-C94D-A924-9973A4A9FEB6}"/>
              </a:ext>
            </a:extLst>
          </p:cNvPr>
          <p:cNvSpPr>
            <a:spLocks noGrp="1"/>
          </p:cNvSpPr>
          <p:nvPr>
            <p:ph type="title"/>
          </p:nvPr>
        </p:nvSpPr>
        <p:spPr>
          <a:xfrm>
            <a:off x="1508760" y="274638"/>
            <a:ext cx="9159241" cy="1143000"/>
          </a:xfrm>
        </p:spPr>
        <p:txBody>
          <a:bodyPr>
            <a:noAutofit/>
          </a:bodyPr>
          <a:lstStyle/>
          <a:p>
            <a:r>
              <a:rPr lang="en-US" sz="2800" dirty="0">
                <a:solidFill>
                  <a:srgbClr val="563A7D"/>
                </a:solidFill>
                <a:latin typeface="Arial"/>
                <a:cs typeface="Arial"/>
              </a:rPr>
              <a:t>Technology in Value-Based Care &amp; Patient Engagement</a:t>
            </a:r>
            <a:endParaRPr lang="en-US" sz="3100" dirty="0">
              <a:solidFill>
                <a:schemeClr val="accent2"/>
              </a:solidFill>
            </a:endParaRPr>
          </a:p>
        </p:txBody>
      </p:sp>
      <p:sp>
        <p:nvSpPr>
          <p:cNvPr id="3" name="Content Placeholder 2"/>
          <p:cNvSpPr>
            <a:spLocks noGrp="1"/>
          </p:cNvSpPr>
          <p:nvPr>
            <p:ph idx="1"/>
          </p:nvPr>
        </p:nvSpPr>
        <p:spPr>
          <a:xfrm>
            <a:off x="1508760" y="1562100"/>
            <a:ext cx="9304020" cy="4354975"/>
          </a:xfrm>
        </p:spPr>
        <p:txBody>
          <a:bodyPr>
            <a:normAutofit fontScale="92500" lnSpcReduction="10000"/>
          </a:bodyPr>
          <a:lstStyle/>
          <a:p>
            <a:pPr marL="0" indent="0">
              <a:lnSpc>
                <a:spcPct val="120000"/>
              </a:lnSpc>
              <a:buNone/>
            </a:pPr>
            <a:r>
              <a:rPr lang="en-US" i="1" dirty="0"/>
              <a:t>eHealth Initiative’s research and work on value-based care was supported by Availity, the nation’s largest real-time health information network.</a:t>
            </a:r>
          </a:p>
          <a:p>
            <a:pPr marL="0" indent="0">
              <a:lnSpc>
                <a:spcPct val="120000"/>
              </a:lnSpc>
              <a:buNone/>
            </a:pPr>
            <a:r>
              <a:rPr lang="en-US" dirty="0"/>
              <a:t>“</a:t>
            </a:r>
            <a:r>
              <a:rPr lang="en-US" b="1" dirty="0"/>
              <a:t>The challenge for today’s healthcare provider is unleashing healthcare data that facilitates consumer-centered engagement and real-time information-sharing with patients, payers and other providers.</a:t>
            </a:r>
            <a:r>
              <a:rPr lang="en-US" dirty="0"/>
              <a:t>” said Russ Thomas, CEO of Availity. “However, our data-driven world makes unraveling the complexities of measuring value and assessing risk possible.”</a:t>
            </a:r>
          </a:p>
        </p:txBody>
      </p:sp>
      <p:sp>
        <p:nvSpPr>
          <p:cNvPr id="2" name="Slide Number Placeholder 1">
            <a:extLst>
              <a:ext uri="{FF2B5EF4-FFF2-40B4-BE49-F238E27FC236}">
                <a16:creationId xmlns:a16="http://schemas.microsoft.com/office/drawing/2014/main" id="{B7A9D7E7-6C27-BD42-85B7-B17C199A9453}"/>
              </a:ext>
            </a:extLst>
          </p:cNvPr>
          <p:cNvSpPr>
            <a:spLocks noGrp="1"/>
          </p:cNvSpPr>
          <p:nvPr>
            <p:ph type="sldNum" sz="quarter" idx="4"/>
          </p:nvPr>
        </p:nvSpPr>
        <p:spPr/>
        <p:txBody>
          <a:bodyPr/>
          <a:lstStyle/>
          <a:p>
            <a:fld id="{C2CB5AC3-9B10-7342-AA29-774D8DCAC0D8}" type="slidenum">
              <a:rPr lang="en-US" smtClean="0"/>
              <a:pPr/>
              <a:t>18</a:t>
            </a:fld>
            <a:endParaRPr lang="en-US" dirty="0"/>
          </a:p>
        </p:txBody>
      </p:sp>
      <p:sp>
        <p:nvSpPr>
          <p:cNvPr id="6" name="Slide Number Placeholder 2">
            <a:extLst>
              <a:ext uri="{FF2B5EF4-FFF2-40B4-BE49-F238E27FC236}">
                <a16:creationId xmlns:a16="http://schemas.microsoft.com/office/drawing/2014/main" id="{872C826F-DA2A-47D4-A696-3EC55BB052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18</a:t>
            </a:fld>
            <a:endParaRPr lang="en-US" dirty="0"/>
          </a:p>
        </p:txBody>
      </p:sp>
      <p:cxnSp>
        <p:nvCxnSpPr>
          <p:cNvPr id="7" name="Straight Connector 6">
            <a:extLst>
              <a:ext uri="{FF2B5EF4-FFF2-40B4-BE49-F238E27FC236}">
                <a16:creationId xmlns:a16="http://schemas.microsoft.com/office/drawing/2014/main" id="{84B2874A-FEFA-4FB1-B44F-DCCB9D52181F}"/>
              </a:ext>
            </a:extLst>
          </p:cNvPr>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E5E6E653-707B-407B-827D-91777CB10BD2}"/>
              </a:ext>
            </a:extLst>
          </p:cNvPr>
          <p:cNvSpPr/>
          <p:nvPr/>
        </p:nvSpPr>
        <p:spPr>
          <a:xfrm>
            <a:off x="395616" y="5998587"/>
            <a:ext cx="9486900" cy="584775"/>
          </a:xfrm>
          <a:prstGeom prst="rect">
            <a:avLst/>
          </a:prstGeom>
        </p:spPr>
        <p:txBody>
          <a:bodyPr wrap="square">
            <a:spAutoFit/>
          </a:bodyPr>
          <a:lstStyle/>
          <a:p>
            <a:pPr>
              <a:defRPr/>
            </a:pPr>
            <a:r>
              <a:rPr lang="en-US" sz="1600" i="1" dirty="0">
                <a:latin typeface="Calibri" panose="020F0502020204030204" pitchFamily="34" charset="0"/>
              </a:rPr>
              <a:t>Credits: </a:t>
            </a:r>
            <a:r>
              <a:rPr lang="en-US" sz="1600" i="1" dirty="0"/>
              <a:t>eHealth Initiative</a:t>
            </a:r>
            <a:endParaRPr lang="en-US" sz="1600" i="1" dirty="0">
              <a:latin typeface="Calibri" panose="020F0502020204030204" pitchFamily="34" charset="0"/>
            </a:endParaRPr>
          </a:p>
          <a:p>
            <a:pPr lvl="0">
              <a:defRPr/>
            </a:pPr>
            <a:r>
              <a:rPr lang="en-US" sz="1600" i="1" dirty="0">
                <a:latin typeface="Calibri" panose="020F0502020204030204" pitchFamily="34" charset="0"/>
              </a:rPr>
              <a:t>https://www.ehidc.org/articles/role-technology-value-based-care-patient-engagement</a:t>
            </a:r>
          </a:p>
        </p:txBody>
      </p:sp>
    </p:spTree>
    <p:extLst>
      <p:ext uri="{BB962C8B-B14F-4D97-AF65-F5344CB8AC3E}">
        <p14:creationId xmlns:p14="http://schemas.microsoft.com/office/powerpoint/2010/main" val="500761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1F8E735A-AC40-C94D-A924-9973A4A9FEB6}"/>
              </a:ext>
            </a:extLst>
          </p:cNvPr>
          <p:cNvSpPr>
            <a:spLocks noGrp="1"/>
          </p:cNvSpPr>
          <p:nvPr>
            <p:ph type="title"/>
          </p:nvPr>
        </p:nvSpPr>
        <p:spPr>
          <a:xfrm>
            <a:off x="1508760" y="274638"/>
            <a:ext cx="9159241" cy="1143000"/>
          </a:xfrm>
        </p:spPr>
        <p:txBody>
          <a:bodyPr>
            <a:noAutofit/>
          </a:bodyPr>
          <a:lstStyle/>
          <a:p>
            <a:pPr algn="ctr"/>
            <a:r>
              <a:rPr lang="en-US" sz="2800" dirty="0">
                <a:solidFill>
                  <a:srgbClr val="563A7D"/>
                </a:solidFill>
                <a:latin typeface="Arial"/>
                <a:cs typeface="Arial"/>
              </a:rPr>
              <a:t>Value-based Care is Driving Technology Investments!</a:t>
            </a:r>
            <a:endParaRPr lang="en-US" sz="3100" dirty="0">
              <a:solidFill>
                <a:schemeClr val="accent2"/>
              </a:solidFill>
            </a:endParaRPr>
          </a:p>
        </p:txBody>
      </p:sp>
      <p:sp>
        <p:nvSpPr>
          <p:cNvPr id="3" name="Content Placeholder 2"/>
          <p:cNvSpPr>
            <a:spLocks noGrp="1"/>
          </p:cNvSpPr>
          <p:nvPr>
            <p:ph idx="1"/>
          </p:nvPr>
        </p:nvSpPr>
        <p:spPr>
          <a:xfrm>
            <a:off x="1508759" y="1896256"/>
            <a:ext cx="7193031" cy="3267855"/>
          </a:xfrm>
        </p:spPr>
        <p:txBody>
          <a:bodyPr>
            <a:normAutofit/>
          </a:bodyPr>
          <a:lstStyle/>
          <a:p>
            <a:pPr marL="0" indent="0">
              <a:buNone/>
            </a:pPr>
            <a:r>
              <a:rPr lang="en-US" dirty="0"/>
              <a:t>A recent survey by Damo Consulting on “Healthcare IT Demand in 2018” showed that </a:t>
            </a:r>
            <a:r>
              <a:rPr lang="en-US" b="1" dirty="0"/>
              <a:t>value-based care initiatives accounted for over 60 percent of why our U.S. health care providers are investing in technology in 2018.</a:t>
            </a:r>
          </a:p>
          <a:p>
            <a:r>
              <a:rPr lang="en-US" dirty="0"/>
              <a:t>Data and analytics were by far the biggest area identified by survey respondents (76 percent).</a:t>
            </a:r>
          </a:p>
        </p:txBody>
      </p:sp>
      <p:sp>
        <p:nvSpPr>
          <p:cNvPr id="2" name="Slide Number Placeholder 1">
            <a:extLst>
              <a:ext uri="{FF2B5EF4-FFF2-40B4-BE49-F238E27FC236}">
                <a16:creationId xmlns:a16="http://schemas.microsoft.com/office/drawing/2014/main" id="{B7A9D7E7-6C27-BD42-85B7-B17C199A9453}"/>
              </a:ext>
            </a:extLst>
          </p:cNvPr>
          <p:cNvSpPr>
            <a:spLocks noGrp="1"/>
          </p:cNvSpPr>
          <p:nvPr>
            <p:ph type="sldNum" sz="quarter" idx="4"/>
          </p:nvPr>
        </p:nvSpPr>
        <p:spPr/>
        <p:txBody>
          <a:bodyPr/>
          <a:lstStyle/>
          <a:p>
            <a:fld id="{C2CB5AC3-9B10-7342-AA29-774D8DCAC0D8}" type="slidenum">
              <a:rPr lang="en-US" smtClean="0"/>
              <a:pPr/>
              <a:t>19</a:t>
            </a:fld>
            <a:endParaRPr lang="en-US" dirty="0"/>
          </a:p>
        </p:txBody>
      </p:sp>
      <p:sp>
        <p:nvSpPr>
          <p:cNvPr id="6" name="Slide Number Placeholder 2">
            <a:extLst>
              <a:ext uri="{FF2B5EF4-FFF2-40B4-BE49-F238E27FC236}">
                <a16:creationId xmlns:a16="http://schemas.microsoft.com/office/drawing/2014/main" id="{872C826F-DA2A-47D4-A696-3EC55BB052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19</a:t>
            </a:fld>
            <a:endParaRPr lang="en-US" dirty="0"/>
          </a:p>
        </p:txBody>
      </p:sp>
      <p:cxnSp>
        <p:nvCxnSpPr>
          <p:cNvPr id="7" name="Straight Connector 6">
            <a:extLst>
              <a:ext uri="{FF2B5EF4-FFF2-40B4-BE49-F238E27FC236}">
                <a16:creationId xmlns:a16="http://schemas.microsoft.com/office/drawing/2014/main" id="{84B2874A-FEFA-4FB1-B44F-DCCB9D52181F}"/>
              </a:ext>
            </a:extLst>
          </p:cNvPr>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72D15EE5-D78D-4A6A-9CF0-A966ABEC1485}"/>
              </a:ext>
            </a:extLst>
          </p:cNvPr>
          <p:cNvSpPr/>
          <p:nvPr/>
        </p:nvSpPr>
        <p:spPr>
          <a:xfrm>
            <a:off x="395616" y="5706282"/>
            <a:ext cx="9486900" cy="830997"/>
          </a:xfrm>
          <a:prstGeom prst="rect">
            <a:avLst/>
          </a:prstGeom>
        </p:spPr>
        <p:txBody>
          <a:bodyPr wrap="square">
            <a:spAutoFit/>
          </a:bodyPr>
          <a:lstStyle/>
          <a:p>
            <a:pPr>
              <a:defRPr/>
            </a:pPr>
            <a:r>
              <a:rPr lang="en-US" sz="1600" i="1" dirty="0">
                <a:latin typeface="Calibri" panose="020F0502020204030204" pitchFamily="34" charset="0"/>
              </a:rPr>
              <a:t>Credits: </a:t>
            </a:r>
            <a:r>
              <a:rPr lang="en-US" sz="1600" i="1" dirty="0"/>
              <a:t>Healthcare Informatics</a:t>
            </a:r>
            <a:endParaRPr lang="en-US" sz="1600" i="1" dirty="0">
              <a:latin typeface="Calibri" panose="020F0502020204030204" pitchFamily="34" charset="0"/>
            </a:endParaRPr>
          </a:p>
          <a:p>
            <a:pPr lvl="0">
              <a:defRPr/>
            </a:pPr>
            <a:r>
              <a:rPr lang="en-US" sz="1600" i="1" dirty="0">
                <a:latin typeface="Calibri" panose="020F0502020204030204" pitchFamily="34" charset="0"/>
              </a:rPr>
              <a:t>https://www.healthcare-informatics.com/news-item/value-based-care/survey-value-based-care-top-driver-health-tech-spending-2018</a:t>
            </a:r>
          </a:p>
        </p:txBody>
      </p:sp>
      <p:pic>
        <p:nvPicPr>
          <p:cNvPr id="9" name="Picture 8">
            <a:extLst>
              <a:ext uri="{FF2B5EF4-FFF2-40B4-BE49-F238E27FC236}">
                <a16:creationId xmlns:a16="http://schemas.microsoft.com/office/drawing/2014/main" id="{D72C2818-3037-48A5-B3EE-1AA7D9519FAB}"/>
              </a:ext>
            </a:extLst>
          </p:cNvPr>
          <p:cNvPicPr>
            <a:picLocks noChangeAspect="1"/>
          </p:cNvPicPr>
          <p:nvPr/>
        </p:nvPicPr>
        <p:blipFill>
          <a:blip r:embed="rId3"/>
          <a:stretch>
            <a:fillRect/>
          </a:stretch>
        </p:blipFill>
        <p:spPr>
          <a:xfrm>
            <a:off x="9152892" y="2336323"/>
            <a:ext cx="2185353" cy="2185353"/>
          </a:xfrm>
          <a:prstGeom prst="rect">
            <a:avLst/>
          </a:prstGeom>
        </p:spPr>
      </p:pic>
    </p:spTree>
    <p:extLst>
      <p:ext uri="{BB962C8B-B14F-4D97-AF65-F5344CB8AC3E}">
        <p14:creationId xmlns:p14="http://schemas.microsoft.com/office/powerpoint/2010/main" val="146905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pPr algn="ctr"/>
            <a:r>
              <a:rPr lang="en-US" sz="3200" dirty="0">
                <a:solidFill>
                  <a:srgbClr val="563A7D"/>
                </a:solidFill>
              </a:rPr>
              <a:t>Project Management Triangle</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2">
            <a:extLst>
              <a:ext uri="{FF2B5EF4-FFF2-40B4-BE49-F238E27FC236}">
                <a16:creationId xmlns:a16="http://schemas.microsoft.com/office/drawing/2014/main" id="{178FEFA8-D003-45AE-BC26-5C8073062A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20</a:t>
            </a:fld>
            <a:endParaRPr lang="en-US" dirty="0"/>
          </a:p>
        </p:txBody>
      </p:sp>
      <p:sp>
        <p:nvSpPr>
          <p:cNvPr id="12" name="TextBox 11">
            <a:extLst>
              <a:ext uri="{FF2B5EF4-FFF2-40B4-BE49-F238E27FC236}">
                <a16:creationId xmlns:a16="http://schemas.microsoft.com/office/drawing/2014/main" id="{2D09FCED-B8E3-41F7-BEE8-704FA24F56BC}"/>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pic>
        <p:nvPicPr>
          <p:cNvPr id="5" name="Picture 4">
            <a:extLst>
              <a:ext uri="{FF2B5EF4-FFF2-40B4-BE49-F238E27FC236}">
                <a16:creationId xmlns:a16="http://schemas.microsoft.com/office/drawing/2014/main" id="{FBD724C3-EE60-45C2-8025-0B7A0F71400E}"/>
              </a:ext>
            </a:extLst>
          </p:cNvPr>
          <p:cNvPicPr>
            <a:picLocks noChangeAspect="1"/>
          </p:cNvPicPr>
          <p:nvPr/>
        </p:nvPicPr>
        <p:blipFill>
          <a:blip r:embed="rId3"/>
          <a:stretch>
            <a:fillRect/>
          </a:stretch>
        </p:blipFill>
        <p:spPr>
          <a:xfrm>
            <a:off x="3231832" y="1371210"/>
            <a:ext cx="5728335" cy="5350265"/>
          </a:xfrm>
          <a:prstGeom prst="rect">
            <a:avLst/>
          </a:prstGeom>
        </p:spPr>
      </p:pic>
    </p:spTree>
    <p:extLst>
      <p:ext uri="{BB962C8B-B14F-4D97-AF65-F5344CB8AC3E}">
        <p14:creationId xmlns:p14="http://schemas.microsoft.com/office/powerpoint/2010/main" val="1238922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thrive circle">
            <a:extLst>
              <a:ext uri="{FF2B5EF4-FFF2-40B4-BE49-F238E27FC236}">
                <a16:creationId xmlns:a16="http://schemas.microsoft.com/office/drawing/2014/main" id="{4ECAE4BA-A92C-40E7-82D0-C582FB4ED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850" y="1501140"/>
            <a:ext cx="4686300" cy="46863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2037947" y="299522"/>
            <a:ext cx="8229600" cy="1143000"/>
          </a:xfrm>
        </p:spPr>
        <p:txBody>
          <a:bodyPr>
            <a:normAutofit/>
          </a:bodyPr>
          <a:lstStyle/>
          <a:p>
            <a:pPr algn="ctr"/>
            <a:r>
              <a:rPr lang="en-US" sz="3200" dirty="0">
                <a:solidFill>
                  <a:srgbClr val="563A7D"/>
                </a:solidFill>
              </a:rPr>
              <a:t>Cost </a:t>
            </a:r>
            <a:r>
              <a:rPr lang="en-US" sz="2400" b="1" i="1" dirty="0">
                <a:solidFill>
                  <a:schemeClr val="accent1"/>
                </a:solidFill>
              </a:rPr>
              <a:t>OR</a:t>
            </a:r>
            <a:r>
              <a:rPr lang="en-US" sz="3200" dirty="0">
                <a:solidFill>
                  <a:srgbClr val="563A7D"/>
                </a:solidFill>
              </a:rPr>
              <a:t> Quality</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2">
            <a:extLst>
              <a:ext uri="{FF2B5EF4-FFF2-40B4-BE49-F238E27FC236}">
                <a16:creationId xmlns:a16="http://schemas.microsoft.com/office/drawing/2014/main" id="{178FEFA8-D003-45AE-BC26-5C8073062A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21</a:t>
            </a:fld>
            <a:endParaRPr lang="en-US" dirty="0"/>
          </a:p>
        </p:txBody>
      </p:sp>
      <p:sp>
        <p:nvSpPr>
          <p:cNvPr id="12" name="TextBox 11">
            <a:extLst>
              <a:ext uri="{FF2B5EF4-FFF2-40B4-BE49-F238E27FC236}">
                <a16:creationId xmlns:a16="http://schemas.microsoft.com/office/drawing/2014/main" id="{2D09FCED-B8E3-41F7-BEE8-704FA24F56BC}"/>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sp>
        <p:nvSpPr>
          <p:cNvPr id="10" name="Oval 9">
            <a:extLst>
              <a:ext uri="{FF2B5EF4-FFF2-40B4-BE49-F238E27FC236}">
                <a16:creationId xmlns:a16="http://schemas.microsoft.com/office/drawing/2014/main" id="{DD38640B-F72B-4230-9367-F3F63E21CA6B}"/>
              </a:ext>
            </a:extLst>
          </p:cNvPr>
          <p:cNvSpPr/>
          <p:nvPr/>
        </p:nvSpPr>
        <p:spPr>
          <a:xfrm>
            <a:off x="2865523" y="1602879"/>
            <a:ext cx="2430780" cy="24307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Reduce</a:t>
            </a:r>
          </a:p>
          <a:p>
            <a:pPr algn="ctr"/>
            <a:r>
              <a:rPr lang="en-US" dirty="0"/>
              <a:t>Costs</a:t>
            </a:r>
          </a:p>
        </p:txBody>
      </p:sp>
      <p:sp>
        <p:nvSpPr>
          <p:cNvPr id="14" name="Oval 13">
            <a:extLst>
              <a:ext uri="{FF2B5EF4-FFF2-40B4-BE49-F238E27FC236}">
                <a16:creationId xmlns:a16="http://schemas.microsoft.com/office/drawing/2014/main" id="{BCAA1D4A-9CBA-4F33-93C5-10EDA54386FB}"/>
              </a:ext>
            </a:extLst>
          </p:cNvPr>
          <p:cNvSpPr/>
          <p:nvPr/>
        </p:nvSpPr>
        <p:spPr>
          <a:xfrm>
            <a:off x="7771751" y="3868386"/>
            <a:ext cx="2430780" cy="2430780"/>
          </a:xfrm>
          <a:prstGeom prst="ellipse">
            <a:avLst/>
          </a:prstGeom>
          <a:solidFill>
            <a:srgbClr val="1AAD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Strong Health IT</a:t>
            </a:r>
          </a:p>
          <a:p>
            <a:pPr algn="ctr"/>
            <a:r>
              <a:rPr lang="en-US" dirty="0"/>
              <a:t>&amp; Reliable Data</a:t>
            </a:r>
          </a:p>
          <a:p>
            <a:pPr algn="ctr"/>
            <a:r>
              <a:rPr lang="en-US" dirty="0"/>
              <a:t>CDI &amp; ICD-10</a:t>
            </a:r>
          </a:p>
        </p:txBody>
      </p:sp>
      <p:sp>
        <p:nvSpPr>
          <p:cNvPr id="16" name="Oval 15">
            <a:extLst>
              <a:ext uri="{FF2B5EF4-FFF2-40B4-BE49-F238E27FC236}">
                <a16:creationId xmlns:a16="http://schemas.microsoft.com/office/drawing/2014/main" id="{891DAE56-E4AE-4F19-A1CB-26949C6AB00A}"/>
              </a:ext>
            </a:extLst>
          </p:cNvPr>
          <p:cNvSpPr/>
          <p:nvPr/>
        </p:nvSpPr>
        <p:spPr>
          <a:xfrm>
            <a:off x="7334723" y="1698078"/>
            <a:ext cx="2430780" cy="243078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Increase</a:t>
            </a:r>
          </a:p>
          <a:p>
            <a:pPr algn="ctr"/>
            <a:r>
              <a:rPr lang="en-US" dirty="0"/>
              <a:t>Accessibility</a:t>
            </a:r>
          </a:p>
        </p:txBody>
      </p:sp>
      <p:sp>
        <p:nvSpPr>
          <p:cNvPr id="17" name="Oval 16">
            <a:extLst>
              <a:ext uri="{FF2B5EF4-FFF2-40B4-BE49-F238E27FC236}">
                <a16:creationId xmlns:a16="http://schemas.microsoft.com/office/drawing/2014/main" id="{03554F1C-408B-4A8B-8AD8-918F830AA198}"/>
              </a:ext>
            </a:extLst>
          </p:cNvPr>
          <p:cNvSpPr/>
          <p:nvPr/>
        </p:nvSpPr>
        <p:spPr>
          <a:xfrm>
            <a:off x="5003075" y="4352309"/>
            <a:ext cx="2430780" cy="243078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Improve</a:t>
            </a:r>
          </a:p>
          <a:p>
            <a:pPr algn="ctr"/>
            <a:r>
              <a:rPr lang="en-US" dirty="0"/>
              <a:t>Outcomes</a:t>
            </a:r>
          </a:p>
        </p:txBody>
      </p:sp>
      <p:pic>
        <p:nvPicPr>
          <p:cNvPr id="18" name="Picture 17">
            <a:extLst>
              <a:ext uri="{FF2B5EF4-FFF2-40B4-BE49-F238E27FC236}">
                <a16:creationId xmlns:a16="http://schemas.microsoft.com/office/drawing/2014/main" id="{EF4FA656-6859-421C-83EF-D7DB58BB6591}"/>
              </a:ext>
            </a:extLst>
          </p:cNvPr>
          <p:cNvPicPr>
            <a:picLocks noChangeAspect="1"/>
          </p:cNvPicPr>
          <p:nvPr/>
        </p:nvPicPr>
        <p:blipFill rotWithShape="1">
          <a:blip r:embed="rId4">
            <a:extLst>
              <a:ext uri="{28A0092B-C50C-407E-A947-70E740481C1C}">
                <a14:useLocalDpi xmlns:a14="http://schemas.microsoft.com/office/drawing/2010/main" val="0"/>
              </a:ext>
            </a:extLst>
          </a:blip>
          <a:srcRect l="14196" t="-37" r="9173" b="11562"/>
          <a:stretch/>
        </p:blipFill>
        <p:spPr>
          <a:xfrm>
            <a:off x="1641195" y="4152594"/>
            <a:ext cx="1818641" cy="1943406"/>
          </a:xfrm>
          <a:prstGeom prst="rect">
            <a:avLst/>
          </a:prstGeom>
          <a:solidFill>
            <a:srgbClr val="FFFFFF">
              <a:shade val="85000"/>
            </a:srgbClr>
          </a:solidFill>
          <a:ln w="5715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Oval 3">
            <a:extLst>
              <a:ext uri="{FF2B5EF4-FFF2-40B4-BE49-F238E27FC236}">
                <a16:creationId xmlns:a16="http://schemas.microsoft.com/office/drawing/2014/main" id="{D2F14123-0905-4067-AC13-7499518DEF4A}"/>
              </a:ext>
            </a:extLst>
          </p:cNvPr>
          <p:cNvSpPr/>
          <p:nvPr/>
        </p:nvSpPr>
        <p:spPr>
          <a:xfrm>
            <a:off x="5549063" y="2676545"/>
            <a:ext cx="1324177" cy="1363007"/>
          </a:xfrm>
          <a:prstGeom prst="ellipse">
            <a:avLst/>
          </a:prstGeom>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Value-</a:t>
            </a:r>
          </a:p>
          <a:p>
            <a:pPr algn="ctr"/>
            <a:r>
              <a:rPr lang="en-US" dirty="0"/>
              <a:t>Based</a:t>
            </a:r>
          </a:p>
          <a:p>
            <a:pPr algn="ctr"/>
            <a:r>
              <a:rPr lang="en-US" dirty="0"/>
              <a:t>Care</a:t>
            </a:r>
          </a:p>
        </p:txBody>
      </p:sp>
      <p:sp>
        <p:nvSpPr>
          <p:cNvPr id="19" name="Title 2">
            <a:extLst>
              <a:ext uri="{FF2B5EF4-FFF2-40B4-BE49-F238E27FC236}">
                <a16:creationId xmlns:a16="http://schemas.microsoft.com/office/drawing/2014/main" id="{504E971B-4D74-4111-A7F7-3CA7EEA89303}"/>
              </a:ext>
            </a:extLst>
          </p:cNvPr>
          <p:cNvSpPr txBox="1">
            <a:spLocks/>
          </p:cNvSpPr>
          <p:nvPr/>
        </p:nvSpPr>
        <p:spPr>
          <a:xfrm>
            <a:off x="4116457" y="2676545"/>
            <a:ext cx="4544618" cy="20097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gn="ctr"/>
            <a:r>
              <a:rPr lang="en-US" sz="3200" dirty="0">
                <a:solidFill>
                  <a:srgbClr val="563A7D"/>
                </a:solidFill>
              </a:rPr>
              <a:t>Technology</a:t>
            </a:r>
          </a:p>
          <a:p>
            <a:pPr algn="ctr"/>
            <a:r>
              <a:rPr lang="en-US" sz="3200" dirty="0">
                <a:solidFill>
                  <a:srgbClr val="563A7D"/>
                </a:solidFill>
              </a:rPr>
              <a:t>and Analytics</a:t>
            </a:r>
          </a:p>
          <a:p>
            <a:pPr algn="ctr"/>
            <a:r>
              <a:rPr lang="en-US" sz="3200" dirty="0"/>
              <a:t>are</a:t>
            </a:r>
            <a:r>
              <a:rPr lang="en-US" sz="3200" dirty="0">
                <a:solidFill>
                  <a:schemeClr val="accent1"/>
                </a:solidFill>
              </a:rPr>
              <a:t> doing</a:t>
            </a:r>
            <a:br>
              <a:rPr lang="en-US" sz="3200" dirty="0">
                <a:solidFill>
                  <a:srgbClr val="563A7D"/>
                </a:solidFill>
              </a:rPr>
            </a:br>
            <a:r>
              <a:rPr lang="en-US" sz="3200" dirty="0">
                <a:solidFill>
                  <a:schemeClr val="accent1"/>
                </a:solidFill>
              </a:rPr>
              <a:t>the impossible</a:t>
            </a:r>
            <a:r>
              <a:rPr lang="en-US" sz="3200" dirty="0">
                <a:solidFill>
                  <a:srgbClr val="563A7D"/>
                </a:solidFill>
              </a:rPr>
              <a:t>!</a:t>
            </a:r>
            <a:endParaRPr lang="en-US" sz="3200" dirty="0">
              <a:solidFill>
                <a:schemeClr val="accent1"/>
              </a:solidFill>
            </a:endParaRPr>
          </a:p>
        </p:txBody>
      </p:sp>
    </p:spTree>
    <p:extLst>
      <p:ext uri="{BB962C8B-B14F-4D97-AF65-F5344CB8AC3E}">
        <p14:creationId xmlns:p14="http://schemas.microsoft.com/office/powerpoint/2010/main" val="372530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grpId="0" nodeType="clickEffect">
                                  <p:stCondLst>
                                    <p:cond delay="0"/>
                                  </p:stCondLst>
                                  <p:childTnLst>
                                    <p:animMotion origin="layout" path="M 4.58333E-6 3.7037E-7 L 0.17643 0.0963 " pathEditMode="relative" rAng="0" ptsTypes="AA">
                                      <p:cBhvr>
                                        <p:cTn id="12" dur="1250" fill="hold"/>
                                        <p:tgtEl>
                                          <p:spTgt spid="10"/>
                                        </p:tgtEl>
                                        <p:attrNameLst>
                                          <p:attrName>ppt_x</p:attrName>
                                          <p:attrName>ppt_y</p:attrName>
                                        </p:attrNameLst>
                                      </p:cBhvr>
                                      <p:rCtr x="8815" y="4815"/>
                                    </p:animMotion>
                                  </p:childTnLst>
                                </p:cTn>
                              </p:par>
                            </p:childTnLst>
                          </p:cTn>
                        </p:par>
                        <p:par>
                          <p:cTn id="13" fill="hold">
                            <p:stCondLst>
                              <p:cond delay="1250"/>
                            </p:stCondLst>
                            <p:childTnLst>
                              <p:par>
                                <p:cTn id="14" presetID="31" presetClass="exit" presetSubtype="0" fill="hold" grpId="1" nodeType="afterEffect">
                                  <p:stCondLst>
                                    <p:cond delay="0"/>
                                  </p:stCondLst>
                                  <p:childTnLst>
                                    <p:anim calcmode="lin" valueType="num">
                                      <p:cBhvr>
                                        <p:cTn id="15" dur="750"/>
                                        <p:tgtEl>
                                          <p:spTgt spid="10"/>
                                        </p:tgtEl>
                                        <p:attrNameLst>
                                          <p:attrName>ppt_w</p:attrName>
                                        </p:attrNameLst>
                                      </p:cBhvr>
                                      <p:tavLst>
                                        <p:tav tm="0">
                                          <p:val>
                                            <p:strVal val="ppt_w"/>
                                          </p:val>
                                        </p:tav>
                                        <p:tav tm="100000">
                                          <p:val>
                                            <p:fltVal val="0"/>
                                          </p:val>
                                        </p:tav>
                                      </p:tavLst>
                                    </p:anim>
                                    <p:anim calcmode="lin" valueType="num">
                                      <p:cBhvr>
                                        <p:cTn id="16" dur="750"/>
                                        <p:tgtEl>
                                          <p:spTgt spid="10"/>
                                        </p:tgtEl>
                                        <p:attrNameLst>
                                          <p:attrName>ppt_h</p:attrName>
                                        </p:attrNameLst>
                                      </p:cBhvr>
                                      <p:tavLst>
                                        <p:tav tm="0">
                                          <p:val>
                                            <p:strVal val="ppt_h"/>
                                          </p:val>
                                        </p:tav>
                                        <p:tav tm="100000">
                                          <p:val>
                                            <p:fltVal val="0"/>
                                          </p:val>
                                        </p:tav>
                                      </p:tavLst>
                                    </p:anim>
                                    <p:anim calcmode="lin" valueType="num">
                                      <p:cBhvr>
                                        <p:cTn id="17" dur="750"/>
                                        <p:tgtEl>
                                          <p:spTgt spid="10"/>
                                        </p:tgtEl>
                                        <p:attrNameLst>
                                          <p:attrName>style.rotation</p:attrName>
                                        </p:attrNameLst>
                                      </p:cBhvr>
                                      <p:tavLst>
                                        <p:tav tm="0">
                                          <p:val>
                                            <p:fltVal val="0"/>
                                          </p:val>
                                        </p:tav>
                                        <p:tav tm="100000">
                                          <p:val>
                                            <p:fltVal val="90"/>
                                          </p:val>
                                        </p:tav>
                                      </p:tavLst>
                                    </p:anim>
                                    <p:animEffect transition="out" filter="fade">
                                      <p:cBhvr>
                                        <p:cTn id="18" dur="750"/>
                                        <p:tgtEl>
                                          <p:spTgt spid="10"/>
                                        </p:tgtEl>
                                      </p:cBhvr>
                                    </p:animEffect>
                                    <p:set>
                                      <p:cBhvr>
                                        <p:cTn id="19" dur="1" fill="hold">
                                          <p:stCondLst>
                                            <p:cond delay="749"/>
                                          </p:stCondLst>
                                        </p:cTn>
                                        <p:tgtEl>
                                          <p:spTgt spid="10"/>
                                        </p:tgtEl>
                                        <p:attrNameLst>
                                          <p:attrName>style.visibility</p:attrName>
                                        </p:attrNameLst>
                                      </p:cBhvr>
                                      <p:to>
                                        <p:strVal val="hidden"/>
                                      </p:to>
                                    </p:set>
                                  </p:childTnLst>
                                </p:cTn>
                              </p:par>
                              <p:par>
                                <p:cTn id="20" presetID="1" presetClass="emph" presetSubtype="2" fill="hold" nodeType="withEffect">
                                  <p:stCondLst>
                                    <p:cond delay="500"/>
                                  </p:stCondLst>
                                  <p:childTnLst>
                                    <p:animClr clrSpc="rgb" dir="cw">
                                      <p:cBhvr>
                                        <p:cTn id="21" dur="1000" fill="hold"/>
                                        <p:tgtEl>
                                          <p:spTgt spid="4"/>
                                        </p:tgtEl>
                                        <p:attrNameLst>
                                          <p:attrName>fillcolor</p:attrName>
                                        </p:attrNameLst>
                                      </p:cBhvr>
                                      <p:to>
                                        <a:schemeClr val="accent1"/>
                                      </p:to>
                                    </p:animClr>
                                    <p:set>
                                      <p:cBhvr>
                                        <p:cTn id="22" dur="1000" fill="hold"/>
                                        <p:tgtEl>
                                          <p:spTgt spid="4"/>
                                        </p:tgtEl>
                                        <p:attrNameLst>
                                          <p:attrName>fill.type</p:attrName>
                                        </p:attrNameLst>
                                      </p:cBhvr>
                                      <p:to>
                                        <p:strVal val="solid"/>
                                      </p:to>
                                    </p:set>
                                    <p:set>
                                      <p:cBhvr>
                                        <p:cTn id="23" dur="1000" fill="hold"/>
                                        <p:tgtEl>
                                          <p:spTgt spid="4"/>
                                        </p:tgtEl>
                                        <p:attrNameLst>
                                          <p:attrName>fill.on</p:attrName>
                                        </p:attrNameLst>
                                      </p:cBhvr>
                                      <p:to>
                                        <p:strVal val="true"/>
                                      </p:to>
                                    </p:set>
                                  </p:childTnLst>
                                </p:cTn>
                              </p:par>
                              <p:par>
                                <p:cTn id="24" presetID="42" presetClass="path" presetSubtype="0" accel="50000" decel="50000" fill="hold" grpId="0" nodeType="withEffect">
                                  <p:stCondLst>
                                    <p:cond delay="500"/>
                                  </p:stCondLst>
                                  <p:childTnLst>
                                    <p:animMotion origin="layout" path="M -1.875E-6 1.48148E-6 L -0.19362 0.07523 " pathEditMode="relative" rAng="0" ptsTypes="AA">
                                      <p:cBhvr>
                                        <p:cTn id="25" dur="1250" fill="hold"/>
                                        <p:tgtEl>
                                          <p:spTgt spid="16"/>
                                        </p:tgtEl>
                                        <p:attrNameLst>
                                          <p:attrName>ppt_x</p:attrName>
                                          <p:attrName>ppt_y</p:attrName>
                                        </p:attrNameLst>
                                      </p:cBhvr>
                                      <p:rCtr x="-9687" y="3750"/>
                                    </p:animMotion>
                                  </p:childTnLst>
                                </p:cTn>
                              </p:par>
                            </p:childTnLst>
                          </p:cTn>
                        </p:par>
                        <p:par>
                          <p:cTn id="26" fill="hold">
                            <p:stCondLst>
                              <p:cond delay="3000"/>
                            </p:stCondLst>
                            <p:childTnLst>
                              <p:par>
                                <p:cTn id="27" presetID="31" presetClass="exit" presetSubtype="0" fill="hold" grpId="1" nodeType="afterEffect">
                                  <p:stCondLst>
                                    <p:cond delay="0"/>
                                  </p:stCondLst>
                                  <p:childTnLst>
                                    <p:anim calcmode="lin" valueType="num">
                                      <p:cBhvr>
                                        <p:cTn id="28" dur="750"/>
                                        <p:tgtEl>
                                          <p:spTgt spid="16"/>
                                        </p:tgtEl>
                                        <p:attrNameLst>
                                          <p:attrName>ppt_w</p:attrName>
                                        </p:attrNameLst>
                                      </p:cBhvr>
                                      <p:tavLst>
                                        <p:tav tm="0">
                                          <p:val>
                                            <p:strVal val="ppt_w"/>
                                          </p:val>
                                        </p:tav>
                                        <p:tav tm="100000">
                                          <p:val>
                                            <p:fltVal val="0"/>
                                          </p:val>
                                        </p:tav>
                                      </p:tavLst>
                                    </p:anim>
                                    <p:anim calcmode="lin" valueType="num">
                                      <p:cBhvr>
                                        <p:cTn id="29" dur="750"/>
                                        <p:tgtEl>
                                          <p:spTgt spid="16"/>
                                        </p:tgtEl>
                                        <p:attrNameLst>
                                          <p:attrName>ppt_h</p:attrName>
                                        </p:attrNameLst>
                                      </p:cBhvr>
                                      <p:tavLst>
                                        <p:tav tm="0">
                                          <p:val>
                                            <p:strVal val="ppt_h"/>
                                          </p:val>
                                        </p:tav>
                                        <p:tav tm="100000">
                                          <p:val>
                                            <p:fltVal val="0"/>
                                          </p:val>
                                        </p:tav>
                                      </p:tavLst>
                                    </p:anim>
                                    <p:anim calcmode="lin" valueType="num">
                                      <p:cBhvr>
                                        <p:cTn id="30" dur="750"/>
                                        <p:tgtEl>
                                          <p:spTgt spid="16"/>
                                        </p:tgtEl>
                                        <p:attrNameLst>
                                          <p:attrName>style.rotation</p:attrName>
                                        </p:attrNameLst>
                                      </p:cBhvr>
                                      <p:tavLst>
                                        <p:tav tm="0">
                                          <p:val>
                                            <p:fltVal val="0"/>
                                          </p:val>
                                        </p:tav>
                                        <p:tav tm="100000">
                                          <p:val>
                                            <p:fltVal val="90"/>
                                          </p:val>
                                        </p:tav>
                                      </p:tavLst>
                                    </p:anim>
                                    <p:animEffect transition="out" filter="fade">
                                      <p:cBhvr>
                                        <p:cTn id="31" dur="750"/>
                                        <p:tgtEl>
                                          <p:spTgt spid="16"/>
                                        </p:tgtEl>
                                      </p:cBhvr>
                                    </p:animEffect>
                                    <p:set>
                                      <p:cBhvr>
                                        <p:cTn id="32" dur="1" fill="hold">
                                          <p:stCondLst>
                                            <p:cond delay="749"/>
                                          </p:stCondLst>
                                        </p:cTn>
                                        <p:tgtEl>
                                          <p:spTgt spid="16"/>
                                        </p:tgtEl>
                                        <p:attrNameLst>
                                          <p:attrName>style.visibility</p:attrName>
                                        </p:attrNameLst>
                                      </p:cBhvr>
                                      <p:to>
                                        <p:strVal val="hidden"/>
                                      </p:to>
                                    </p:set>
                                  </p:childTnLst>
                                </p:cTn>
                              </p:par>
                              <p:par>
                                <p:cTn id="33" presetID="1" presetClass="emph" presetSubtype="2" fill="hold" nodeType="withEffect">
                                  <p:stCondLst>
                                    <p:cond delay="500"/>
                                  </p:stCondLst>
                                  <p:childTnLst>
                                    <p:animClr clrSpc="rgb" dir="cw">
                                      <p:cBhvr>
                                        <p:cTn id="34" dur="1000" fill="hold"/>
                                        <p:tgtEl>
                                          <p:spTgt spid="4"/>
                                        </p:tgtEl>
                                        <p:attrNameLst>
                                          <p:attrName>fillcolor</p:attrName>
                                        </p:attrNameLst>
                                      </p:cBhvr>
                                      <p:to>
                                        <a:srgbClr val="C39DE0"/>
                                      </p:to>
                                    </p:animClr>
                                    <p:set>
                                      <p:cBhvr>
                                        <p:cTn id="35" dur="1000" fill="hold"/>
                                        <p:tgtEl>
                                          <p:spTgt spid="4"/>
                                        </p:tgtEl>
                                        <p:attrNameLst>
                                          <p:attrName>fill.type</p:attrName>
                                        </p:attrNameLst>
                                      </p:cBhvr>
                                      <p:to>
                                        <p:strVal val="solid"/>
                                      </p:to>
                                    </p:set>
                                    <p:set>
                                      <p:cBhvr>
                                        <p:cTn id="36" dur="1000" fill="hold"/>
                                        <p:tgtEl>
                                          <p:spTgt spid="4"/>
                                        </p:tgtEl>
                                        <p:attrNameLst>
                                          <p:attrName>fill.on</p:attrName>
                                        </p:attrNameLst>
                                      </p:cBhvr>
                                      <p:to>
                                        <p:strVal val="true"/>
                                      </p:to>
                                    </p:set>
                                  </p:childTnLst>
                                </p:cTn>
                              </p:par>
                              <p:par>
                                <p:cTn id="37" presetID="42" presetClass="path" presetSubtype="0" accel="50000" decel="50000" fill="hold" grpId="0" nodeType="withEffect">
                                  <p:stCondLst>
                                    <p:cond delay="1000"/>
                                  </p:stCondLst>
                                  <p:childTnLst>
                                    <p:animMotion origin="layout" path="M 3.95833E-6 4.44444E-6 L 3.95833E-6 -0.29237 " pathEditMode="relative" rAng="0" ptsTypes="AA">
                                      <p:cBhvr>
                                        <p:cTn id="38" dur="1250" fill="hold"/>
                                        <p:tgtEl>
                                          <p:spTgt spid="17"/>
                                        </p:tgtEl>
                                        <p:attrNameLst>
                                          <p:attrName>ppt_x</p:attrName>
                                          <p:attrName>ppt_y</p:attrName>
                                        </p:attrNameLst>
                                      </p:cBhvr>
                                      <p:rCtr x="0" y="-14630"/>
                                    </p:animMotion>
                                  </p:childTnLst>
                                </p:cTn>
                              </p:par>
                            </p:childTnLst>
                          </p:cTn>
                        </p:par>
                        <p:par>
                          <p:cTn id="39" fill="hold">
                            <p:stCondLst>
                              <p:cond delay="5250"/>
                            </p:stCondLst>
                            <p:childTnLst>
                              <p:par>
                                <p:cTn id="40" presetID="31" presetClass="exit" presetSubtype="0" fill="hold" grpId="1" nodeType="afterEffect">
                                  <p:stCondLst>
                                    <p:cond delay="0"/>
                                  </p:stCondLst>
                                  <p:childTnLst>
                                    <p:anim calcmode="lin" valueType="num">
                                      <p:cBhvr>
                                        <p:cTn id="41" dur="750"/>
                                        <p:tgtEl>
                                          <p:spTgt spid="17"/>
                                        </p:tgtEl>
                                        <p:attrNameLst>
                                          <p:attrName>ppt_w</p:attrName>
                                        </p:attrNameLst>
                                      </p:cBhvr>
                                      <p:tavLst>
                                        <p:tav tm="0">
                                          <p:val>
                                            <p:strVal val="ppt_w"/>
                                          </p:val>
                                        </p:tav>
                                        <p:tav tm="100000">
                                          <p:val>
                                            <p:fltVal val="0"/>
                                          </p:val>
                                        </p:tav>
                                      </p:tavLst>
                                    </p:anim>
                                    <p:anim calcmode="lin" valueType="num">
                                      <p:cBhvr>
                                        <p:cTn id="42" dur="750"/>
                                        <p:tgtEl>
                                          <p:spTgt spid="17"/>
                                        </p:tgtEl>
                                        <p:attrNameLst>
                                          <p:attrName>ppt_h</p:attrName>
                                        </p:attrNameLst>
                                      </p:cBhvr>
                                      <p:tavLst>
                                        <p:tav tm="0">
                                          <p:val>
                                            <p:strVal val="ppt_h"/>
                                          </p:val>
                                        </p:tav>
                                        <p:tav tm="100000">
                                          <p:val>
                                            <p:fltVal val="0"/>
                                          </p:val>
                                        </p:tav>
                                      </p:tavLst>
                                    </p:anim>
                                    <p:anim calcmode="lin" valueType="num">
                                      <p:cBhvr>
                                        <p:cTn id="43" dur="750"/>
                                        <p:tgtEl>
                                          <p:spTgt spid="17"/>
                                        </p:tgtEl>
                                        <p:attrNameLst>
                                          <p:attrName>style.rotation</p:attrName>
                                        </p:attrNameLst>
                                      </p:cBhvr>
                                      <p:tavLst>
                                        <p:tav tm="0">
                                          <p:val>
                                            <p:fltVal val="0"/>
                                          </p:val>
                                        </p:tav>
                                        <p:tav tm="100000">
                                          <p:val>
                                            <p:fltVal val="90"/>
                                          </p:val>
                                        </p:tav>
                                      </p:tavLst>
                                    </p:anim>
                                    <p:animEffect transition="out" filter="fade">
                                      <p:cBhvr>
                                        <p:cTn id="44" dur="750"/>
                                        <p:tgtEl>
                                          <p:spTgt spid="17"/>
                                        </p:tgtEl>
                                      </p:cBhvr>
                                    </p:animEffect>
                                    <p:set>
                                      <p:cBhvr>
                                        <p:cTn id="45" dur="1" fill="hold">
                                          <p:stCondLst>
                                            <p:cond delay="749"/>
                                          </p:stCondLst>
                                        </p:cTn>
                                        <p:tgtEl>
                                          <p:spTgt spid="17"/>
                                        </p:tgtEl>
                                        <p:attrNameLst>
                                          <p:attrName>style.visibility</p:attrName>
                                        </p:attrNameLst>
                                      </p:cBhvr>
                                      <p:to>
                                        <p:strVal val="hidden"/>
                                      </p:to>
                                    </p:set>
                                  </p:childTnLst>
                                </p:cTn>
                              </p:par>
                              <p:par>
                                <p:cTn id="46" presetID="1" presetClass="emph" presetSubtype="2" fill="hold" nodeType="withEffect">
                                  <p:stCondLst>
                                    <p:cond delay="500"/>
                                  </p:stCondLst>
                                  <p:childTnLst>
                                    <p:animClr clrSpc="rgb" dir="cw">
                                      <p:cBhvr>
                                        <p:cTn id="47" dur="1250" fill="hold"/>
                                        <p:tgtEl>
                                          <p:spTgt spid="4"/>
                                        </p:tgtEl>
                                        <p:attrNameLst>
                                          <p:attrName>fillcolor</p:attrName>
                                        </p:attrNameLst>
                                      </p:cBhvr>
                                      <p:to>
                                        <a:srgbClr val="662D91"/>
                                      </p:to>
                                    </p:animClr>
                                    <p:set>
                                      <p:cBhvr>
                                        <p:cTn id="48" dur="1250" fill="hold"/>
                                        <p:tgtEl>
                                          <p:spTgt spid="4"/>
                                        </p:tgtEl>
                                        <p:attrNameLst>
                                          <p:attrName>fill.type</p:attrName>
                                        </p:attrNameLst>
                                      </p:cBhvr>
                                      <p:to>
                                        <p:strVal val="solid"/>
                                      </p:to>
                                    </p:set>
                                    <p:set>
                                      <p:cBhvr>
                                        <p:cTn id="49" dur="1250" fill="hold"/>
                                        <p:tgtEl>
                                          <p:spTgt spid="4"/>
                                        </p:tgtEl>
                                        <p:attrNameLst>
                                          <p:attrName>fill.on</p:attrName>
                                        </p:attrNameLst>
                                      </p:cBhvr>
                                      <p:to>
                                        <p:strVal val="true"/>
                                      </p:to>
                                    </p:set>
                                  </p:childTnLst>
                                </p:cTn>
                              </p:par>
                              <p:par>
                                <p:cTn id="50" presetID="3" presetClass="emph" presetSubtype="2" fill="hold" grpId="3" nodeType="withEffect">
                                  <p:stCondLst>
                                    <p:cond delay="500"/>
                                  </p:stCondLst>
                                  <p:childTnLst>
                                    <p:animClr clrSpc="rgb" dir="cw">
                                      <p:cBhvr override="childStyle">
                                        <p:cTn id="51" dur="750" fill="hold"/>
                                        <p:tgtEl>
                                          <p:spTgt spid="4"/>
                                        </p:tgtEl>
                                        <p:attrNameLst>
                                          <p:attrName>style.color</p:attrName>
                                        </p:attrNameLst>
                                      </p:cBhvr>
                                      <p:to>
                                        <a:schemeClr val="bg1"/>
                                      </p:to>
                                    </p:animClr>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2"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0" nodeType="clickEffect">
                                  <p:stCondLst>
                                    <p:cond delay="0"/>
                                  </p:stCondLst>
                                  <p:childTnLst>
                                    <p:animMotion origin="layout" path="M 6.25E-7 -3.7037E-6 L -0.22526 -0.2412 " pathEditMode="relative" rAng="0" ptsTypes="AA">
                                      <p:cBhvr>
                                        <p:cTn id="60" dur="1250" fill="hold"/>
                                        <p:tgtEl>
                                          <p:spTgt spid="14"/>
                                        </p:tgtEl>
                                        <p:attrNameLst>
                                          <p:attrName>ppt_x</p:attrName>
                                          <p:attrName>ppt_y</p:attrName>
                                        </p:attrNameLst>
                                      </p:cBhvr>
                                      <p:rCtr x="-11263" y="-12060"/>
                                    </p:animMotion>
                                  </p:childTnLst>
                                </p:cTn>
                              </p:par>
                            </p:childTnLst>
                          </p:cTn>
                        </p:par>
                        <p:par>
                          <p:cTn id="61" fill="hold">
                            <p:stCondLst>
                              <p:cond delay="1250"/>
                            </p:stCondLst>
                            <p:childTnLst>
                              <p:par>
                                <p:cTn id="62" presetID="31" presetClass="exit" presetSubtype="0" fill="hold" grpId="1" nodeType="afterEffect">
                                  <p:stCondLst>
                                    <p:cond delay="0"/>
                                  </p:stCondLst>
                                  <p:childTnLst>
                                    <p:anim calcmode="lin" valueType="num">
                                      <p:cBhvr>
                                        <p:cTn id="63" dur="750"/>
                                        <p:tgtEl>
                                          <p:spTgt spid="14"/>
                                        </p:tgtEl>
                                        <p:attrNameLst>
                                          <p:attrName>ppt_w</p:attrName>
                                        </p:attrNameLst>
                                      </p:cBhvr>
                                      <p:tavLst>
                                        <p:tav tm="0">
                                          <p:val>
                                            <p:strVal val="ppt_w"/>
                                          </p:val>
                                        </p:tav>
                                        <p:tav tm="100000">
                                          <p:val>
                                            <p:fltVal val="0"/>
                                          </p:val>
                                        </p:tav>
                                      </p:tavLst>
                                    </p:anim>
                                    <p:anim calcmode="lin" valueType="num">
                                      <p:cBhvr>
                                        <p:cTn id="64" dur="750"/>
                                        <p:tgtEl>
                                          <p:spTgt spid="14"/>
                                        </p:tgtEl>
                                        <p:attrNameLst>
                                          <p:attrName>ppt_h</p:attrName>
                                        </p:attrNameLst>
                                      </p:cBhvr>
                                      <p:tavLst>
                                        <p:tav tm="0">
                                          <p:val>
                                            <p:strVal val="ppt_h"/>
                                          </p:val>
                                        </p:tav>
                                        <p:tav tm="100000">
                                          <p:val>
                                            <p:fltVal val="0"/>
                                          </p:val>
                                        </p:tav>
                                      </p:tavLst>
                                    </p:anim>
                                    <p:anim calcmode="lin" valueType="num">
                                      <p:cBhvr>
                                        <p:cTn id="65" dur="750"/>
                                        <p:tgtEl>
                                          <p:spTgt spid="14"/>
                                        </p:tgtEl>
                                        <p:attrNameLst>
                                          <p:attrName>style.rotation</p:attrName>
                                        </p:attrNameLst>
                                      </p:cBhvr>
                                      <p:tavLst>
                                        <p:tav tm="0">
                                          <p:val>
                                            <p:fltVal val="0"/>
                                          </p:val>
                                        </p:tav>
                                        <p:tav tm="100000">
                                          <p:val>
                                            <p:fltVal val="90"/>
                                          </p:val>
                                        </p:tav>
                                      </p:tavLst>
                                    </p:anim>
                                    <p:animEffect transition="out" filter="fade">
                                      <p:cBhvr>
                                        <p:cTn id="66" dur="750"/>
                                        <p:tgtEl>
                                          <p:spTgt spid="14"/>
                                        </p:tgtEl>
                                      </p:cBhvr>
                                    </p:animEffect>
                                    <p:set>
                                      <p:cBhvr>
                                        <p:cTn id="67" dur="1" fill="hold">
                                          <p:stCondLst>
                                            <p:cond delay="749"/>
                                          </p:stCondLst>
                                        </p:cTn>
                                        <p:tgtEl>
                                          <p:spTgt spid="14"/>
                                        </p:tgtEl>
                                        <p:attrNameLst>
                                          <p:attrName>style.visibility</p:attrName>
                                        </p:attrNameLst>
                                      </p:cBhvr>
                                      <p:to>
                                        <p:strVal val="hidden"/>
                                      </p:to>
                                    </p:set>
                                  </p:childTnLst>
                                </p:cTn>
                              </p:par>
                              <p:par>
                                <p:cTn id="68" presetID="6" presetClass="emph" presetSubtype="0" fill="hold" nodeType="withEffect">
                                  <p:stCondLst>
                                    <p:cond delay="750"/>
                                  </p:stCondLst>
                                  <p:childTnLst>
                                    <p:animScale>
                                      <p:cBhvr>
                                        <p:cTn id="69" dur="2000" fill="hold"/>
                                        <p:tgtEl>
                                          <p:spTgt spid="4"/>
                                        </p:tgtEl>
                                      </p:cBhvr>
                                      <p:by x="150000" y="150000"/>
                                    </p:animScale>
                                  </p:childTnLst>
                                </p:cTn>
                              </p:par>
                            </p:childTnLst>
                          </p:cTn>
                        </p:par>
                      </p:childTnLst>
                    </p:cTn>
                  </p:par>
                  <p:par>
                    <p:cTn id="70" fill="hold">
                      <p:stCondLst>
                        <p:cond delay="indefinite"/>
                      </p:stCondLst>
                      <p:childTnLst>
                        <p:par>
                          <p:cTn id="71" fill="hold">
                            <p:stCondLst>
                              <p:cond delay="0"/>
                            </p:stCondLst>
                            <p:childTnLst>
                              <p:par>
                                <p:cTn id="72" presetID="6" presetClass="entr" presetSubtype="32" fill="hold"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circle(out)">
                                      <p:cBhvr>
                                        <p:cTn id="74" dur="75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nodeType="clickEffect">
                                  <p:stCondLst>
                                    <p:cond delay="0"/>
                                  </p:stCondLst>
                                  <p:childTnLst>
                                    <p:animMotion origin="layout" path="M -4.58333E-6 -2.22222E-6 L 0.30196 -0.24722 " pathEditMode="relative" rAng="0" ptsTypes="AA">
                                      <p:cBhvr>
                                        <p:cTn id="78" dur="1250" fill="hold"/>
                                        <p:tgtEl>
                                          <p:spTgt spid="18"/>
                                        </p:tgtEl>
                                        <p:attrNameLst>
                                          <p:attrName>ppt_x</p:attrName>
                                          <p:attrName>ppt_y</p:attrName>
                                        </p:attrNameLst>
                                      </p:cBhvr>
                                      <p:rCtr x="15091" y="-12361"/>
                                    </p:animMotion>
                                  </p:childTnLst>
                                </p:cTn>
                              </p:par>
                            </p:childTnLst>
                          </p:cTn>
                        </p:par>
                        <p:par>
                          <p:cTn id="79" fill="hold">
                            <p:stCondLst>
                              <p:cond delay="1250"/>
                            </p:stCondLst>
                            <p:childTnLst>
                              <p:par>
                                <p:cTn id="80" presetID="31" presetClass="exit" presetSubtype="0" fill="hold" nodeType="afterEffect">
                                  <p:stCondLst>
                                    <p:cond delay="0"/>
                                  </p:stCondLst>
                                  <p:childTnLst>
                                    <p:anim calcmode="lin" valueType="num">
                                      <p:cBhvr>
                                        <p:cTn id="81" dur="750"/>
                                        <p:tgtEl>
                                          <p:spTgt spid="18"/>
                                        </p:tgtEl>
                                        <p:attrNameLst>
                                          <p:attrName>ppt_w</p:attrName>
                                        </p:attrNameLst>
                                      </p:cBhvr>
                                      <p:tavLst>
                                        <p:tav tm="0">
                                          <p:val>
                                            <p:strVal val="ppt_w"/>
                                          </p:val>
                                        </p:tav>
                                        <p:tav tm="100000">
                                          <p:val>
                                            <p:fltVal val="0"/>
                                          </p:val>
                                        </p:tav>
                                      </p:tavLst>
                                    </p:anim>
                                    <p:anim calcmode="lin" valueType="num">
                                      <p:cBhvr>
                                        <p:cTn id="82" dur="750"/>
                                        <p:tgtEl>
                                          <p:spTgt spid="18"/>
                                        </p:tgtEl>
                                        <p:attrNameLst>
                                          <p:attrName>ppt_h</p:attrName>
                                        </p:attrNameLst>
                                      </p:cBhvr>
                                      <p:tavLst>
                                        <p:tav tm="0">
                                          <p:val>
                                            <p:strVal val="ppt_h"/>
                                          </p:val>
                                        </p:tav>
                                        <p:tav tm="100000">
                                          <p:val>
                                            <p:fltVal val="0"/>
                                          </p:val>
                                        </p:tav>
                                      </p:tavLst>
                                    </p:anim>
                                    <p:anim calcmode="lin" valueType="num">
                                      <p:cBhvr>
                                        <p:cTn id="83" dur="750"/>
                                        <p:tgtEl>
                                          <p:spTgt spid="18"/>
                                        </p:tgtEl>
                                        <p:attrNameLst>
                                          <p:attrName>style.rotation</p:attrName>
                                        </p:attrNameLst>
                                      </p:cBhvr>
                                      <p:tavLst>
                                        <p:tav tm="0">
                                          <p:val>
                                            <p:fltVal val="0"/>
                                          </p:val>
                                        </p:tav>
                                        <p:tav tm="100000">
                                          <p:val>
                                            <p:fltVal val="90"/>
                                          </p:val>
                                        </p:tav>
                                      </p:tavLst>
                                    </p:anim>
                                    <p:animEffect transition="out" filter="fade">
                                      <p:cBhvr>
                                        <p:cTn id="84" dur="750"/>
                                        <p:tgtEl>
                                          <p:spTgt spid="18"/>
                                        </p:tgtEl>
                                      </p:cBhvr>
                                    </p:animEffect>
                                    <p:set>
                                      <p:cBhvr>
                                        <p:cTn id="85" dur="1" fill="hold">
                                          <p:stCondLst>
                                            <p:cond delay="749"/>
                                          </p:stCondLst>
                                        </p:cTn>
                                        <p:tgtEl>
                                          <p:spTgt spid="18"/>
                                        </p:tgtEl>
                                        <p:attrNameLst>
                                          <p:attrName>style.visibility</p:attrName>
                                        </p:attrNameLst>
                                      </p:cBhvr>
                                      <p:to>
                                        <p:strVal val="hidden"/>
                                      </p:to>
                                    </p:set>
                                  </p:childTnLst>
                                </p:cTn>
                              </p:par>
                              <p:par>
                                <p:cTn id="86" presetID="6" presetClass="emph" presetSubtype="0" fill="hold" grpId="0" nodeType="withEffect">
                                  <p:stCondLst>
                                    <p:cond delay="0"/>
                                  </p:stCondLst>
                                  <p:childTnLst>
                                    <p:animScale>
                                      <p:cBhvr>
                                        <p:cTn id="87" dur="2000" fill="hold"/>
                                        <p:tgtEl>
                                          <p:spTgt spid="4"/>
                                        </p:tgtEl>
                                      </p:cBhvr>
                                      <p:by x="150000" y="150000"/>
                                    </p:animScale>
                                  </p:childTnLst>
                                </p:cTn>
                              </p:par>
                            </p:childTnLst>
                          </p:cTn>
                        </p:par>
                        <p:par>
                          <p:cTn id="88" fill="hold">
                            <p:stCondLst>
                              <p:cond delay="3250"/>
                            </p:stCondLst>
                            <p:childTnLst>
                              <p:par>
                                <p:cTn id="89" presetID="31" presetClass="exit" presetSubtype="0" fill="hold" grpId="1" nodeType="afterEffect">
                                  <p:stCondLst>
                                    <p:cond delay="0"/>
                                  </p:stCondLst>
                                  <p:childTnLst>
                                    <p:anim calcmode="lin" valueType="num">
                                      <p:cBhvr>
                                        <p:cTn id="90" dur="1000"/>
                                        <p:tgtEl>
                                          <p:spTgt spid="4"/>
                                        </p:tgtEl>
                                        <p:attrNameLst>
                                          <p:attrName>ppt_w</p:attrName>
                                        </p:attrNameLst>
                                      </p:cBhvr>
                                      <p:tavLst>
                                        <p:tav tm="0">
                                          <p:val>
                                            <p:strVal val="ppt_w"/>
                                          </p:val>
                                        </p:tav>
                                        <p:tav tm="100000">
                                          <p:val>
                                            <p:fltVal val="0"/>
                                          </p:val>
                                        </p:tav>
                                      </p:tavLst>
                                    </p:anim>
                                    <p:anim calcmode="lin" valueType="num">
                                      <p:cBhvr>
                                        <p:cTn id="91" dur="1000"/>
                                        <p:tgtEl>
                                          <p:spTgt spid="4"/>
                                        </p:tgtEl>
                                        <p:attrNameLst>
                                          <p:attrName>ppt_h</p:attrName>
                                        </p:attrNameLst>
                                      </p:cBhvr>
                                      <p:tavLst>
                                        <p:tav tm="0">
                                          <p:val>
                                            <p:strVal val="ppt_h"/>
                                          </p:val>
                                        </p:tav>
                                        <p:tav tm="100000">
                                          <p:val>
                                            <p:fltVal val="0"/>
                                          </p:val>
                                        </p:tav>
                                      </p:tavLst>
                                    </p:anim>
                                    <p:anim calcmode="lin" valueType="num">
                                      <p:cBhvr>
                                        <p:cTn id="92" dur="1000"/>
                                        <p:tgtEl>
                                          <p:spTgt spid="4"/>
                                        </p:tgtEl>
                                        <p:attrNameLst>
                                          <p:attrName>style.rotation</p:attrName>
                                        </p:attrNameLst>
                                      </p:cBhvr>
                                      <p:tavLst>
                                        <p:tav tm="0">
                                          <p:val>
                                            <p:fltVal val="0"/>
                                          </p:val>
                                        </p:tav>
                                        <p:tav tm="100000">
                                          <p:val>
                                            <p:fltVal val="90"/>
                                          </p:val>
                                        </p:tav>
                                      </p:tavLst>
                                    </p:anim>
                                    <p:animEffect transition="out" filter="fade">
                                      <p:cBhvr>
                                        <p:cTn id="93" dur="1000"/>
                                        <p:tgtEl>
                                          <p:spTgt spid="4"/>
                                        </p:tgtEl>
                                      </p:cBhvr>
                                    </p:animEffect>
                                    <p:set>
                                      <p:cBhvr>
                                        <p:cTn id="94" dur="1" fill="hold">
                                          <p:stCondLst>
                                            <p:cond delay="999"/>
                                          </p:stCondLst>
                                        </p:cTn>
                                        <p:tgtEl>
                                          <p:spTgt spid="4"/>
                                        </p:tgtEl>
                                        <p:attrNameLst>
                                          <p:attrName>style.visibility</p:attrName>
                                        </p:attrNameLst>
                                      </p:cBhvr>
                                      <p:to>
                                        <p:strVal val="hidden"/>
                                      </p:to>
                                    </p:set>
                                  </p:childTnLst>
                                </p:cTn>
                              </p:par>
                              <p:par>
                                <p:cTn id="95" presetID="31" presetClass="entr" presetSubtype="0" fill="hold" nodeType="withEffect">
                                  <p:stCondLst>
                                    <p:cond delay="500"/>
                                  </p:stCondLst>
                                  <p:childTnLst>
                                    <p:set>
                                      <p:cBhvr>
                                        <p:cTn id="96" dur="1" fill="hold">
                                          <p:stCondLst>
                                            <p:cond delay="0"/>
                                          </p:stCondLst>
                                        </p:cTn>
                                        <p:tgtEl>
                                          <p:spTgt spid="1026"/>
                                        </p:tgtEl>
                                        <p:attrNameLst>
                                          <p:attrName>style.visibility</p:attrName>
                                        </p:attrNameLst>
                                      </p:cBhvr>
                                      <p:to>
                                        <p:strVal val="visible"/>
                                      </p:to>
                                    </p:set>
                                    <p:anim calcmode="lin" valueType="num">
                                      <p:cBhvr>
                                        <p:cTn id="97" dur="1000" fill="hold"/>
                                        <p:tgtEl>
                                          <p:spTgt spid="1026"/>
                                        </p:tgtEl>
                                        <p:attrNameLst>
                                          <p:attrName>ppt_w</p:attrName>
                                        </p:attrNameLst>
                                      </p:cBhvr>
                                      <p:tavLst>
                                        <p:tav tm="0">
                                          <p:val>
                                            <p:fltVal val="0"/>
                                          </p:val>
                                        </p:tav>
                                        <p:tav tm="100000">
                                          <p:val>
                                            <p:strVal val="#ppt_w"/>
                                          </p:val>
                                        </p:tav>
                                      </p:tavLst>
                                    </p:anim>
                                    <p:anim calcmode="lin" valueType="num">
                                      <p:cBhvr>
                                        <p:cTn id="98" dur="1000" fill="hold"/>
                                        <p:tgtEl>
                                          <p:spTgt spid="1026"/>
                                        </p:tgtEl>
                                        <p:attrNameLst>
                                          <p:attrName>ppt_h</p:attrName>
                                        </p:attrNameLst>
                                      </p:cBhvr>
                                      <p:tavLst>
                                        <p:tav tm="0">
                                          <p:val>
                                            <p:fltVal val="0"/>
                                          </p:val>
                                        </p:tav>
                                        <p:tav tm="100000">
                                          <p:val>
                                            <p:strVal val="#ppt_h"/>
                                          </p:val>
                                        </p:tav>
                                      </p:tavLst>
                                    </p:anim>
                                    <p:anim calcmode="lin" valueType="num">
                                      <p:cBhvr>
                                        <p:cTn id="99" dur="1000" fill="hold"/>
                                        <p:tgtEl>
                                          <p:spTgt spid="1026"/>
                                        </p:tgtEl>
                                        <p:attrNameLst>
                                          <p:attrName>style.rotation</p:attrName>
                                        </p:attrNameLst>
                                      </p:cBhvr>
                                      <p:tavLst>
                                        <p:tav tm="0">
                                          <p:val>
                                            <p:fltVal val="90"/>
                                          </p:val>
                                        </p:tav>
                                        <p:tav tm="100000">
                                          <p:val>
                                            <p:fltVal val="0"/>
                                          </p:val>
                                        </p:tav>
                                      </p:tavLst>
                                    </p:anim>
                                    <p:animEffect transition="in" filter="fade">
                                      <p:cBhvr>
                                        <p:cTn id="100" dur="1000"/>
                                        <p:tgtEl>
                                          <p:spTgt spid="1026"/>
                                        </p:tgtEl>
                                      </p:cBhvr>
                                    </p:animEffect>
                                  </p:childTnLst>
                                </p:cTn>
                              </p:par>
                              <p:par>
                                <p:cTn id="101" presetID="10" presetClass="entr" presetSubtype="0" fill="hold" grpId="0" nodeType="withEffect">
                                  <p:stCondLst>
                                    <p:cond delay="75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4" grpId="0" animBg="1"/>
      <p:bldP spid="14" grpId="1" animBg="1"/>
      <p:bldP spid="14" grpId="2" animBg="1"/>
      <p:bldP spid="16" grpId="0" animBg="1"/>
      <p:bldP spid="16" grpId="1" animBg="1"/>
      <p:bldP spid="17" grpId="0" animBg="1"/>
      <p:bldP spid="17" grpId="1" animBg="1"/>
      <p:bldP spid="4" grpId="0" animBg="1"/>
      <p:bldP spid="4" grpId="1" animBg="1"/>
      <p:bldP spid="4" grpId="2" animBg="1"/>
      <p:bldP spid="4" grpId="3"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rPr>
              <a:t>What would you do if you were… </a:t>
            </a:r>
            <a:r>
              <a:rPr lang="en-US" sz="3200" dirty="0">
                <a:solidFill>
                  <a:schemeClr val="accent1"/>
                </a:solidFill>
              </a:rPr>
              <a:t>CTO</a:t>
            </a:r>
            <a:r>
              <a:rPr lang="en-US" sz="3200" dirty="0">
                <a:solidFill>
                  <a:srgbClr val="563A7D"/>
                </a:solidFill>
              </a:rPr>
              <a:t>?</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981200" y="1600200"/>
            <a:ext cx="8229600" cy="4739640"/>
          </a:xfrm>
        </p:spPr>
        <p:txBody>
          <a:bodyPr>
            <a:normAutofit fontScale="77500" lnSpcReduction="20000"/>
          </a:bodyPr>
          <a:lstStyle/>
          <a:p>
            <a:pPr marL="0" indent="0">
              <a:lnSpc>
                <a:spcPct val="110000"/>
              </a:lnSpc>
              <a:buNone/>
            </a:pPr>
            <a:r>
              <a:rPr lang="en-US" b="1" dirty="0">
                <a:solidFill>
                  <a:schemeClr val="accent2"/>
                </a:solidFill>
                <a:latin typeface="Calibri" panose="020F0502020204030204" pitchFamily="34" charset="0"/>
              </a:rPr>
              <a:t>Situation:</a:t>
            </a:r>
            <a:r>
              <a:rPr lang="en-US" dirty="0">
                <a:latin typeface="Calibri" panose="020F0502020204030204" pitchFamily="34" charset="0"/>
              </a:rPr>
              <a:t> Technology is a central component of valuable health care and increased patient engagement.  The Promoting Interoperability category of MIPS, for example, is specifically designed to encourage EHR upgrades and promote technology utilization and patient access.</a:t>
            </a:r>
          </a:p>
          <a:p>
            <a:pPr marL="0" indent="0">
              <a:lnSpc>
                <a:spcPct val="110000"/>
              </a:lnSpc>
              <a:buNone/>
            </a:pPr>
            <a:r>
              <a:rPr lang="en-US" b="1" dirty="0">
                <a:solidFill>
                  <a:schemeClr val="accent1"/>
                </a:solidFill>
                <a:latin typeface="Calibri" panose="020F0502020204030204" pitchFamily="34" charset="0"/>
              </a:rPr>
              <a:t>Action:</a:t>
            </a:r>
            <a:r>
              <a:rPr lang="en-US" dirty="0">
                <a:latin typeface="Calibri" panose="020F0502020204030204" pitchFamily="34" charset="0"/>
              </a:rPr>
              <a:t> Almost equal in scope to the paradigm shift from fee-for-service to fee-for-value is the shift from HIT as a solution to HIT as a service.  Technology leaders are going to have to go beyond training internal staff and begin to consider how best to engage patient populations to create stronger provider-patient relationships.</a:t>
            </a:r>
          </a:p>
          <a:p>
            <a:pPr marL="0" indent="0">
              <a:lnSpc>
                <a:spcPct val="110000"/>
              </a:lnSpc>
              <a:buNone/>
            </a:pPr>
            <a:r>
              <a:rPr lang="en-US" b="1" dirty="0">
                <a:solidFill>
                  <a:schemeClr val="accent1"/>
                </a:solidFill>
                <a:latin typeface="Calibri" panose="020F0502020204030204" pitchFamily="34" charset="0"/>
              </a:rPr>
              <a:t>Impact:</a:t>
            </a:r>
            <a:r>
              <a:rPr lang="en-US" dirty="0">
                <a:latin typeface="Calibri" panose="020F0502020204030204" pitchFamily="34" charset="0"/>
              </a:rPr>
              <a:t> In an age of increasingly digital health care, the technology employed by a health system is almost as important as the staff that use it.</a:t>
            </a:r>
          </a:p>
          <a:p>
            <a:pPr marL="0" indent="0">
              <a:lnSpc>
                <a:spcPct val="110000"/>
              </a:lnSpc>
              <a:buNone/>
            </a:pPr>
            <a:r>
              <a:rPr lang="en-US" b="1" dirty="0">
                <a:solidFill>
                  <a:srgbClr val="1AAD9B"/>
                </a:solidFill>
                <a:latin typeface="Calibri" panose="020F0502020204030204" pitchFamily="34" charset="0"/>
              </a:rPr>
              <a:t>Discussion topic:</a:t>
            </a:r>
            <a:r>
              <a:rPr lang="en-US" dirty="0">
                <a:latin typeface="Calibri" panose="020F0502020204030204" pitchFamily="34" charset="0"/>
              </a:rPr>
              <a:t> How could technology make you (or has made you) a more proficient and or effective provider of health services?</a:t>
            </a:r>
          </a:p>
        </p:txBody>
      </p:sp>
      <p:sp>
        <p:nvSpPr>
          <p:cNvPr id="5" name="Slide Number Placeholder 2">
            <a:extLst>
              <a:ext uri="{FF2B5EF4-FFF2-40B4-BE49-F238E27FC236}">
                <a16:creationId xmlns:a16="http://schemas.microsoft.com/office/drawing/2014/main" id="{616D48B6-B058-47EA-9003-63CEDF1D2AB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22</a:t>
            </a:fld>
            <a:endParaRPr lang="en-US" dirty="0"/>
          </a:p>
        </p:txBody>
      </p:sp>
    </p:spTree>
    <p:extLst>
      <p:ext uri="{BB962C8B-B14F-4D97-AF65-F5344CB8AC3E}">
        <p14:creationId xmlns:p14="http://schemas.microsoft.com/office/powerpoint/2010/main" val="3083354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1F8E735A-AC40-C94D-A924-9973A4A9FEB6}"/>
              </a:ext>
            </a:extLst>
          </p:cNvPr>
          <p:cNvSpPr>
            <a:spLocks noGrp="1"/>
          </p:cNvSpPr>
          <p:nvPr>
            <p:ph type="title"/>
          </p:nvPr>
        </p:nvSpPr>
        <p:spPr>
          <a:xfrm>
            <a:off x="1508760" y="274638"/>
            <a:ext cx="9159241" cy="1143000"/>
          </a:xfrm>
        </p:spPr>
        <p:txBody>
          <a:bodyPr>
            <a:noAutofit/>
          </a:bodyPr>
          <a:lstStyle/>
          <a:p>
            <a:r>
              <a:rPr lang="en-US" sz="2800" dirty="0">
                <a:solidFill>
                  <a:srgbClr val="563A7D"/>
                </a:solidFill>
                <a:latin typeface="Arial"/>
                <a:cs typeface="Arial"/>
              </a:rPr>
              <a:t>Technology in Value-Based Care &amp; Patient Engagement</a:t>
            </a:r>
            <a:endParaRPr lang="en-US" sz="3100" dirty="0">
              <a:solidFill>
                <a:schemeClr val="accent2"/>
              </a:solidFill>
            </a:endParaRPr>
          </a:p>
        </p:txBody>
      </p:sp>
      <p:sp>
        <p:nvSpPr>
          <p:cNvPr id="3" name="Content Placeholder 2"/>
          <p:cNvSpPr>
            <a:spLocks noGrp="1"/>
          </p:cNvSpPr>
          <p:nvPr>
            <p:ph idx="1"/>
          </p:nvPr>
        </p:nvSpPr>
        <p:spPr>
          <a:xfrm>
            <a:off x="1508760" y="1562100"/>
            <a:ext cx="9304020" cy="4354975"/>
          </a:xfrm>
        </p:spPr>
        <p:txBody>
          <a:bodyPr>
            <a:normAutofit fontScale="85000" lnSpcReduction="20000"/>
          </a:bodyPr>
          <a:lstStyle/>
          <a:p>
            <a:pPr marL="0" indent="0">
              <a:lnSpc>
                <a:spcPct val="120000"/>
              </a:lnSpc>
              <a:buNone/>
            </a:pPr>
            <a:r>
              <a:rPr lang="en-US" dirty="0"/>
              <a:t>On March 21, 2018, eHealth Initiative released a report on the impact of healthcare reimbursement policies on technology and revenue cycle.  Analytics was prominent theme and interviewees felt strongly about the value of data in improving patient outcomes.</a:t>
            </a:r>
          </a:p>
          <a:p>
            <a:pPr marL="0" indent="0">
              <a:lnSpc>
                <a:spcPct val="120000"/>
              </a:lnSpc>
              <a:buNone/>
            </a:pPr>
            <a:r>
              <a:rPr lang="en-US" dirty="0"/>
              <a:t>“One of the most interesting findings from our interviews is the impact that industry consolidation is having on providers’ data-sharing habits,” said Jennifer </a:t>
            </a:r>
            <a:r>
              <a:rPr lang="en-US" dirty="0" err="1"/>
              <a:t>Covich</a:t>
            </a:r>
            <a:r>
              <a:rPr lang="en-US" dirty="0"/>
              <a:t> </a:t>
            </a:r>
            <a:r>
              <a:rPr lang="en-US" dirty="0" err="1"/>
              <a:t>Bordenick</a:t>
            </a:r>
            <a:r>
              <a:rPr lang="en-US" dirty="0"/>
              <a:t>, Chief Executive Officer of eHealth Initiative &amp; Foundation. “</a:t>
            </a:r>
            <a:r>
              <a:rPr lang="en-US" b="1" dirty="0"/>
              <a:t>Executives are rethinking how to manage and share data, specifically they are seeing the value of outsourcing and sharing data more broadly. We needed this to happen for value-based care practices to spread, and it looks like it is happening.</a:t>
            </a:r>
            <a:r>
              <a:rPr lang="en-US" dirty="0"/>
              <a:t>”</a:t>
            </a:r>
          </a:p>
          <a:p>
            <a:pPr marL="0" indent="0">
              <a:lnSpc>
                <a:spcPct val="120000"/>
              </a:lnSpc>
              <a:buNone/>
            </a:pPr>
            <a:endParaRPr lang="en-US" dirty="0"/>
          </a:p>
        </p:txBody>
      </p:sp>
      <p:sp>
        <p:nvSpPr>
          <p:cNvPr id="2" name="Slide Number Placeholder 1">
            <a:extLst>
              <a:ext uri="{FF2B5EF4-FFF2-40B4-BE49-F238E27FC236}">
                <a16:creationId xmlns:a16="http://schemas.microsoft.com/office/drawing/2014/main" id="{B7A9D7E7-6C27-BD42-85B7-B17C199A9453}"/>
              </a:ext>
            </a:extLst>
          </p:cNvPr>
          <p:cNvSpPr>
            <a:spLocks noGrp="1"/>
          </p:cNvSpPr>
          <p:nvPr>
            <p:ph type="sldNum" sz="quarter" idx="4"/>
          </p:nvPr>
        </p:nvSpPr>
        <p:spPr/>
        <p:txBody>
          <a:bodyPr/>
          <a:lstStyle/>
          <a:p>
            <a:fld id="{C2CB5AC3-9B10-7342-AA29-774D8DCAC0D8}" type="slidenum">
              <a:rPr lang="en-US" smtClean="0"/>
              <a:pPr/>
              <a:t>23</a:t>
            </a:fld>
            <a:endParaRPr lang="en-US" dirty="0"/>
          </a:p>
        </p:txBody>
      </p:sp>
      <p:sp>
        <p:nvSpPr>
          <p:cNvPr id="6" name="Slide Number Placeholder 2">
            <a:extLst>
              <a:ext uri="{FF2B5EF4-FFF2-40B4-BE49-F238E27FC236}">
                <a16:creationId xmlns:a16="http://schemas.microsoft.com/office/drawing/2014/main" id="{872C826F-DA2A-47D4-A696-3EC55BB05298}"/>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23</a:t>
            </a:fld>
            <a:endParaRPr lang="en-US" dirty="0"/>
          </a:p>
        </p:txBody>
      </p:sp>
      <p:cxnSp>
        <p:nvCxnSpPr>
          <p:cNvPr id="7" name="Straight Connector 6">
            <a:extLst>
              <a:ext uri="{FF2B5EF4-FFF2-40B4-BE49-F238E27FC236}">
                <a16:creationId xmlns:a16="http://schemas.microsoft.com/office/drawing/2014/main" id="{84B2874A-FEFA-4FB1-B44F-DCCB9D52181F}"/>
              </a:ext>
            </a:extLst>
          </p:cNvPr>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72D15EE5-D78D-4A6A-9CF0-A966ABEC1485}"/>
              </a:ext>
            </a:extLst>
          </p:cNvPr>
          <p:cNvSpPr/>
          <p:nvPr/>
        </p:nvSpPr>
        <p:spPr>
          <a:xfrm>
            <a:off x="395616" y="5998587"/>
            <a:ext cx="9486900" cy="584775"/>
          </a:xfrm>
          <a:prstGeom prst="rect">
            <a:avLst/>
          </a:prstGeom>
        </p:spPr>
        <p:txBody>
          <a:bodyPr wrap="square">
            <a:spAutoFit/>
          </a:bodyPr>
          <a:lstStyle/>
          <a:p>
            <a:pPr>
              <a:defRPr/>
            </a:pPr>
            <a:r>
              <a:rPr lang="en-US" sz="1600" i="1" dirty="0">
                <a:latin typeface="Calibri" panose="020F0502020204030204" pitchFamily="34" charset="0"/>
              </a:rPr>
              <a:t>Credits: </a:t>
            </a:r>
            <a:r>
              <a:rPr lang="en-US" sz="1600" i="1" dirty="0"/>
              <a:t>eHealth Initiative</a:t>
            </a:r>
            <a:endParaRPr lang="en-US" sz="1600" i="1" dirty="0">
              <a:latin typeface="Calibri" panose="020F0502020204030204" pitchFamily="34" charset="0"/>
            </a:endParaRPr>
          </a:p>
          <a:p>
            <a:pPr lvl="0">
              <a:defRPr/>
            </a:pPr>
            <a:r>
              <a:rPr lang="en-US" sz="1600" i="1" dirty="0">
                <a:latin typeface="Calibri" panose="020F0502020204030204" pitchFamily="34" charset="0"/>
              </a:rPr>
              <a:t>https://www.ehidc.org/articles/role-technology-value-based-care-patient-engagement</a:t>
            </a:r>
          </a:p>
        </p:txBody>
      </p:sp>
    </p:spTree>
    <p:extLst>
      <p:ext uri="{BB962C8B-B14F-4D97-AF65-F5344CB8AC3E}">
        <p14:creationId xmlns:p14="http://schemas.microsoft.com/office/powerpoint/2010/main" val="733392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rPr>
              <a:t>What would you do if you were… </a:t>
            </a:r>
            <a:r>
              <a:rPr lang="en-US" sz="3200" dirty="0">
                <a:solidFill>
                  <a:schemeClr val="accent1"/>
                </a:solidFill>
              </a:rPr>
              <a:t>CIO</a:t>
            </a:r>
            <a:r>
              <a:rPr lang="en-US" sz="3200" dirty="0">
                <a:solidFill>
                  <a:srgbClr val="563A7D"/>
                </a:solidFill>
              </a:rPr>
              <a:t>?</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981199" y="1600200"/>
            <a:ext cx="8784867" cy="4739640"/>
          </a:xfrm>
        </p:spPr>
        <p:txBody>
          <a:bodyPr>
            <a:normAutofit fontScale="77500" lnSpcReduction="20000"/>
          </a:bodyPr>
          <a:lstStyle/>
          <a:p>
            <a:pPr marL="0" indent="0">
              <a:lnSpc>
                <a:spcPct val="110000"/>
              </a:lnSpc>
              <a:buNone/>
            </a:pPr>
            <a:r>
              <a:rPr lang="en-US" b="1" dirty="0">
                <a:solidFill>
                  <a:schemeClr val="accent2"/>
                </a:solidFill>
                <a:latin typeface="Calibri" panose="020F0502020204030204" pitchFamily="34" charset="0"/>
              </a:rPr>
              <a:t>Situation:</a:t>
            </a:r>
            <a:r>
              <a:rPr lang="en-US" dirty="0">
                <a:latin typeface="Calibri" panose="020F0502020204030204" pitchFamily="34" charset="0"/>
              </a:rPr>
              <a:t> The widespread adoption of electronic medical records has repositioned the focus of health data away from “how do I capture this information?” to “what more can I do with it?”  Additionally, the IoT (Internet of Things) has ushered in an era of unparalleled data collection and supplemental patient information.  More data capture and greater clinical detail increases the risk of error.</a:t>
            </a:r>
          </a:p>
          <a:p>
            <a:pPr marL="0" indent="0">
              <a:lnSpc>
                <a:spcPct val="110000"/>
              </a:lnSpc>
              <a:buNone/>
            </a:pPr>
            <a:r>
              <a:rPr lang="en-US" b="1" dirty="0">
                <a:solidFill>
                  <a:schemeClr val="accent1"/>
                </a:solidFill>
                <a:latin typeface="Calibri" panose="020F0502020204030204" pitchFamily="34" charset="0"/>
              </a:rPr>
              <a:t>Action:</a:t>
            </a:r>
            <a:r>
              <a:rPr lang="en-US" dirty="0">
                <a:latin typeface="Calibri" panose="020F0502020204030204" pitchFamily="34" charset="0"/>
              </a:rPr>
              <a:t> The sophistication of contemporary analytics tools, all the way up to machine learning, aka artificial intelligence, drastically increases the need for sound data collection practices and a very strong emphasis on quality control.  Position your health system to see beyond descriptive data through predictive data analytics and intelligence augmenting solutions.</a:t>
            </a:r>
          </a:p>
          <a:p>
            <a:pPr marL="0" indent="0">
              <a:lnSpc>
                <a:spcPct val="110000"/>
              </a:lnSpc>
              <a:buNone/>
            </a:pPr>
            <a:r>
              <a:rPr lang="en-US" b="1" dirty="0">
                <a:solidFill>
                  <a:schemeClr val="accent1"/>
                </a:solidFill>
                <a:latin typeface="Calibri" panose="020F0502020204030204" pitchFamily="34" charset="0"/>
              </a:rPr>
              <a:t>Impact:</a:t>
            </a:r>
            <a:r>
              <a:rPr lang="en-US" dirty="0">
                <a:latin typeface="Calibri" panose="020F0502020204030204" pitchFamily="34" charset="0"/>
              </a:rPr>
              <a:t> Identifying the root causes of errors and eliminating inaccuracies to the fullest extent possible is </a:t>
            </a:r>
            <a:r>
              <a:rPr lang="en-US" i="1" u="sng" dirty="0">
                <a:latin typeface="Calibri" panose="020F0502020204030204" pitchFamily="34" charset="0"/>
              </a:rPr>
              <a:t>even more important than ever before</a:t>
            </a:r>
            <a:r>
              <a:rPr lang="en-US" dirty="0">
                <a:latin typeface="Calibri" panose="020F0502020204030204" pitchFamily="34" charset="0"/>
              </a:rPr>
              <a:t>.</a:t>
            </a:r>
          </a:p>
          <a:p>
            <a:pPr marL="0" indent="0">
              <a:lnSpc>
                <a:spcPct val="110000"/>
              </a:lnSpc>
              <a:buNone/>
            </a:pPr>
            <a:r>
              <a:rPr lang="en-US" b="1" dirty="0">
                <a:solidFill>
                  <a:srgbClr val="1AAD9B"/>
                </a:solidFill>
                <a:latin typeface="Calibri" panose="020F0502020204030204" pitchFamily="34" charset="0"/>
              </a:rPr>
              <a:t>Discussion topic:</a:t>
            </a:r>
            <a:r>
              <a:rPr lang="en-US" dirty="0">
                <a:latin typeface="Calibri" panose="020F0502020204030204" pitchFamily="34" charset="0"/>
              </a:rPr>
              <a:t> Do you trust your data at face value?</a:t>
            </a:r>
          </a:p>
        </p:txBody>
      </p:sp>
      <p:sp>
        <p:nvSpPr>
          <p:cNvPr id="5" name="Slide Number Placeholder 2">
            <a:extLst>
              <a:ext uri="{FF2B5EF4-FFF2-40B4-BE49-F238E27FC236}">
                <a16:creationId xmlns:a16="http://schemas.microsoft.com/office/drawing/2014/main" id="{8BC92D99-07FA-47B3-8935-99240D9C56CC}"/>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24</a:t>
            </a:fld>
            <a:endParaRPr lang="en-US" dirty="0"/>
          </a:p>
        </p:txBody>
      </p:sp>
    </p:spTree>
    <p:extLst>
      <p:ext uri="{BB962C8B-B14F-4D97-AF65-F5344CB8AC3E}">
        <p14:creationId xmlns:p14="http://schemas.microsoft.com/office/powerpoint/2010/main" val="3418103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7BE0E-D69F-6446-BA8A-3485D6E5145D}"/>
              </a:ext>
            </a:extLst>
          </p:cNvPr>
          <p:cNvSpPr/>
          <p:nvPr/>
        </p:nvSpPr>
        <p:spPr>
          <a:xfrm>
            <a:off x="0" y="201099"/>
            <a:ext cx="12192000" cy="665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58FD80ED-1EEF-AD4A-BA7C-373C0146F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
        <p:nvSpPr>
          <p:cNvPr id="28" name="Shape 753">
            <a:extLst>
              <a:ext uri="{FF2B5EF4-FFF2-40B4-BE49-F238E27FC236}">
                <a16:creationId xmlns:a16="http://schemas.microsoft.com/office/drawing/2014/main" id="{B1B57F1F-D4E6-2044-A782-657810AED94E}"/>
              </a:ext>
            </a:extLst>
          </p:cNvPr>
          <p:cNvSpPr/>
          <p:nvPr/>
        </p:nvSpPr>
        <p:spPr>
          <a:xfrm>
            <a:off x="2183218" y="3429451"/>
            <a:ext cx="7773419" cy="1563185"/>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2800" b="1" dirty="0">
                <a:solidFill>
                  <a:schemeClr val="bg1"/>
                </a:solidFill>
                <a:latin typeface="Arial"/>
                <a:cs typeface="Arial"/>
              </a:rPr>
              <a:t>Where do we go from here?</a:t>
            </a:r>
          </a:p>
          <a:p>
            <a:r>
              <a:rPr lang="en-US" sz="2800" b="1" dirty="0">
                <a:solidFill>
                  <a:schemeClr val="bg1"/>
                </a:solidFill>
                <a:latin typeface="Arial"/>
                <a:cs typeface="Arial"/>
              </a:rPr>
              <a:t>Change Management Considerations</a:t>
            </a:r>
            <a:endParaRPr sz="2800" b="1" dirty="0">
              <a:solidFill>
                <a:schemeClr val="bg1"/>
              </a:solidFill>
              <a:latin typeface="Arial"/>
              <a:cs typeface="Arial"/>
            </a:endParaRPr>
          </a:p>
        </p:txBody>
      </p:sp>
      <p:grpSp>
        <p:nvGrpSpPr>
          <p:cNvPr id="17" name="Group 16">
            <a:extLst>
              <a:ext uri="{FF2B5EF4-FFF2-40B4-BE49-F238E27FC236}">
                <a16:creationId xmlns:a16="http://schemas.microsoft.com/office/drawing/2014/main" id="{36C3BFDC-211B-204A-A52C-90FEB3FCED64}"/>
              </a:ext>
            </a:extLst>
          </p:cNvPr>
          <p:cNvGrpSpPr/>
          <p:nvPr/>
        </p:nvGrpSpPr>
        <p:grpSpPr>
          <a:xfrm>
            <a:off x="5646533" y="1968572"/>
            <a:ext cx="898934" cy="1082051"/>
            <a:chOff x="-1963002" y="2557650"/>
            <a:chExt cx="415925" cy="495300"/>
          </a:xfrm>
        </p:grpSpPr>
        <p:sp>
          <p:nvSpPr>
            <p:cNvPr id="18" name="Freeform 17">
              <a:extLst>
                <a:ext uri="{FF2B5EF4-FFF2-40B4-BE49-F238E27FC236}">
                  <a16:creationId xmlns:a16="http://schemas.microsoft.com/office/drawing/2014/main" id="{A83DE05F-B18F-C847-9F1A-0865EF79AB19}"/>
                </a:ext>
              </a:extLst>
            </p:cNvPr>
            <p:cNvSpPr>
              <a:spLocks noChangeArrowheads="1"/>
            </p:cNvSpPr>
            <p:nvPr/>
          </p:nvSpPr>
          <p:spPr bwMode="auto">
            <a:xfrm>
              <a:off x="-1891565" y="2624325"/>
              <a:ext cx="266700" cy="311150"/>
            </a:xfrm>
            <a:custGeom>
              <a:avLst/>
              <a:gdLst>
                <a:gd name="T0" fmla="*/ 235 w 743"/>
                <a:gd name="T1" fmla="*/ 827 h 865"/>
                <a:gd name="T2" fmla="*/ 235 w 743"/>
                <a:gd name="T3" fmla="*/ 827 h 865"/>
                <a:gd name="T4" fmla="*/ 235 w 743"/>
                <a:gd name="T5" fmla="*/ 827 h 865"/>
                <a:gd name="T6" fmla="*/ 235 w 743"/>
                <a:gd name="T7" fmla="*/ 827 h 865"/>
                <a:gd name="T8" fmla="*/ 516 w 743"/>
                <a:gd name="T9" fmla="*/ 827 h 865"/>
                <a:gd name="T10" fmla="*/ 606 w 743"/>
                <a:gd name="T11" fmla="*/ 606 h 865"/>
                <a:gd name="T12" fmla="*/ 705 w 743"/>
                <a:gd name="T13" fmla="*/ 368 h 865"/>
                <a:gd name="T14" fmla="*/ 370 w 743"/>
                <a:gd name="T15" fmla="*/ 34 h 865"/>
                <a:gd name="T16" fmla="*/ 35 w 743"/>
                <a:gd name="T17" fmla="*/ 368 h 865"/>
                <a:gd name="T18" fmla="*/ 117 w 743"/>
                <a:gd name="T19" fmla="*/ 591 h 865"/>
                <a:gd name="T20" fmla="*/ 235 w 743"/>
                <a:gd name="T21" fmla="*/ 827 h 865"/>
                <a:gd name="T22" fmla="*/ 391 w 743"/>
                <a:gd name="T23" fmla="*/ 864 h 865"/>
                <a:gd name="T24" fmla="*/ 391 w 743"/>
                <a:gd name="T25" fmla="*/ 864 h 865"/>
                <a:gd name="T26" fmla="*/ 391 w 743"/>
                <a:gd name="T27" fmla="*/ 864 h 865"/>
                <a:gd name="T28" fmla="*/ 391 w 743"/>
                <a:gd name="T29" fmla="*/ 864 h 865"/>
                <a:gd name="T30" fmla="*/ 222 w 743"/>
                <a:gd name="T31" fmla="*/ 864 h 865"/>
                <a:gd name="T32" fmla="*/ 222 w 743"/>
                <a:gd name="T33" fmla="*/ 864 h 865"/>
                <a:gd name="T34" fmla="*/ 207 w 743"/>
                <a:gd name="T35" fmla="*/ 864 h 865"/>
                <a:gd name="T36" fmla="*/ 205 w 743"/>
                <a:gd name="T37" fmla="*/ 851 h 865"/>
                <a:gd name="T38" fmla="*/ 205 w 743"/>
                <a:gd name="T39" fmla="*/ 851 h 865"/>
                <a:gd name="T40" fmla="*/ 88 w 743"/>
                <a:gd name="T41" fmla="*/ 609 h 865"/>
                <a:gd name="T42" fmla="*/ 0 w 743"/>
                <a:gd name="T43" fmla="*/ 368 h 865"/>
                <a:gd name="T44" fmla="*/ 370 w 743"/>
                <a:gd name="T45" fmla="*/ 0 h 865"/>
                <a:gd name="T46" fmla="*/ 742 w 743"/>
                <a:gd name="T47" fmla="*/ 368 h 865"/>
                <a:gd name="T48" fmla="*/ 636 w 743"/>
                <a:gd name="T49" fmla="*/ 625 h 865"/>
                <a:gd name="T50" fmla="*/ 548 w 743"/>
                <a:gd name="T51" fmla="*/ 851 h 865"/>
                <a:gd name="T52" fmla="*/ 548 w 743"/>
                <a:gd name="T53" fmla="*/ 851 h 865"/>
                <a:gd name="T54" fmla="*/ 543 w 743"/>
                <a:gd name="T55" fmla="*/ 864 h 865"/>
                <a:gd name="T56" fmla="*/ 529 w 743"/>
                <a:gd name="T57" fmla="*/ 864 h 865"/>
                <a:gd name="T58" fmla="*/ 529 w 743"/>
                <a:gd name="T59" fmla="*/ 864 h 865"/>
                <a:gd name="T60" fmla="*/ 391 w 743"/>
                <a:gd name="T61" fmla="*/ 86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43" h="865">
                  <a:moveTo>
                    <a:pt x="235" y="827"/>
                  </a:moveTo>
                  <a:lnTo>
                    <a:pt x="235" y="827"/>
                  </a:lnTo>
                  <a:lnTo>
                    <a:pt x="235" y="827"/>
                  </a:lnTo>
                  <a:lnTo>
                    <a:pt x="235" y="827"/>
                  </a:lnTo>
                  <a:cubicBezTo>
                    <a:pt x="304" y="830"/>
                    <a:pt x="453" y="830"/>
                    <a:pt x="516" y="827"/>
                  </a:cubicBezTo>
                  <a:cubicBezTo>
                    <a:pt x="545" y="732"/>
                    <a:pt x="580" y="649"/>
                    <a:pt x="606" y="606"/>
                  </a:cubicBezTo>
                  <a:cubicBezTo>
                    <a:pt x="657" y="535"/>
                    <a:pt x="705" y="458"/>
                    <a:pt x="705" y="368"/>
                  </a:cubicBezTo>
                  <a:cubicBezTo>
                    <a:pt x="705" y="186"/>
                    <a:pt x="556" y="34"/>
                    <a:pt x="370" y="34"/>
                  </a:cubicBezTo>
                  <a:cubicBezTo>
                    <a:pt x="186" y="34"/>
                    <a:pt x="35" y="186"/>
                    <a:pt x="35" y="368"/>
                  </a:cubicBezTo>
                  <a:cubicBezTo>
                    <a:pt x="35" y="456"/>
                    <a:pt x="78" y="527"/>
                    <a:pt x="117" y="591"/>
                  </a:cubicBezTo>
                  <a:cubicBezTo>
                    <a:pt x="146" y="630"/>
                    <a:pt x="194" y="707"/>
                    <a:pt x="235" y="827"/>
                  </a:cubicBezTo>
                  <a:close/>
                  <a:moveTo>
                    <a:pt x="391" y="864"/>
                  </a:moveTo>
                  <a:lnTo>
                    <a:pt x="391" y="864"/>
                  </a:lnTo>
                  <a:lnTo>
                    <a:pt x="391" y="864"/>
                  </a:lnTo>
                  <a:lnTo>
                    <a:pt x="391" y="864"/>
                  </a:lnTo>
                  <a:cubicBezTo>
                    <a:pt x="325" y="864"/>
                    <a:pt x="256" y="864"/>
                    <a:pt x="222" y="864"/>
                  </a:cubicBezTo>
                  <a:lnTo>
                    <a:pt x="222" y="864"/>
                  </a:lnTo>
                  <a:lnTo>
                    <a:pt x="207" y="864"/>
                  </a:lnTo>
                  <a:lnTo>
                    <a:pt x="205" y="851"/>
                  </a:lnTo>
                  <a:lnTo>
                    <a:pt x="205" y="851"/>
                  </a:lnTo>
                  <a:cubicBezTo>
                    <a:pt x="165" y="727"/>
                    <a:pt x="115" y="649"/>
                    <a:pt x="88" y="609"/>
                  </a:cubicBezTo>
                  <a:cubicBezTo>
                    <a:pt x="46" y="543"/>
                    <a:pt x="0" y="464"/>
                    <a:pt x="0" y="368"/>
                  </a:cubicBezTo>
                  <a:cubicBezTo>
                    <a:pt x="0" y="165"/>
                    <a:pt x="165" y="0"/>
                    <a:pt x="370" y="0"/>
                  </a:cubicBezTo>
                  <a:cubicBezTo>
                    <a:pt x="574" y="0"/>
                    <a:pt x="742" y="165"/>
                    <a:pt x="742" y="368"/>
                  </a:cubicBezTo>
                  <a:cubicBezTo>
                    <a:pt x="742" y="472"/>
                    <a:pt x="689" y="548"/>
                    <a:pt x="636" y="625"/>
                  </a:cubicBezTo>
                  <a:cubicBezTo>
                    <a:pt x="610" y="665"/>
                    <a:pt x="574" y="753"/>
                    <a:pt x="548" y="851"/>
                  </a:cubicBezTo>
                  <a:lnTo>
                    <a:pt x="548" y="851"/>
                  </a:lnTo>
                  <a:lnTo>
                    <a:pt x="543" y="864"/>
                  </a:lnTo>
                  <a:lnTo>
                    <a:pt x="529" y="864"/>
                  </a:lnTo>
                  <a:lnTo>
                    <a:pt x="529" y="864"/>
                  </a:lnTo>
                  <a:cubicBezTo>
                    <a:pt x="503" y="864"/>
                    <a:pt x="447" y="864"/>
                    <a:pt x="391" y="864"/>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 name="Freeform 18">
              <a:extLst>
                <a:ext uri="{FF2B5EF4-FFF2-40B4-BE49-F238E27FC236}">
                  <a16:creationId xmlns:a16="http://schemas.microsoft.com/office/drawing/2014/main" id="{4B2F0E77-0137-C749-B09F-7C26B84EA258}"/>
                </a:ext>
              </a:extLst>
            </p:cNvPr>
            <p:cNvSpPr>
              <a:spLocks noChangeArrowheads="1"/>
            </p:cNvSpPr>
            <p:nvPr/>
          </p:nvSpPr>
          <p:spPr bwMode="auto">
            <a:xfrm>
              <a:off x="-1818540" y="2948175"/>
              <a:ext cx="120650" cy="30163"/>
            </a:xfrm>
            <a:custGeom>
              <a:avLst/>
              <a:gdLst>
                <a:gd name="T0" fmla="*/ 38 w 336"/>
                <a:gd name="T1" fmla="*/ 48 h 83"/>
                <a:gd name="T2" fmla="*/ 38 w 336"/>
                <a:gd name="T3" fmla="*/ 48 h 83"/>
                <a:gd name="T4" fmla="*/ 38 w 336"/>
                <a:gd name="T5" fmla="*/ 48 h 83"/>
                <a:gd name="T6" fmla="*/ 301 w 336"/>
                <a:gd name="T7" fmla="*/ 48 h 83"/>
                <a:gd name="T8" fmla="*/ 301 w 336"/>
                <a:gd name="T9" fmla="*/ 37 h 83"/>
                <a:gd name="T10" fmla="*/ 38 w 336"/>
                <a:gd name="T11" fmla="*/ 37 h 83"/>
                <a:gd name="T12" fmla="*/ 38 w 336"/>
                <a:gd name="T13" fmla="*/ 48 h 83"/>
                <a:gd name="T14" fmla="*/ 335 w 336"/>
                <a:gd name="T15" fmla="*/ 82 h 83"/>
                <a:gd name="T16" fmla="*/ 335 w 336"/>
                <a:gd name="T17" fmla="*/ 82 h 83"/>
                <a:gd name="T18" fmla="*/ 335 w 336"/>
                <a:gd name="T19" fmla="*/ 82 h 83"/>
                <a:gd name="T20" fmla="*/ 0 w 336"/>
                <a:gd name="T21" fmla="*/ 82 h 83"/>
                <a:gd name="T22" fmla="*/ 0 w 336"/>
                <a:gd name="T23" fmla="*/ 0 h 83"/>
                <a:gd name="T24" fmla="*/ 335 w 336"/>
                <a:gd name="T25" fmla="*/ 0 h 83"/>
                <a:gd name="T26" fmla="*/ 335 w 336"/>
                <a:gd name="T27" fmla="*/ 8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 h="83">
                  <a:moveTo>
                    <a:pt x="38" y="48"/>
                  </a:moveTo>
                  <a:lnTo>
                    <a:pt x="38" y="48"/>
                  </a:lnTo>
                  <a:lnTo>
                    <a:pt x="38" y="48"/>
                  </a:lnTo>
                  <a:lnTo>
                    <a:pt x="301" y="48"/>
                  </a:lnTo>
                  <a:lnTo>
                    <a:pt x="301" y="37"/>
                  </a:lnTo>
                  <a:lnTo>
                    <a:pt x="38" y="37"/>
                  </a:lnTo>
                  <a:lnTo>
                    <a:pt x="38" y="48"/>
                  </a:lnTo>
                  <a:close/>
                  <a:moveTo>
                    <a:pt x="335" y="82"/>
                  </a:moveTo>
                  <a:lnTo>
                    <a:pt x="335" y="82"/>
                  </a:lnTo>
                  <a:lnTo>
                    <a:pt x="335" y="82"/>
                  </a:lnTo>
                  <a:lnTo>
                    <a:pt x="0" y="82"/>
                  </a:lnTo>
                  <a:lnTo>
                    <a:pt x="0" y="0"/>
                  </a:lnTo>
                  <a:lnTo>
                    <a:pt x="335" y="0"/>
                  </a:lnTo>
                  <a:lnTo>
                    <a:pt x="335" y="82"/>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 name="Freeform 19">
              <a:extLst>
                <a:ext uri="{FF2B5EF4-FFF2-40B4-BE49-F238E27FC236}">
                  <a16:creationId xmlns:a16="http://schemas.microsoft.com/office/drawing/2014/main" id="{5B33F25D-7C89-A74C-A3C9-1FC0B65484C5}"/>
                </a:ext>
              </a:extLst>
            </p:cNvPr>
            <p:cNvSpPr>
              <a:spLocks noChangeArrowheads="1"/>
            </p:cNvSpPr>
            <p:nvPr/>
          </p:nvSpPr>
          <p:spPr bwMode="auto">
            <a:xfrm>
              <a:off x="-1801077" y="2984688"/>
              <a:ext cx="87312" cy="31750"/>
            </a:xfrm>
            <a:custGeom>
              <a:avLst/>
              <a:gdLst>
                <a:gd name="T0" fmla="*/ 34 w 242"/>
                <a:gd name="T1" fmla="*/ 48 h 86"/>
                <a:gd name="T2" fmla="*/ 34 w 242"/>
                <a:gd name="T3" fmla="*/ 48 h 86"/>
                <a:gd name="T4" fmla="*/ 34 w 242"/>
                <a:gd name="T5" fmla="*/ 48 h 86"/>
                <a:gd name="T6" fmla="*/ 207 w 242"/>
                <a:gd name="T7" fmla="*/ 48 h 86"/>
                <a:gd name="T8" fmla="*/ 207 w 242"/>
                <a:gd name="T9" fmla="*/ 37 h 86"/>
                <a:gd name="T10" fmla="*/ 34 w 242"/>
                <a:gd name="T11" fmla="*/ 37 h 86"/>
                <a:gd name="T12" fmla="*/ 34 w 242"/>
                <a:gd name="T13" fmla="*/ 48 h 86"/>
                <a:gd name="T14" fmla="*/ 241 w 242"/>
                <a:gd name="T15" fmla="*/ 85 h 86"/>
                <a:gd name="T16" fmla="*/ 241 w 242"/>
                <a:gd name="T17" fmla="*/ 85 h 86"/>
                <a:gd name="T18" fmla="*/ 241 w 242"/>
                <a:gd name="T19" fmla="*/ 85 h 86"/>
                <a:gd name="T20" fmla="*/ 0 w 242"/>
                <a:gd name="T21" fmla="*/ 85 h 86"/>
                <a:gd name="T22" fmla="*/ 0 w 242"/>
                <a:gd name="T23" fmla="*/ 0 h 86"/>
                <a:gd name="T24" fmla="*/ 241 w 242"/>
                <a:gd name="T25" fmla="*/ 0 h 86"/>
                <a:gd name="T26" fmla="*/ 241 w 242"/>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86">
                  <a:moveTo>
                    <a:pt x="34" y="48"/>
                  </a:moveTo>
                  <a:lnTo>
                    <a:pt x="34" y="48"/>
                  </a:lnTo>
                  <a:lnTo>
                    <a:pt x="34" y="48"/>
                  </a:lnTo>
                  <a:lnTo>
                    <a:pt x="207" y="48"/>
                  </a:lnTo>
                  <a:lnTo>
                    <a:pt x="207" y="37"/>
                  </a:lnTo>
                  <a:lnTo>
                    <a:pt x="34" y="37"/>
                  </a:lnTo>
                  <a:lnTo>
                    <a:pt x="34" y="48"/>
                  </a:lnTo>
                  <a:close/>
                  <a:moveTo>
                    <a:pt x="241" y="85"/>
                  </a:moveTo>
                  <a:lnTo>
                    <a:pt x="241" y="85"/>
                  </a:lnTo>
                  <a:lnTo>
                    <a:pt x="241" y="85"/>
                  </a:lnTo>
                  <a:lnTo>
                    <a:pt x="0" y="85"/>
                  </a:lnTo>
                  <a:lnTo>
                    <a:pt x="0" y="0"/>
                  </a:lnTo>
                  <a:lnTo>
                    <a:pt x="241" y="0"/>
                  </a:lnTo>
                  <a:lnTo>
                    <a:pt x="241"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 name="Freeform 20">
              <a:extLst>
                <a:ext uri="{FF2B5EF4-FFF2-40B4-BE49-F238E27FC236}">
                  <a16:creationId xmlns:a16="http://schemas.microsoft.com/office/drawing/2014/main" id="{C697D406-2868-9947-9D24-115AC852D5DF}"/>
                </a:ext>
              </a:extLst>
            </p:cNvPr>
            <p:cNvSpPr>
              <a:spLocks noChangeArrowheads="1"/>
            </p:cNvSpPr>
            <p:nvPr/>
          </p:nvSpPr>
          <p:spPr bwMode="auto">
            <a:xfrm>
              <a:off x="-1788377" y="3021200"/>
              <a:ext cx="61912" cy="31750"/>
            </a:xfrm>
            <a:custGeom>
              <a:avLst/>
              <a:gdLst>
                <a:gd name="T0" fmla="*/ 37 w 174"/>
                <a:gd name="T1" fmla="*/ 48 h 86"/>
                <a:gd name="T2" fmla="*/ 37 w 174"/>
                <a:gd name="T3" fmla="*/ 48 h 86"/>
                <a:gd name="T4" fmla="*/ 37 w 174"/>
                <a:gd name="T5" fmla="*/ 48 h 86"/>
                <a:gd name="T6" fmla="*/ 136 w 174"/>
                <a:gd name="T7" fmla="*/ 48 h 86"/>
                <a:gd name="T8" fmla="*/ 136 w 174"/>
                <a:gd name="T9" fmla="*/ 37 h 86"/>
                <a:gd name="T10" fmla="*/ 37 w 174"/>
                <a:gd name="T11" fmla="*/ 37 h 86"/>
                <a:gd name="T12" fmla="*/ 37 w 174"/>
                <a:gd name="T13" fmla="*/ 48 h 86"/>
                <a:gd name="T14" fmla="*/ 173 w 174"/>
                <a:gd name="T15" fmla="*/ 85 h 86"/>
                <a:gd name="T16" fmla="*/ 173 w 174"/>
                <a:gd name="T17" fmla="*/ 85 h 86"/>
                <a:gd name="T18" fmla="*/ 173 w 174"/>
                <a:gd name="T19" fmla="*/ 85 h 86"/>
                <a:gd name="T20" fmla="*/ 0 w 174"/>
                <a:gd name="T21" fmla="*/ 85 h 86"/>
                <a:gd name="T22" fmla="*/ 0 w 174"/>
                <a:gd name="T23" fmla="*/ 0 h 86"/>
                <a:gd name="T24" fmla="*/ 173 w 174"/>
                <a:gd name="T25" fmla="*/ 0 h 86"/>
                <a:gd name="T26" fmla="*/ 173 w 174"/>
                <a:gd name="T27"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86">
                  <a:moveTo>
                    <a:pt x="37" y="48"/>
                  </a:moveTo>
                  <a:lnTo>
                    <a:pt x="37" y="48"/>
                  </a:lnTo>
                  <a:lnTo>
                    <a:pt x="37" y="48"/>
                  </a:lnTo>
                  <a:lnTo>
                    <a:pt x="136" y="48"/>
                  </a:lnTo>
                  <a:lnTo>
                    <a:pt x="136" y="37"/>
                  </a:lnTo>
                  <a:lnTo>
                    <a:pt x="37" y="37"/>
                  </a:lnTo>
                  <a:lnTo>
                    <a:pt x="37" y="48"/>
                  </a:lnTo>
                  <a:close/>
                  <a:moveTo>
                    <a:pt x="173" y="85"/>
                  </a:moveTo>
                  <a:lnTo>
                    <a:pt x="173" y="85"/>
                  </a:lnTo>
                  <a:lnTo>
                    <a:pt x="173" y="85"/>
                  </a:lnTo>
                  <a:lnTo>
                    <a:pt x="0" y="85"/>
                  </a:lnTo>
                  <a:lnTo>
                    <a:pt x="0" y="0"/>
                  </a:lnTo>
                  <a:lnTo>
                    <a:pt x="173" y="0"/>
                  </a:lnTo>
                  <a:lnTo>
                    <a:pt x="173" y="8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 name="Freeform 21">
              <a:extLst>
                <a:ext uri="{FF2B5EF4-FFF2-40B4-BE49-F238E27FC236}">
                  <a16:creationId xmlns:a16="http://schemas.microsoft.com/office/drawing/2014/main" id="{236F5565-0414-7540-9459-F1CEB21F982A}"/>
                </a:ext>
              </a:extLst>
            </p:cNvPr>
            <p:cNvSpPr>
              <a:spLocks noChangeArrowheads="1"/>
            </p:cNvSpPr>
            <p:nvPr/>
          </p:nvSpPr>
          <p:spPr bwMode="auto">
            <a:xfrm>
              <a:off x="-1913790" y="2889438"/>
              <a:ext cx="14288" cy="14287"/>
            </a:xfrm>
            <a:custGeom>
              <a:avLst/>
              <a:gdLst>
                <a:gd name="T0" fmla="*/ 11 w 38"/>
                <a:gd name="T1" fmla="*/ 37 h 38"/>
                <a:gd name="T2" fmla="*/ 11 w 38"/>
                <a:gd name="T3" fmla="*/ 37 h 38"/>
                <a:gd name="T4" fmla="*/ 11 w 38"/>
                <a:gd name="T5" fmla="*/ 37 h 38"/>
                <a:gd name="T6" fmla="*/ 24 w 38"/>
                <a:gd name="T7" fmla="*/ 27 h 38"/>
                <a:gd name="T8" fmla="*/ 11 w 38"/>
                <a:gd name="T9" fmla="*/ 37 h 38"/>
                <a:gd name="T10" fmla="*/ 0 w 38"/>
                <a:gd name="T11" fmla="*/ 24 h 38"/>
                <a:gd name="T12" fmla="*/ 27 w 38"/>
                <a:gd name="T13" fmla="*/ 0 h 38"/>
                <a:gd name="T14" fmla="*/ 37 w 38"/>
                <a:gd name="T15" fmla="*/ 13 h 38"/>
                <a:gd name="T16" fmla="*/ 24 w 38"/>
                <a:gd name="T17" fmla="*/ 27 h 38"/>
                <a:gd name="T18" fmla="*/ 11 w 38"/>
                <a:gd name="T19"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1" y="37"/>
                  </a:moveTo>
                  <a:lnTo>
                    <a:pt x="11" y="37"/>
                  </a:lnTo>
                  <a:lnTo>
                    <a:pt x="11" y="37"/>
                  </a:lnTo>
                  <a:lnTo>
                    <a:pt x="24" y="27"/>
                  </a:lnTo>
                  <a:lnTo>
                    <a:pt x="11" y="37"/>
                  </a:lnTo>
                  <a:lnTo>
                    <a:pt x="0" y="24"/>
                  </a:lnTo>
                  <a:lnTo>
                    <a:pt x="27" y="0"/>
                  </a:lnTo>
                  <a:lnTo>
                    <a:pt x="37" y="13"/>
                  </a:lnTo>
                  <a:lnTo>
                    <a:pt x="24" y="27"/>
                  </a:lnTo>
                  <a:lnTo>
                    <a:pt x="11" y="37"/>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 name="Freeform 22">
              <a:extLst>
                <a:ext uri="{FF2B5EF4-FFF2-40B4-BE49-F238E27FC236}">
                  <a16:creationId xmlns:a16="http://schemas.microsoft.com/office/drawing/2014/main" id="{DB857F68-6830-0842-9160-A59138FA2F62}"/>
                </a:ext>
              </a:extLst>
            </p:cNvPr>
            <p:cNvSpPr>
              <a:spLocks noChangeArrowheads="1"/>
            </p:cNvSpPr>
            <p:nvPr/>
          </p:nvSpPr>
          <p:spPr bwMode="auto">
            <a:xfrm>
              <a:off x="-1963002" y="2557650"/>
              <a:ext cx="415925" cy="312738"/>
            </a:xfrm>
            <a:custGeom>
              <a:avLst/>
              <a:gdLst>
                <a:gd name="T0" fmla="*/ 601 w 1155"/>
                <a:gd name="T1" fmla="*/ 35 h 868"/>
                <a:gd name="T2" fmla="*/ 577 w 1155"/>
                <a:gd name="T3" fmla="*/ 35 h 868"/>
                <a:gd name="T4" fmla="*/ 577 w 1155"/>
                <a:gd name="T5" fmla="*/ 0 h 868"/>
                <a:gd name="T6" fmla="*/ 603 w 1155"/>
                <a:gd name="T7" fmla="*/ 0 h 868"/>
                <a:gd name="T8" fmla="*/ 429 w 1155"/>
                <a:gd name="T9" fmla="*/ 56 h 868"/>
                <a:gd name="T10" fmla="*/ 420 w 1155"/>
                <a:gd name="T11" fmla="*/ 22 h 868"/>
                <a:gd name="T12" fmla="*/ 463 w 1155"/>
                <a:gd name="T13" fmla="*/ 48 h 868"/>
                <a:gd name="T14" fmla="*/ 739 w 1155"/>
                <a:gd name="T15" fmla="*/ 59 h 868"/>
                <a:gd name="T16" fmla="*/ 739 w 1155"/>
                <a:gd name="T17" fmla="*/ 59 h 868"/>
                <a:gd name="T18" fmla="*/ 713 w 1155"/>
                <a:gd name="T19" fmla="*/ 16 h 868"/>
                <a:gd name="T20" fmla="*/ 750 w 1155"/>
                <a:gd name="T21" fmla="*/ 27 h 868"/>
                <a:gd name="T22" fmla="*/ 301 w 1155"/>
                <a:gd name="T23" fmla="*/ 111 h 868"/>
                <a:gd name="T24" fmla="*/ 285 w 1155"/>
                <a:gd name="T25" fmla="*/ 80 h 868"/>
                <a:gd name="T26" fmla="*/ 333 w 1155"/>
                <a:gd name="T27" fmla="*/ 93 h 868"/>
                <a:gd name="T28" fmla="*/ 865 w 1155"/>
                <a:gd name="T29" fmla="*/ 117 h 868"/>
                <a:gd name="T30" fmla="*/ 865 w 1155"/>
                <a:gd name="T31" fmla="*/ 117 h 868"/>
                <a:gd name="T32" fmla="*/ 852 w 1155"/>
                <a:gd name="T33" fmla="*/ 69 h 868"/>
                <a:gd name="T34" fmla="*/ 883 w 1155"/>
                <a:gd name="T35" fmla="*/ 88 h 868"/>
                <a:gd name="T36" fmla="*/ 191 w 1155"/>
                <a:gd name="T37" fmla="*/ 196 h 868"/>
                <a:gd name="T38" fmla="*/ 168 w 1155"/>
                <a:gd name="T39" fmla="*/ 172 h 868"/>
                <a:gd name="T40" fmla="*/ 218 w 1155"/>
                <a:gd name="T41" fmla="*/ 172 h 868"/>
                <a:gd name="T42" fmla="*/ 973 w 1155"/>
                <a:gd name="T43" fmla="*/ 204 h 868"/>
                <a:gd name="T44" fmla="*/ 973 w 1155"/>
                <a:gd name="T45" fmla="*/ 204 h 868"/>
                <a:gd name="T46" fmla="*/ 973 w 1155"/>
                <a:gd name="T47" fmla="*/ 156 h 868"/>
                <a:gd name="T48" fmla="*/ 997 w 1155"/>
                <a:gd name="T49" fmla="*/ 180 h 868"/>
                <a:gd name="T50" fmla="*/ 109 w 1155"/>
                <a:gd name="T51" fmla="*/ 308 h 868"/>
                <a:gd name="T52" fmla="*/ 78 w 1155"/>
                <a:gd name="T53" fmla="*/ 290 h 868"/>
                <a:gd name="T54" fmla="*/ 128 w 1155"/>
                <a:gd name="T55" fmla="*/ 277 h 868"/>
                <a:gd name="T56" fmla="*/ 1054 w 1155"/>
                <a:gd name="T57" fmla="*/ 319 h 868"/>
                <a:gd name="T58" fmla="*/ 1054 w 1155"/>
                <a:gd name="T59" fmla="*/ 319 h 868"/>
                <a:gd name="T60" fmla="*/ 1067 w 1155"/>
                <a:gd name="T61" fmla="*/ 268 h 868"/>
                <a:gd name="T62" fmla="*/ 1085 w 1155"/>
                <a:gd name="T63" fmla="*/ 303 h 868"/>
                <a:gd name="T64" fmla="*/ 56 w 1155"/>
                <a:gd name="T65" fmla="*/ 435 h 868"/>
                <a:gd name="T66" fmla="*/ 21 w 1155"/>
                <a:gd name="T67" fmla="*/ 425 h 868"/>
                <a:gd name="T68" fmla="*/ 64 w 1155"/>
                <a:gd name="T69" fmla="*/ 401 h 868"/>
                <a:gd name="T70" fmla="*/ 1104 w 1155"/>
                <a:gd name="T71" fmla="*/ 449 h 868"/>
                <a:gd name="T72" fmla="*/ 1104 w 1155"/>
                <a:gd name="T73" fmla="*/ 449 h 868"/>
                <a:gd name="T74" fmla="*/ 1128 w 1155"/>
                <a:gd name="T75" fmla="*/ 404 h 868"/>
                <a:gd name="T76" fmla="*/ 1138 w 1155"/>
                <a:gd name="T77" fmla="*/ 441 h 868"/>
                <a:gd name="T78" fmla="*/ 38 w 1155"/>
                <a:gd name="T79" fmla="*/ 573 h 868"/>
                <a:gd name="T80" fmla="*/ 0 w 1155"/>
                <a:gd name="T81" fmla="*/ 573 h 868"/>
                <a:gd name="T82" fmla="*/ 38 w 1155"/>
                <a:gd name="T83" fmla="*/ 538 h 868"/>
                <a:gd name="T84" fmla="*/ 1154 w 1155"/>
                <a:gd name="T85" fmla="*/ 586 h 868"/>
                <a:gd name="T86" fmla="*/ 1120 w 1155"/>
                <a:gd name="T87" fmla="*/ 586 h 868"/>
                <a:gd name="T88" fmla="*/ 1120 w 1155"/>
                <a:gd name="T89" fmla="*/ 552 h 868"/>
                <a:gd name="T90" fmla="*/ 1154 w 1155"/>
                <a:gd name="T91" fmla="*/ 549 h 868"/>
                <a:gd name="T92" fmla="*/ 1154 w 1155"/>
                <a:gd name="T93" fmla="*/ 586 h 868"/>
                <a:gd name="T94" fmla="*/ 18 w 1155"/>
                <a:gd name="T95" fmla="*/ 718 h 868"/>
                <a:gd name="T96" fmla="*/ 10 w 1155"/>
                <a:gd name="T97" fmla="*/ 681 h 868"/>
                <a:gd name="T98" fmla="*/ 54 w 1155"/>
                <a:gd name="T99" fmla="*/ 710 h 868"/>
                <a:gd name="T100" fmla="*/ 1133 w 1155"/>
                <a:gd name="T101" fmla="*/ 732 h 868"/>
                <a:gd name="T102" fmla="*/ 1099 w 1155"/>
                <a:gd name="T103" fmla="*/ 721 h 868"/>
                <a:gd name="T104" fmla="*/ 1107 w 1155"/>
                <a:gd name="T105" fmla="*/ 689 h 868"/>
                <a:gd name="T106" fmla="*/ 1133 w 1155"/>
                <a:gd name="T107" fmla="*/ 732 h 868"/>
                <a:gd name="T108" fmla="*/ 75 w 1155"/>
                <a:gd name="T109" fmla="*/ 856 h 868"/>
                <a:gd name="T110" fmla="*/ 59 w 1155"/>
                <a:gd name="T111" fmla="*/ 822 h 868"/>
                <a:gd name="T112" fmla="*/ 107 w 1155"/>
                <a:gd name="T113" fmla="*/ 837 h 868"/>
                <a:gd name="T114" fmla="*/ 1075 w 1155"/>
                <a:gd name="T115" fmla="*/ 867 h 868"/>
                <a:gd name="T116" fmla="*/ 1046 w 1155"/>
                <a:gd name="T117" fmla="*/ 848 h 868"/>
                <a:gd name="T118" fmla="*/ 1062 w 1155"/>
                <a:gd name="T119" fmla="*/ 819 h 868"/>
                <a:gd name="T120" fmla="*/ 1075 w 1155"/>
                <a:gd name="T121" fmla="*/ 867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5" h="868">
                  <a:moveTo>
                    <a:pt x="601" y="35"/>
                  </a:moveTo>
                  <a:lnTo>
                    <a:pt x="601" y="35"/>
                  </a:lnTo>
                  <a:lnTo>
                    <a:pt x="601" y="35"/>
                  </a:lnTo>
                  <a:lnTo>
                    <a:pt x="601" y="35"/>
                  </a:lnTo>
                  <a:cubicBezTo>
                    <a:pt x="593" y="35"/>
                    <a:pt x="585" y="35"/>
                    <a:pt x="577" y="35"/>
                  </a:cubicBezTo>
                  <a:lnTo>
                    <a:pt x="577" y="35"/>
                  </a:lnTo>
                  <a:lnTo>
                    <a:pt x="566" y="35"/>
                  </a:lnTo>
                  <a:lnTo>
                    <a:pt x="566" y="0"/>
                  </a:lnTo>
                  <a:lnTo>
                    <a:pt x="577" y="0"/>
                  </a:lnTo>
                  <a:lnTo>
                    <a:pt x="577" y="0"/>
                  </a:lnTo>
                  <a:cubicBezTo>
                    <a:pt x="588" y="0"/>
                    <a:pt x="595" y="0"/>
                    <a:pt x="603" y="0"/>
                  </a:cubicBezTo>
                  <a:lnTo>
                    <a:pt x="603" y="0"/>
                  </a:lnTo>
                  <a:lnTo>
                    <a:pt x="601" y="35"/>
                  </a:lnTo>
                  <a:close/>
                  <a:moveTo>
                    <a:pt x="429" y="56"/>
                  </a:moveTo>
                  <a:lnTo>
                    <a:pt x="429" y="56"/>
                  </a:lnTo>
                  <a:lnTo>
                    <a:pt x="429" y="56"/>
                  </a:lnTo>
                  <a:lnTo>
                    <a:pt x="420" y="22"/>
                  </a:lnTo>
                  <a:lnTo>
                    <a:pt x="420" y="22"/>
                  </a:lnTo>
                  <a:cubicBezTo>
                    <a:pt x="431" y="19"/>
                    <a:pt x="445" y="16"/>
                    <a:pt x="455" y="14"/>
                  </a:cubicBezTo>
                  <a:lnTo>
                    <a:pt x="455" y="14"/>
                  </a:lnTo>
                  <a:lnTo>
                    <a:pt x="463" y="48"/>
                  </a:lnTo>
                  <a:lnTo>
                    <a:pt x="463" y="48"/>
                  </a:lnTo>
                  <a:cubicBezTo>
                    <a:pt x="453" y="51"/>
                    <a:pt x="442" y="53"/>
                    <a:pt x="429" y="56"/>
                  </a:cubicBezTo>
                  <a:close/>
                  <a:moveTo>
                    <a:pt x="739" y="59"/>
                  </a:moveTo>
                  <a:lnTo>
                    <a:pt x="739" y="59"/>
                  </a:lnTo>
                  <a:lnTo>
                    <a:pt x="739" y="59"/>
                  </a:lnTo>
                  <a:lnTo>
                    <a:pt x="739" y="59"/>
                  </a:lnTo>
                  <a:cubicBezTo>
                    <a:pt x="729" y="56"/>
                    <a:pt x="716" y="53"/>
                    <a:pt x="705" y="51"/>
                  </a:cubicBezTo>
                  <a:lnTo>
                    <a:pt x="705" y="51"/>
                  </a:lnTo>
                  <a:lnTo>
                    <a:pt x="713" y="16"/>
                  </a:lnTo>
                  <a:lnTo>
                    <a:pt x="713" y="16"/>
                  </a:lnTo>
                  <a:cubicBezTo>
                    <a:pt x="726" y="19"/>
                    <a:pt x="737" y="22"/>
                    <a:pt x="750" y="27"/>
                  </a:cubicBezTo>
                  <a:lnTo>
                    <a:pt x="750" y="27"/>
                  </a:lnTo>
                  <a:lnTo>
                    <a:pt x="739" y="59"/>
                  </a:lnTo>
                  <a:close/>
                  <a:moveTo>
                    <a:pt x="301" y="111"/>
                  </a:moveTo>
                  <a:lnTo>
                    <a:pt x="301" y="111"/>
                  </a:lnTo>
                  <a:lnTo>
                    <a:pt x="301" y="111"/>
                  </a:lnTo>
                  <a:lnTo>
                    <a:pt x="285" y="80"/>
                  </a:lnTo>
                  <a:lnTo>
                    <a:pt x="285" y="80"/>
                  </a:lnTo>
                  <a:cubicBezTo>
                    <a:pt x="296" y="74"/>
                    <a:pt x="306" y="69"/>
                    <a:pt x="317" y="61"/>
                  </a:cubicBezTo>
                  <a:lnTo>
                    <a:pt x="317" y="61"/>
                  </a:lnTo>
                  <a:lnTo>
                    <a:pt x="333" y="93"/>
                  </a:lnTo>
                  <a:lnTo>
                    <a:pt x="333" y="93"/>
                  </a:lnTo>
                  <a:cubicBezTo>
                    <a:pt x="322" y="98"/>
                    <a:pt x="311" y="104"/>
                    <a:pt x="301" y="111"/>
                  </a:cubicBezTo>
                  <a:close/>
                  <a:moveTo>
                    <a:pt x="865" y="117"/>
                  </a:moveTo>
                  <a:lnTo>
                    <a:pt x="865" y="117"/>
                  </a:lnTo>
                  <a:lnTo>
                    <a:pt x="865" y="117"/>
                  </a:lnTo>
                  <a:lnTo>
                    <a:pt x="865" y="117"/>
                  </a:lnTo>
                  <a:cubicBezTo>
                    <a:pt x="857" y="111"/>
                    <a:pt x="846" y="106"/>
                    <a:pt x="836" y="101"/>
                  </a:cubicBezTo>
                  <a:lnTo>
                    <a:pt x="836" y="101"/>
                  </a:lnTo>
                  <a:lnTo>
                    <a:pt x="852" y="69"/>
                  </a:lnTo>
                  <a:lnTo>
                    <a:pt x="852" y="69"/>
                  </a:lnTo>
                  <a:cubicBezTo>
                    <a:pt x="862" y="74"/>
                    <a:pt x="873" y="80"/>
                    <a:pt x="883" y="88"/>
                  </a:cubicBezTo>
                  <a:lnTo>
                    <a:pt x="883" y="88"/>
                  </a:lnTo>
                  <a:lnTo>
                    <a:pt x="865" y="117"/>
                  </a:lnTo>
                  <a:close/>
                  <a:moveTo>
                    <a:pt x="191" y="196"/>
                  </a:moveTo>
                  <a:lnTo>
                    <a:pt x="191" y="196"/>
                  </a:lnTo>
                  <a:lnTo>
                    <a:pt x="191" y="196"/>
                  </a:lnTo>
                  <a:lnTo>
                    <a:pt x="168" y="172"/>
                  </a:lnTo>
                  <a:lnTo>
                    <a:pt x="168" y="172"/>
                  </a:lnTo>
                  <a:cubicBezTo>
                    <a:pt x="175" y="162"/>
                    <a:pt x="183" y="154"/>
                    <a:pt x="194" y="146"/>
                  </a:cubicBezTo>
                  <a:lnTo>
                    <a:pt x="194" y="146"/>
                  </a:lnTo>
                  <a:lnTo>
                    <a:pt x="218" y="172"/>
                  </a:lnTo>
                  <a:lnTo>
                    <a:pt x="218" y="172"/>
                  </a:lnTo>
                  <a:cubicBezTo>
                    <a:pt x="210" y="180"/>
                    <a:pt x="199" y="188"/>
                    <a:pt x="191" y="196"/>
                  </a:cubicBezTo>
                  <a:close/>
                  <a:moveTo>
                    <a:pt x="973" y="204"/>
                  </a:moveTo>
                  <a:lnTo>
                    <a:pt x="973" y="204"/>
                  </a:lnTo>
                  <a:lnTo>
                    <a:pt x="973" y="204"/>
                  </a:lnTo>
                  <a:lnTo>
                    <a:pt x="973" y="204"/>
                  </a:lnTo>
                  <a:cubicBezTo>
                    <a:pt x="965" y="196"/>
                    <a:pt x="957" y="188"/>
                    <a:pt x="947" y="180"/>
                  </a:cubicBezTo>
                  <a:lnTo>
                    <a:pt x="947" y="180"/>
                  </a:lnTo>
                  <a:lnTo>
                    <a:pt x="973" y="156"/>
                  </a:lnTo>
                  <a:lnTo>
                    <a:pt x="973" y="156"/>
                  </a:lnTo>
                  <a:cubicBezTo>
                    <a:pt x="981" y="164"/>
                    <a:pt x="989" y="172"/>
                    <a:pt x="997" y="180"/>
                  </a:cubicBezTo>
                  <a:lnTo>
                    <a:pt x="997" y="180"/>
                  </a:lnTo>
                  <a:lnTo>
                    <a:pt x="973" y="204"/>
                  </a:lnTo>
                  <a:close/>
                  <a:moveTo>
                    <a:pt x="109" y="308"/>
                  </a:moveTo>
                  <a:lnTo>
                    <a:pt x="109" y="308"/>
                  </a:lnTo>
                  <a:lnTo>
                    <a:pt x="109" y="308"/>
                  </a:lnTo>
                  <a:lnTo>
                    <a:pt x="78" y="290"/>
                  </a:lnTo>
                  <a:lnTo>
                    <a:pt x="78" y="290"/>
                  </a:lnTo>
                  <a:cubicBezTo>
                    <a:pt x="83" y="279"/>
                    <a:pt x="91" y="268"/>
                    <a:pt x="96" y="257"/>
                  </a:cubicBezTo>
                  <a:lnTo>
                    <a:pt x="96" y="257"/>
                  </a:lnTo>
                  <a:lnTo>
                    <a:pt x="128" y="277"/>
                  </a:lnTo>
                  <a:lnTo>
                    <a:pt x="128" y="277"/>
                  </a:lnTo>
                  <a:cubicBezTo>
                    <a:pt x="120" y="287"/>
                    <a:pt x="115" y="298"/>
                    <a:pt x="109" y="308"/>
                  </a:cubicBezTo>
                  <a:close/>
                  <a:moveTo>
                    <a:pt x="1054" y="319"/>
                  </a:moveTo>
                  <a:lnTo>
                    <a:pt x="1054" y="319"/>
                  </a:lnTo>
                  <a:lnTo>
                    <a:pt x="1054" y="319"/>
                  </a:lnTo>
                  <a:lnTo>
                    <a:pt x="1054" y="319"/>
                  </a:lnTo>
                  <a:cubicBezTo>
                    <a:pt x="1048" y="308"/>
                    <a:pt x="1043" y="298"/>
                    <a:pt x="1038" y="290"/>
                  </a:cubicBezTo>
                  <a:lnTo>
                    <a:pt x="1038" y="290"/>
                  </a:lnTo>
                  <a:lnTo>
                    <a:pt x="1067" y="268"/>
                  </a:lnTo>
                  <a:lnTo>
                    <a:pt x="1067" y="268"/>
                  </a:lnTo>
                  <a:cubicBezTo>
                    <a:pt x="1072" y="279"/>
                    <a:pt x="1080" y="290"/>
                    <a:pt x="1085" y="303"/>
                  </a:cubicBezTo>
                  <a:lnTo>
                    <a:pt x="1085" y="303"/>
                  </a:lnTo>
                  <a:lnTo>
                    <a:pt x="1054" y="319"/>
                  </a:lnTo>
                  <a:close/>
                  <a:moveTo>
                    <a:pt x="56" y="435"/>
                  </a:moveTo>
                  <a:lnTo>
                    <a:pt x="56" y="435"/>
                  </a:lnTo>
                  <a:lnTo>
                    <a:pt x="56" y="435"/>
                  </a:lnTo>
                  <a:lnTo>
                    <a:pt x="21" y="425"/>
                  </a:lnTo>
                  <a:lnTo>
                    <a:pt x="21" y="425"/>
                  </a:lnTo>
                  <a:cubicBezTo>
                    <a:pt x="24" y="414"/>
                    <a:pt x="26" y="401"/>
                    <a:pt x="32" y="390"/>
                  </a:cubicBezTo>
                  <a:lnTo>
                    <a:pt x="32" y="390"/>
                  </a:lnTo>
                  <a:lnTo>
                    <a:pt x="64" y="401"/>
                  </a:lnTo>
                  <a:lnTo>
                    <a:pt x="64" y="401"/>
                  </a:lnTo>
                  <a:cubicBezTo>
                    <a:pt x="62" y="411"/>
                    <a:pt x="59" y="425"/>
                    <a:pt x="56" y="435"/>
                  </a:cubicBezTo>
                  <a:close/>
                  <a:moveTo>
                    <a:pt x="1104" y="449"/>
                  </a:moveTo>
                  <a:lnTo>
                    <a:pt x="1104" y="449"/>
                  </a:lnTo>
                  <a:lnTo>
                    <a:pt x="1104" y="449"/>
                  </a:lnTo>
                  <a:lnTo>
                    <a:pt x="1104" y="449"/>
                  </a:lnTo>
                  <a:cubicBezTo>
                    <a:pt x="1101" y="435"/>
                    <a:pt x="1099" y="425"/>
                    <a:pt x="1096" y="414"/>
                  </a:cubicBezTo>
                  <a:lnTo>
                    <a:pt x="1096" y="414"/>
                  </a:lnTo>
                  <a:lnTo>
                    <a:pt x="1128" y="404"/>
                  </a:lnTo>
                  <a:lnTo>
                    <a:pt x="1128" y="404"/>
                  </a:lnTo>
                  <a:cubicBezTo>
                    <a:pt x="1133" y="414"/>
                    <a:pt x="1136" y="427"/>
                    <a:pt x="1138" y="441"/>
                  </a:cubicBezTo>
                  <a:lnTo>
                    <a:pt x="1138" y="441"/>
                  </a:lnTo>
                  <a:lnTo>
                    <a:pt x="1104" y="449"/>
                  </a:lnTo>
                  <a:close/>
                  <a:moveTo>
                    <a:pt x="38" y="573"/>
                  </a:moveTo>
                  <a:lnTo>
                    <a:pt x="38" y="573"/>
                  </a:lnTo>
                  <a:lnTo>
                    <a:pt x="38" y="573"/>
                  </a:lnTo>
                  <a:lnTo>
                    <a:pt x="0" y="573"/>
                  </a:lnTo>
                  <a:lnTo>
                    <a:pt x="0" y="573"/>
                  </a:lnTo>
                  <a:cubicBezTo>
                    <a:pt x="0" y="560"/>
                    <a:pt x="2" y="546"/>
                    <a:pt x="2" y="536"/>
                  </a:cubicBezTo>
                  <a:lnTo>
                    <a:pt x="2" y="536"/>
                  </a:lnTo>
                  <a:lnTo>
                    <a:pt x="38" y="538"/>
                  </a:lnTo>
                  <a:lnTo>
                    <a:pt x="38" y="538"/>
                  </a:lnTo>
                  <a:cubicBezTo>
                    <a:pt x="38" y="549"/>
                    <a:pt x="38" y="560"/>
                    <a:pt x="38" y="573"/>
                  </a:cubicBezTo>
                  <a:close/>
                  <a:moveTo>
                    <a:pt x="1154" y="586"/>
                  </a:moveTo>
                  <a:lnTo>
                    <a:pt x="1154" y="586"/>
                  </a:lnTo>
                  <a:lnTo>
                    <a:pt x="1154" y="586"/>
                  </a:lnTo>
                  <a:lnTo>
                    <a:pt x="1120" y="586"/>
                  </a:lnTo>
                  <a:lnTo>
                    <a:pt x="1120" y="576"/>
                  </a:lnTo>
                  <a:lnTo>
                    <a:pt x="1120" y="576"/>
                  </a:lnTo>
                  <a:cubicBezTo>
                    <a:pt x="1120" y="568"/>
                    <a:pt x="1120" y="560"/>
                    <a:pt x="1120" y="552"/>
                  </a:cubicBezTo>
                  <a:lnTo>
                    <a:pt x="1120" y="552"/>
                  </a:lnTo>
                  <a:lnTo>
                    <a:pt x="1154" y="549"/>
                  </a:lnTo>
                  <a:lnTo>
                    <a:pt x="1154" y="549"/>
                  </a:lnTo>
                  <a:cubicBezTo>
                    <a:pt x="1154" y="557"/>
                    <a:pt x="1154" y="565"/>
                    <a:pt x="1154" y="576"/>
                  </a:cubicBezTo>
                  <a:lnTo>
                    <a:pt x="1154" y="576"/>
                  </a:lnTo>
                  <a:lnTo>
                    <a:pt x="1154" y="586"/>
                  </a:lnTo>
                  <a:close/>
                  <a:moveTo>
                    <a:pt x="18" y="718"/>
                  </a:moveTo>
                  <a:lnTo>
                    <a:pt x="18" y="718"/>
                  </a:lnTo>
                  <a:lnTo>
                    <a:pt x="18" y="718"/>
                  </a:lnTo>
                  <a:lnTo>
                    <a:pt x="18" y="718"/>
                  </a:lnTo>
                  <a:cubicBezTo>
                    <a:pt x="16" y="705"/>
                    <a:pt x="13" y="695"/>
                    <a:pt x="10" y="681"/>
                  </a:cubicBezTo>
                  <a:lnTo>
                    <a:pt x="10" y="681"/>
                  </a:lnTo>
                  <a:lnTo>
                    <a:pt x="46" y="676"/>
                  </a:lnTo>
                  <a:lnTo>
                    <a:pt x="46" y="676"/>
                  </a:lnTo>
                  <a:cubicBezTo>
                    <a:pt x="48" y="687"/>
                    <a:pt x="51" y="697"/>
                    <a:pt x="54" y="710"/>
                  </a:cubicBezTo>
                  <a:lnTo>
                    <a:pt x="54" y="710"/>
                  </a:lnTo>
                  <a:lnTo>
                    <a:pt x="18" y="718"/>
                  </a:lnTo>
                  <a:close/>
                  <a:moveTo>
                    <a:pt x="1133" y="732"/>
                  </a:moveTo>
                  <a:lnTo>
                    <a:pt x="1133" y="732"/>
                  </a:lnTo>
                  <a:lnTo>
                    <a:pt x="1133" y="732"/>
                  </a:lnTo>
                  <a:lnTo>
                    <a:pt x="1099" y="721"/>
                  </a:lnTo>
                  <a:lnTo>
                    <a:pt x="1099" y="721"/>
                  </a:lnTo>
                  <a:cubicBezTo>
                    <a:pt x="1101" y="710"/>
                    <a:pt x="1104" y="700"/>
                    <a:pt x="1107" y="689"/>
                  </a:cubicBezTo>
                  <a:lnTo>
                    <a:pt x="1107" y="689"/>
                  </a:lnTo>
                  <a:lnTo>
                    <a:pt x="1141" y="695"/>
                  </a:lnTo>
                  <a:lnTo>
                    <a:pt x="1141" y="695"/>
                  </a:lnTo>
                  <a:cubicBezTo>
                    <a:pt x="1138" y="708"/>
                    <a:pt x="1136" y="721"/>
                    <a:pt x="1133" y="732"/>
                  </a:cubicBezTo>
                  <a:close/>
                  <a:moveTo>
                    <a:pt x="75" y="856"/>
                  </a:moveTo>
                  <a:lnTo>
                    <a:pt x="75" y="856"/>
                  </a:lnTo>
                  <a:lnTo>
                    <a:pt x="75" y="856"/>
                  </a:lnTo>
                  <a:lnTo>
                    <a:pt x="75" y="856"/>
                  </a:lnTo>
                  <a:cubicBezTo>
                    <a:pt x="70" y="845"/>
                    <a:pt x="64" y="832"/>
                    <a:pt x="59" y="822"/>
                  </a:cubicBezTo>
                  <a:lnTo>
                    <a:pt x="59" y="822"/>
                  </a:lnTo>
                  <a:lnTo>
                    <a:pt x="91" y="808"/>
                  </a:lnTo>
                  <a:lnTo>
                    <a:pt x="91" y="808"/>
                  </a:lnTo>
                  <a:cubicBezTo>
                    <a:pt x="93" y="816"/>
                    <a:pt x="99" y="827"/>
                    <a:pt x="107" y="837"/>
                  </a:cubicBezTo>
                  <a:lnTo>
                    <a:pt x="107" y="837"/>
                  </a:lnTo>
                  <a:lnTo>
                    <a:pt x="75" y="856"/>
                  </a:lnTo>
                  <a:close/>
                  <a:moveTo>
                    <a:pt x="1075" y="867"/>
                  </a:moveTo>
                  <a:lnTo>
                    <a:pt x="1075" y="867"/>
                  </a:lnTo>
                  <a:lnTo>
                    <a:pt x="1075" y="867"/>
                  </a:lnTo>
                  <a:lnTo>
                    <a:pt x="1046" y="848"/>
                  </a:lnTo>
                  <a:lnTo>
                    <a:pt x="1046" y="848"/>
                  </a:lnTo>
                  <a:cubicBezTo>
                    <a:pt x="1051" y="840"/>
                    <a:pt x="1056" y="830"/>
                    <a:pt x="1062" y="819"/>
                  </a:cubicBezTo>
                  <a:lnTo>
                    <a:pt x="1062" y="819"/>
                  </a:lnTo>
                  <a:lnTo>
                    <a:pt x="1093" y="835"/>
                  </a:lnTo>
                  <a:lnTo>
                    <a:pt x="1093" y="835"/>
                  </a:lnTo>
                  <a:cubicBezTo>
                    <a:pt x="1088" y="845"/>
                    <a:pt x="1080" y="856"/>
                    <a:pt x="1075" y="86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 name="Freeform 23">
              <a:extLst>
                <a:ext uri="{FF2B5EF4-FFF2-40B4-BE49-F238E27FC236}">
                  <a16:creationId xmlns:a16="http://schemas.microsoft.com/office/drawing/2014/main" id="{C860A10C-AA2D-DD4B-8F23-41D6D7B7F35B}"/>
                </a:ext>
              </a:extLst>
            </p:cNvPr>
            <p:cNvSpPr>
              <a:spLocks noChangeArrowheads="1"/>
            </p:cNvSpPr>
            <p:nvPr/>
          </p:nvSpPr>
          <p:spPr bwMode="auto">
            <a:xfrm>
              <a:off x="-1613752" y="2894200"/>
              <a:ext cx="14287" cy="12700"/>
            </a:xfrm>
            <a:custGeom>
              <a:avLst/>
              <a:gdLst>
                <a:gd name="T0" fmla="*/ 23 w 39"/>
                <a:gd name="T1" fmla="*/ 35 h 36"/>
                <a:gd name="T2" fmla="*/ 23 w 39"/>
                <a:gd name="T3" fmla="*/ 35 h 36"/>
                <a:gd name="T4" fmla="*/ 23 w 39"/>
                <a:gd name="T5" fmla="*/ 35 h 36"/>
                <a:gd name="T6" fmla="*/ 0 w 39"/>
                <a:gd name="T7" fmla="*/ 11 h 36"/>
                <a:gd name="T8" fmla="*/ 0 w 39"/>
                <a:gd name="T9" fmla="*/ 11 h 36"/>
                <a:gd name="T10" fmla="*/ 10 w 39"/>
                <a:gd name="T11" fmla="*/ 0 h 36"/>
                <a:gd name="T12" fmla="*/ 10 w 39"/>
                <a:gd name="T13" fmla="*/ 0 h 36"/>
                <a:gd name="T14" fmla="*/ 38 w 39"/>
                <a:gd name="T15" fmla="*/ 22 h 36"/>
                <a:gd name="T16" fmla="*/ 38 w 39"/>
                <a:gd name="T17" fmla="*/ 22 h 36"/>
                <a:gd name="T18" fmla="*/ 23 w 39"/>
                <a:gd name="T19"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6">
                  <a:moveTo>
                    <a:pt x="23" y="35"/>
                  </a:moveTo>
                  <a:lnTo>
                    <a:pt x="23" y="35"/>
                  </a:lnTo>
                  <a:lnTo>
                    <a:pt x="23" y="35"/>
                  </a:lnTo>
                  <a:lnTo>
                    <a:pt x="0" y="11"/>
                  </a:lnTo>
                  <a:lnTo>
                    <a:pt x="0" y="11"/>
                  </a:lnTo>
                  <a:cubicBezTo>
                    <a:pt x="2" y="8"/>
                    <a:pt x="8" y="3"/>
                    <a:pt x="10" y="0"/>
                  </a:cubicBezTo>
                  <a:lnTo>
                    <a:pt x="10" y="0"/>
                  </a:lnTo>
                  <a:lnTo>
                    <a:pt x="38" y="22"/>
                  </a:lnTo>
                  <a:lnTo>
                    <a:pt x="38" y="22"/>
                  </a:lnTo>
                  <a:cubicBezTo>
                    <a:pt x="31" y="27"/>
                    <a:pt x="29" y="32"/>
                    <a:pt x="23" y="35"/>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Tree>
    <p:extLst>
      <p:ext uri="{BB962C8B-B14F-4D97-AF65-F5344CB8AC3E}">
        <p14:creationId xmlns:p14="http://schemas.microsoft.com/office/powerpoint/2010/main" val="978554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People are resistant to change</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a:xfrm>
            <a:off x="838200" y="1825625"/>
            <a:ext cx="10515600" cy="4667250"/>
          </a:xfrm>
        </p:spPr>
        <p:txBody>
          <a:bodyPr>
            <a:normAutofit/>
          </a:bodyPr>
          <a:lstStyle/>
          <a:p>
            <a:pPr marL="0" indent="0">
              <a:buNone/>
            </a:pPr>
            <a:r>
              <a:rPr lang="en-US" dirty="0"/>
              <a:t>Any significant transformation creates “people issues.” New leaders will be asked to step up, jobs will be changed, new skills and capabilities must be developed, and employees will be uncertain and resistant.</a:t>
            </a:r>
          </a:p>
          <a:p>
            <a:pPr marL="0" indent="0">
              <a:buNone/>
            </a:pPr>
            <a:r>
              <a:rPr lang="en-US" dirty="0"/>
              <a:t>A formal approach for managing change — beginning with the leadership team and then engaging key stakeholders and leaders — should be developed early, and adapted often as change moves through the organization.</a:t>
            </a:r>
          </a:p>
          <a:p>
            <a:pPr marL="0" indent="0">
              <a:buNone/>
            </a:pPr>
            <a:r>
              <a:rPr lang="en-US" dirty="0"/>
              <a:t>Changes should be based on a realistic assessment of the organization’s history, readiness, and capacity to change.</a:t>
            </a:r>
          </a:p>
          <a:p>
            <a:pPr marL="0" indent="0">
              <a:buNone/>
            </a:pPr>
            <a:r>
              <a:rPr lang="en-US" dirty="0"/>
              <a:t>“Failing to plan is planning to fail.”</a:t>
            </a:r>
          </a:p>
        </p:txBody>
      </p:sp>
    </p:spTree>
    <p:extLst>
      <p:ext uri="{BB962C8B-B14F-4D97-AF65-F5344CB8AC3E}">
        <p14:creationId xmlns:p14="http://schemas.microsoft.com/office/powerpoint/2010/main" val="1627753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7886" y="564131"/>
            <a:ext cx="8760098" cy="919607"/>
          </a:xfrm>
        </p:spPr>
        <p:txBody>
          <a:bodyPr>
            <a:noAutofit/>
          </a:bodyPr>
          <a:lstStyle/>
          <a:p>
            <a:pPr algn="ctr">
              <a:lnSpc>
                <a:spcPts val="4100"/>
              </a:lnSpc>
              <a:spcAft>
                <a:spcPts val="3000"/>
              </a:spcAft>
            </a:pPr>
            <a:r>
              <a:rPr lang="en-US" sz="3000" dirty="0"/>
              <a:t>Key Areas and Roles Affected by Value</a:t>
            </a:r>
            <a:br>
              <a:rPr lang="en-US" sz="2300" dirty="0"/>
            </a:br>
            <a:r>
              <a:rPr lang="en-US" sz="2000" dirty="0"/>
              <a:t>LEADERSHIP NEEDS TO BE ENGAGED AND ALIGNED</a:t>
            </a:r>
            <a:endParaRPr lang="en-US" sz="2000" dirty="0">
              <a:solidFill>
                <a:schemeClr val="accent1"/>
              </a:solidFill>
            </a:endParaRPr>
          </a:p>
        </p:txBody>
      </p:sp>
      <p:sp>
        <p:nvSpPr>
          <p:cNvPr id="4" name="Rectangle 3"/>
          <p:cNvSpPr/>
          <p:nvPr/>
        </p:nvSpPr>
        <p:spPr>
          <a:xfrm>
            <a:off x="1343770" y="2870024"/>
            <a:ext cx="9324230" cy="1023235"/>
          </a:xfrm>
          <a:prstGeom prst="rect">
            <a:avLst/>
          </a:prstGeom>
          <a:solidFill>
            <a:srgbClr val="662D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 name="TextBox 8"/>
          <p:cNvSpPr txBox="1"/>
          <p:nvPr/>
        </p:nvSpPr>
        <p:spPr>
          <a:xfrm>
            <a:off x="1192698" y="4044256"/>
            <a:ext cx="3476971" cy="1887696"/>
          </a:xfrm>
          <a:prstGeom prst="rect">
            <a:avLst/>
          </a:prstGeom>
          <a:noFill/>
        </p:spPr>
        <p:txBody>
          <a:bodyPr wrap="square" rtlCol="0">
            <a:spAutoFit/>
          </a:bodyPr>
          <a:lstStyle/>
          <a:p>
            <a:pPr algn="ctr">
              <a:lnSpc>
                <a:spcPts val="2000"/>
              </a:lnSpc>
              <a:spcAft>
                <a:spcPts val="1000"/>
              </a:spcAft>
            </a:pPr>
            <a:r>
              <a:rPr lang="en-US" dirty="0">
                <a:solidFill>
                  <a:srgbClr val="662D91"/>
                </a:solidFill>
                <a:ea typeface="Roboto" panose="02000000000000000000" pitchFamily="2" charset="0"/>
                <a:cs typeface="Arial"/>
              </a:rPr>
              <a:t>Chief Medical Officer</a:t>
            </a:r>
          </a:p>
          <a:p>
            <a:pPr algn="ctr">
              <a:lnSpc>
                <a:spcPts val="2000"/>
              </a:lnSpc>
              <a:spcAft>
                <a:spcPts val="1000"/>
              </a:spcAft>
            </a:pPr>
            <a:r>
              <a:rPr lang="en-US" dirty="0">
                <a:solidFill>
                  <a:srgbClr val="662D91"/>
                </a:solidFill>
                <a:ea typeface="Roboto" panose="02000000000000000000" pitchFamily="2" charset="0"/>
                <a:cs typeface="Arial"/>
              </a:rPr>
              <a:t>Chief Medical Information Officer</a:t>
            </a:r>
          </a:p>
          <a:p>
            <a:pPr algn="ctr">
              <a:lnSpc>
                <a:spcPts val="2000"/>
              </a:lnSpc>
              <a:spcAft>
                <a:spcPts val="1000"/>
              </a:spcAft>
            </a:pPr>
            <a:r>
              <a:rPr lang="en-US" dirty="0">
                <a:solidFill>
                  <a:srgbClr val="662D91"/>
                </a:solidFill>
                <a:ea typeface="Roboto" panose="02000000000000000000" pitchFamily="2" charset="0"/>
                <a:cs typeface="Arial"/>
              </a:rPr>
              <a:t>VP/Dir. of Physician Services</a:t>
            </a:r>
          </a:p>
          <a:p>
            <a:pPr algn="ctr">
              <a:lnSpc>
                <a:spcPts val="2000"/>
              </a:lnSpc>
              <a:spcAft>
                <a:spcPts val="1000"/>
              </a:spcAft>
            </a:pPr>
            <a:r>
              <a:rPr lang="en-US" dirty="0">
                <a:solidFill>
                  <a:srgbClr val="662D91"/>
                </a:solidFill>
                <a:ea typeface="Roboto" panose="02000000000000000000" pitchFamily="2" charset="0"/>
                <a:cs typeface="Arial"/>
              </a:rPr>
              <a:t>Director of Quality</a:t>
            </a:r>
          </a:p>
          <a:p>
            <a:pPr algn="ctr">
              <a:lnSpc>
                <a:spcPts val="2000"/>
              </a:lnSpc>
              <a:spcAft>
                <a:spcPts val="1000"/>
              </a:spcAft>
            </a:pPr>
            <a:r>
              <a:rPr lang="en-US" dirty="0">
                <a:solidFill>
                  <a:srgbClr val="662D91"/>
                </a:solidFill>
                <a:ea typeface="Roboto" panose="02000000000000000000" pitchFamily="2" charset="0"/>
                <a:cs typeface="Arial"/>
              </a:rPr>
              <a:t>Physician Group Leadership</a:t>
            </a:r>
          </a:p>
        </p:txBody>
      </p:sp>
      <p:sp>
        <p:nvSpPr>
          <p:cNvPr id="10" name="TextBox 9"/>
          <p:cNvSpPr txBox="1"/>
          <p:nvPr/>
        </p:nvSpPr>
        <p:spPr>
          <a:xfrm>
            <a:off x="4689424" y="4102569"/>
            <a:ext cx="2753281" cy="2396382"/>
          </a:xfrm>
          <a:prstGeom prst="rect">
            <a:avLst/>
          </a:prstGeom>
          <a:noFill/>
        </p:spPr>
        <p:txBody>
          <a:bodyPr wrap="square" rtlCol="0">
            <a:spAutoFit/>
          </a:bodyPr>
          <a:lstStyle/>
          <a:p>
            <a:pPr algn="ctr">
              <a:lnSpc>
                <a:spcPts val="2000"/>
              </a:lnSpc>
              <a:spcAft>
                <a:spcPts val="2000"/>
              </a:spcAft>
              <a:buSzPct val="100000"/>
            </a:pPr>
            <a:r>
              <a:rPr lang="en-US" sz="2000" dirty="0">
                <a:solidFill>
                  <a:srgbClr val="662D91"/>
                </a:solidFill>
                <a:ea typeface="Roboto" panose="02000000000000000000" pitchFamily="2" charset="0"/>
                <a:cs typeface="Arial"/>
              </a:rPr>
              <a:t>Chief Financial </a:t>
            </a:r>
            <a:br>
              <a:rPr lang="en-US" sz="2000" dirty="0">
                <a:solidFill>
                  <a:srgbClr val="662D91"/>
                </a:solidFill>
                <a:ea typeface="Roboto" panose="02000000000000000000" pitchFamily="2" charset="0"/>
                <a:cs typeface="Arial"/>
              </a:rPr>
            </a:br>
            <a:r>
              <a:rPr lang="en-US" sz="2000" dirty="0">
                <a:solidFill>
                  <a:srgbClr val="662D91"/>
                </a:solidFill>
                <a:ea typeface="Roboto" panose="02000000000000000000" pitchFamily="2" charset="0"/>
                <a:cs typeface="Arial"/>
              </a:rPr>
              <a:t>Officer</a:t>
            </a:r>
          </a:p>
          <a:p>
            <a:pPr algn="ctr">
              <a:lnSpc>
                <a:spcPts val="2000"/>
              </a:lnSpc>
              <a:spcAft>
                <a:spcPts val="2000"/>
              </a:spcAft>
              <a:buSzPct val="100000"/>
            </a:pPr>
            <a:r>
              <a:rPr lang="en-US" sz="2000" dirty="0">
                <a:solidFill>
                  <a:srgbClr val="662D91"/>
                </a:solidFill>
                <a:ea typeface="Roboto" panose="02000000000000000000" pitchFamily="2" charset="0"/>
                <a:cs typeface="Arial"/>
              </a:rPr>
              <a:t>Vice President </a:t>
            </a:r>
            <a:br>
              <a:rPr lang="en-US" sz="2000" dirty="0">
                <a:solidFill>
                  <a:srgbClr val="662D91"/>
                </a:solidFill>
                <a:ea typeface="Roboto" panose="02000000000000000000" pitchFamily="2" charset="0"/>
                <a:cs typeface="Arial"/>
              </a:rPr>
            </a:br>
            <a:r>
              <a:rPr lang="en-US" sz="2000" dirty="0">
                <a:solidFill>
                  <a:srgbClr val="662D91"/>
                </a:solidFill>
                <a:ea typeface="Roboto" panose="02000000000000000000" pitchFamily="2" charset="0"/>
                <a:cs typeface="Arial"/>
              </a:rPr>
              <a:t>Revenue Cycle</a:t>
            </a:r>
          </a:p>
          <a:p>
            <a:pPr algn="ctr">
              <a:lnSpc>
                <a:spcPts val="2000"/>
              </a:lnSpc>
              <a:spcAft>
                <a:spcPts val="2000"/>
              </a:spcAft>
              <a:buSzPct val="100000"/>
            </a:pPr>
            <a:r>
              <a:rPr lang="en-US" sz="2000" dirty="0">
                <a:solidFill>
                  <a:srgbClr val="662D91"/>
                </a:solidFill>
                <a:ea typeface="Roboto" panose="02000000000000000000" pitchFamily="2" charset="0"/>
                <a:cs typeface="Arial"/>
              </a:rPr>
              <a:t>Director of HIM</a:t>
            </a:r>
          </a:p>
          <a:p>
            <a:pPr algn="ctr">
              <a:lnSpc>
                <a:spcPts val="2000"/>
              </a:lnSpc>
              <a:spcAft>
                <a:spcPts val="2000"/>
              </a:spcAft>
              <a:buSzPct val="100000"/>
            </a:pPr>
            <a:endParaRPr lang="en-US" sz="2000" dirty="0">
              <a:solidFill>
                <a:srgbClr val="662D91"/>
              </a:solidFill>
              <a:ea typeface="Roboto" panose="02000000000000000000" pitchFamily="2" charset="0"/>
              <a:cs typeface="Arial"/>
            </a:endParaRPr>
          </a:p>
        </p:txBody>
      </p:sp>
      <p:sp>
        <p:nvSpPr>
          <p:cNvPr id="11" name="TextBox 10"/>
          <p:cNvSpPr txBox="1"/>
          <p:nvPr/>
        </p:nvSpPr>
        <p:spPr>
          <a:xfrm>
            <a:off x="7486226" y="4074233"/>
            <a:ext cx="3181771" cy="2015936"/>
          </a:xfrm>
          <a:prstGeom prst="rect">
            <a:avLst/>
          </a:prstGeom>
          <a:noFill/>
        </p:spPr>
        <p:txBody>
          <a:bodyPr wrap="square" rtlCol="0">
            <a:spAutoFit/>
          </a:bodyPr>
          <a:lstStyle/>
          <a:p>
            <a:pPr algn="ctr">
              <a:lnSpc>
                <a:spcPts val="1800"/>
              </a:lnSpc>
              <a:spcAft>
                <a:spcPts val="1800"/>
              </a:spcAft>
              <a:buSzPct val="100000"/>
            </a:pPr>
            <a:r>
              <a:rPr lang="en-US" sz="2000" dirty="0">
                <a:solidFill>
                  <a:srgbClr val="662D91"/>
                </a:solidFill>
                <a:ea typeface="Roboto" panose="02000000000000000000" pitchFamily="2" charset="0"/>
                <a:cs typeface="Arial"/>
              </a:rPr>
              <a:t>Chief Technology Officer</a:t>
            </a:r>
          </a:p>
          <a:p>
            <a:pPr algn="ctr">
              <a:lnSpc>
                <a:spcPts val="1800"/>
              </a:lnSpc>
              <a:spcAft>
                <a:spcPts val="1800"/>
              </a:spcAft>
              <a:buSzPct val="100000"/>
            </a:pPr>
            <a:r>
              <a:rPr lang="en-US" sz="2000" dirty="0">
                <a:solidFill>
                  <a:srgbClr val="662D91"/>
                </a:solidFill>
                <a:ea typeface="Roboto" panose="02000000000000000000" pitchFamily="2" charset="0"/>
                <a:cs typeface="Arial"/>
              </a:rPr>
              <a:t>Chief Information Officer</a:t>
            </a:r>
          </a:p>
          <a:p>
            <a:pPr algn="ctr">
              <a:lnSpc>
                <a:spcPts val="1800"/>
              </a:lnSpc>
              <a:spcAft>
                <a:spcPts val="1800"/>
              </a:spcAft>
              <a:buSzPct val="100000"/>
            </a:pPr>
            <a:r>
              <a:rPr lang="en-US" sz="2000" dirty="0">
                <a:solidFill>
                  <a:srgbClr val="662D91"/>
                </a:solidFill>
                <a:ea typeface="Roboto" panose="02000000000000000000" pitchFamily="2" charset="0"/>
                <a:cs typeface="Arial"/>
              </a:rPr>
              <a:t>IT Director</a:t>
            </a:r>
          </a:p>
          <a:p>
            <a:pPr algn="ctr">
              <a:lnSpc>
                <a:spcPts val="1800"/>
              </a:lnSpc>
              <a:spcAft>
                <a:spcPts val="1800"/>
              </a:spcAft>
              <a:buSzPct val="100000"/>
            </a:pPr>
            <a:r>
              <a:rPr lang="en-US" sz="2000" dirty="0">
                <a:solidFill>
                  <a:srgbClr val="662D91"/>
                </a:solidFill>
                <a:ea typeface="Roboto" panose="02000000000000000000" pitchFamily="2" charset="0"/>
                <a:cs typeface="Arial"/>
              </a:rPr>
              <a:t>Director/Manager </a:t>
            </a:r>
            <a:br>
              <a:rPr lang="en-US" sz="2000" dirty="0">
                <a:solidFill>
                  <a:srgbClr val="662D91"/>
                </a:solidFill>
                <a:ea typeface="Roboto" panose="02000000000000000000" pitchFamily="2" charset="0"/>
                <a:cs typeface="Arial"/>
              </a:rPr>
            </a:br>
            <a:r>
              <a:rPr lang="en-US" sz="2000" dirty="0">
                <a:solidFill>
                  <a:srgbClr val="662D91"/>
                </a:solidFill>
                <a:ea typeface="Roboto" panose="02000000000000000000" pitchFamily="2" charset="0"/>
                <a:cs typeface="Arial"/>
              </a:rPr>
              <a:t>of Analytics</a:t>
            </a:r>
          </a:p>
        </p:txBody>
      </p:sp>
      <p:sp>
        <p:nvSpPr>
          <p:cNvPr id="12" name="TextBox 11"/>
          <p:cNvSpPr txBox="1"/>
          <p:nvPr/>
        </p:nvSpPr>
        <p:spPr>
          <a:xfrm>
            <a:off x="7553906" y="3462329"/>
            <a:ext cx="2844800" cy="369332"/>
          </a:xfrm>
          <a:prstGeom prst="rect">
            <a:avLst/>
          </a:prstGeom>
          <a:noFill/>
        </p:spPr>
        <p:txBody>
          <a:bodyPr wrap="square" rtlCol="0">
            <a:spAutoFit/>
          </a:bodyPr>
          <a:lstStyle/>
          <a:p>
            <a:pPr algn="ctr"/>
            <a:r>
              <a:rPr lang="en-US" b="1" dirty="0">
                <a:solidFill>
                  <a:prstClr val="white"/>
                </a:solidFill>
                <a:ea typeface="Roboto" panose="02000000000000000000" pitchFamily="2" charset="0"/>
                <a:cs typeface="Arial"/>
              </a:rPr>
              <a:t>TECHNOLOGY</a:t>
            </a:r>
          </a:p>
        </p:txBody>
      </p:sp>
      <p:sp>
        <p:nvSpPr>
          <p:cNvPr id="13" name="TextBox 12"/>
          <p:cNvSpPr txBox="1"/>
          <p:nvPr/>
        </p:nvSpPr>
        <p:spPr>
          <a:xfrm>
            <a:off x="4634301" y="3463477"/>
            <a:ext cx="2791875" cy="369332"/>
          </a:xfrm>
          <a:prstGeom prst="rect">
            <a:avLst/>
          </a:prstGeom>
          <a:noFill/>
        </p:spPr>
        <p:txBody>
          <a:bodyPr wrap="square" rtlCol="0">
            <a:spAutoFit/>
          </a:bodyPr>
          <a:lstStyle/>
          <a:p>
            <a:pPr algn="ctr"/>
            <a:r>
              <a:rPr lang="en-US" b="1" dirty="0">
                <a:solidFill>
                  <a:srgbClr val="FFFFFF"/>
                </a:solidFill>
                <a:ea typeface="Roboto" panose="02000000000000000000" pitchFamily="2" charset="0"/>
                <a:cs typeface="Arial"/>
              </a:rPr>
              <a:t>FINANCIAL</a:t>
            </a:r>
          </a:p>
        </p:txBody>
      </p:sp>
      <p:sp>
        <p:nvSpPr>
          <p:cNvPr id="14" name="TextBox 13"/>
          <p:cNvSpPr txBox="1"/>
          <p:nvPr/>
        </p:nvSpPr>
        <p:spPr>
          <a:xfrm>
            <a:off x="1898285" y="3464269"/>
            <a:ext cx="2352697" cy="369332"/>
          </a:xfrm>
          <a:prstGeom prst="rect">
            <a:avLst/>
          </a:prstGeom>
          <a:noFill/>
        </p:spPr>
        <p:txBody>
          <a:bodyPr wrap="square" rtlCol="0">
            <a:spAutoFit/>
          </a:bodyPr>
          <a:lstStyle/>
          <a:p>
            <a:pPr algn="ctr"/>
            <a:r>
              <a:rPr lang="en-US" b="1" dirty="0">
                <a:solidFill>
                  <a:srgbClr val="FFFFFF"/>
                </a:solidFill>
                <a:ea typeface="Roboto" panose="02000000000000000000" pitchFamily="2" charset="0"/>
                <a:cs typeface="Arial"/>
              </a:rPr>
              <a:t>CLINICAL</a:t>
            </a:r>
          </a:p>
        </p:txBody>
      </p:sp>
      <p:cxnSp>
        <p:nvCxnSpPr>
          <p:cNvPr id="16" name="Straight Connector 15"/>
          <p:cNvCxnSpPr/>
          <p:nvPr/>
        </p:nvCxnSpPr>
        <p:spPr>
          <a:xfrm>
            <a:off x="7446965" y="3902737"/>
            <a:ext cx="0" cy="2812859"/>
          </a:xfrm>
          <a:prstGeom prst="line">
            <a:avLst/>
          </a:prstGeom>
          <a:ln w="6350" cmpd="sng">
            <a:gradFill flip="none" rotWithShape="1">
              <a:gsLst>
                <a:gs pos="27000">
                  <a:schemeClr val="accent1"/>
                </a:gs>
                <a:gs pos="0">
                  <a:prstClr val="white"/>
                </a:gs>
              </a:gsLst>
              <a:path path="circle">
                <a:fillToRect l="100000" t="100000"/>
              </a:path>
              <a:tileRect r="-100000" b="-100000"/>
            </a:gra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630407" y="3894023"/>
            <a:ext cx="0" cy="2821573"/>
          </a:xfrm>
          <a:prstGeom prst="line">
            <a:avLst/>
          </a:prstGeom>
          <a:ln w="6350" cmpd="sng">
            <a:gradFill flip="none" rotWithShape="1">
              <a:gsLst>
                <a:gs pos="27000">
                  <a:schemeClr val="accent1"/>
                </a:gs>
                <a:gs pos="0">
                  <a:prstClr val="white"/>
                </a:gs>
              </a:gsLst>
              <a:path path="circle">
                <a:fillToRect l="100000" t="100000"/>
              </a:path>
              <a:tileRect r="-100000" b="-100000"/>
            </a:gra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7442710" y="2609531"/>
            <a:ext cx="0" cy="1273192"/>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626152" y="2650171"/>
            <a:ext cx="0" cy="1213680"/>
          </a:xfrm>
          <a:prstGeom prst="line">
            <a:avLst/>
          </a:prstGeom>
          <a:ln w="635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5110" y="1001681"/>
            <a:ext cx="1328131" cy="2416879"/>
          </a:xfrm>
          <a:prstGeom prst="rect">
            <a:avLst/>
          </a:prstGeom>
        </p:spPr>
      </p:pic>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8752" y="1007133"/>
            <a:ext cx="1328131" cy="2416876"/>
          </a:xfrm>
          <a:prstGeom prst="rect">
            <a:avLst/>
          </a:prstGeom>
        </p:spPr>
      </p:pic>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3384" y="991592"/>
            <a:ext cx="1328130" cy="2416876"/>
          </a:xfrm>
          <a:prstGeom prst="rect">
            <a:avLst/>
          </a:prstGeom>
        </p:spPr>
      </p:pic>
      <p:sp>
        <p:nvSpPr>
          <p:cNvPr id="24" name="TextBox 23">
            <a:extLst>
              <a:ext uri="{FF2B5EF4-FFF2-40B4-BE49-F238E27FC236}">
                <a16:creationId xmlns:a16="http://schemas.microsoft.com/office/drawing/2014/main" id="{0797D0A9-E143-483B-8456-8582F33A524F}"/>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sp>
        <p:nvSpPr>
          <p:cNvPr id="27" name="Slide Number Placeholder 2">
            <a:extLst>
              <a:ext uri="{FF2B5EF4-FFF2-40B4-BE49-F238E27FC236}">
                <a16:creationId xmlns:a16="http://schemas.microsoft.com/office/drawing/2014/main" id="{ED100F14-C371-4770-AA52-01A336EF573A}"/>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27</a:t>
            </a:fld>
            <a:endParaRPr lang="en-US" dirty="0"/>
          </a:p>
        </p:txBody>
      </p:sp>
    </p:spTree>
    <p:extLst>
      <p:ext uri="{BB962C8B-B14F-4D97-AF65-F5344CB8AC3E}">
        <p14:creationId xmlns:p14="http://schemas.microsoft.com/office/powerpoint/2010/main" val="589732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Start at the Top</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Because change is inherently unsettling for people at all levels of an organization, when it is on the horizon, all eyes will turn to the CEO and the leadership team for strength, support, and direction.</a:t>
            </a:r>
          </a:p>
          <a:p>
            <a:pPr fontAlgn="base"/>
            <a:r>
              <a:rPr lang="en-US" dirty="0"/>
              <a:t>Leaders must embrace the new approaches first to both challenge and motivate the rest of the institution.</a:t>
            </a:r>
          </a:p>
          <a:p>
            <a:pPr fontAlgn="base"/>
            <a:r>
              <a:rPr lang="en-US" dirty="0"/>
              <a:t>The executive team also needs to understand that, although its public face may be one of unity, it, too, is composed of individuals who may need to be supported.</a:t>
            </a:r>
          </a:p>
        </p:txBody>
      </p:sp>
    </p:spTree>
    <p:extLst>
      <p:ext uri="{BB962C8B-B14F-4D97-AF65-F5344CB8AC3E}">
        <p14:creationId xmlns:p14="http://schemas.microsoft.com/office/powerpoint/2010/main" val="3282002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Example of misalignment</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The senior team of a large transportation company rolled out an initiative to improve the efficiency and performance of its corporate and field staff before addressing change issues at the officer level.</a:t>
            </a:r>
          </a:p>
          <a:p>
            <a:pPr fontAlgn="base"/>
            <a:r>
              <a:rPr lang="en-US" dirty="0"/>
              <a:t>The initiative realized initial cost savings but stalled as employees began to question the leadership team’s vision and commitment.</a:t>
            </a:r>
          </a:p>
          <a:p>
            <a:pPr fontAlgn="base"/>
            <a:endParaRPr lang="en-US" dirty="0"/>
          </a:p>
          <a:p>
            <a:pPr marL="0" indent="0" fontAlgn="base">
              <a:buNone/>
            </a:pPr>
            <a:endParaRPr lang="en-US" dirty="0"/>
          </a:p>
        </p:txBody>
      </p:sp>
      <p:sp>
        <p:nvSpPr>
          <p:cNvPr id="4" name="Rectangle 3">
            <a:extLst>
              <a:ext uri="{FF2B5EF4-FFF2-40B4-BE49-F238E27FC236}">
                <a16:creationId xmlns:a16="http://schemas.microsoft.com/office/drawing/2014/main" id="{52CC9774-2D08-4303-8804-E76A7956848F}"/>
              </a:ext>
            </a:extLst>
          </p:cNvPr>
          <p:cNvSpPr/>
          <p:nvPr/>
        </p:nvSpPr>
        <p:spPr>
          <a:xfrm>
            <a:off x="1180707" y="4525791"/>
            <a:ext cx="9401228" cy="1200329"/>
          </a:xfrm>
          <a:prstGeom prst="rect">
            <a:avLst/>
          </a:prstGeom>
          <a:noFill/>
        </p:spPr>
        <p:txBody>
          <a:bodyPr wrap="none" lIns="91440" tIns="45720" rIns="91440" bIns="45720">
            <a:spAutoFit/>
          </a:bodyPr>
          <a:lstStyle/>
          <a:p>
            <a:pPr algn="ctr"/>
            <a:r>
              <a:rPr lang="en-US" sz="7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Six Sigma – D. M. A. I. C.</a:t>
            </a:r>
          </a:p>
        </p:txBody>
      </p:sp>
    </p:spTree>
    <p:extLst>
      <p:ext uri="{BB962C8B-B14F-4D97-AF65-F5344CB8AC3E}">
        <p14:creationId xmlns:p14="http://schemas.microsoft.com/office/powerpoint/2010/main" val="1052841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8516B8-03D3-4FDF-AC9A-D3219434B134}"/>
              </a:ext>
            </a:extLst>
          </p:cNvPr>
          <p:cNvPicPr>
            <a:picLocks noChangeAspect="1"/>
          </p:cNvPicPr>
          <p:nvPr/>
        </p:nvPicPr>
        <p:blipFill>
          <a:blip r:embed="rId3"/>
          <a:stretch>
            <a:fillRect/>
          </a:stretch>
        </p:blipFill>
        <p:spPr>
          <a:xfrm>
            <a:off x="5192202" y="552450"/>
            <a:ext cx="6999798" cy="6305550"/>
          </a:xfrm>
          <a:prstGeom prst="rect">
            <a:avLst/>
          </a:prstGeom>
        </p:spPr>
      </p:pic>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Involve every layer</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a:xfrm>
            <a:off x="838200" y="1825625"/>
            <a:ext cx="6675783" cy="4351338"/>
          </a:xfrm>
        </p:spPr>
        <p:txBody>
          <a:bodyPr>
            <a:normAutofit/>
          </a:bodyPr>
          <a:lstStyle/>
          <a:p>
            <a:pPr fontAlgn="base"/>
            <a:r>
              <a:rPr lang="en-US" dirty="0"/>
              <a:t>As transformation programs progress from defining strategy to implementation they affect different levels of the organization.</a:t>
            </a:r>
          </a:p>
          <a:p>
            <a:pPr fontAlgn="base"/>
            <a:r>
              <a:rPr lang="en-US" dirty="0"/>
              <a:t>At each level of the organization,</a:t>
            </a:r>
            <a:br>
              <a:rPr lang="en-US" dirty="0"/>
            </a:br>
            <a:r>
              <a:rPr lang="en-US" dirty="0"/>
              <a:t>the leaders who are identified</a:t>
            </a:r>
            <a:br>
              <a:rPr lang="en-US" dirty="0"/>
            </a:br>
            <a:r>
              <a:rPr lang="en-US" dirty="0"/>
              <a:t>and trained must be aligned to</a:t>
            </a:r>
            <a:br>
              <a:rPr lang="en-US" dirty="0"/>
            </a:br>
            <a:r>
              <a:rPr lang="en-US" dirty="0"/>
              <a:t>the company’s vision, equipped</a:t>
            </a:r>
            <a:br>
              <a:rPr lang="en-US" dirty="0"/>
            </a:br>
            <a:r>
              <a:rPr lang="en-US" dirty="0"/>
              <a:t>to execute their specific mission,</a:t>
            </a:r>
            <a:br>
              <a:rPr lang="en-US" dirty="0"/>
            </a:br>
            <a:r>
              <a:rPr lang="en-US" dirty="0"/>
              <a:t>and remain motivated to</a:t>
            </a:r>
            <a:br>
              <a:rPr lang="en-US" dirty="0"/>
            </a:br>
            <a:r>
              <a:rPr lang="en-US" dirty="0"/>
              <a:t>make change happen.</a:t>
            </a:r>
          </a:p>
        </p:txBody>
      </p:sp>
    </p:spTree>
    <p:extLst>
      <p:ext uri="{BB962C8B-B14F-4D97-AF65-F5344CB8AC3E}">
        <p14:creationId xmlns:p14="http://schemas.microsoft.com/office/powerpoint/2010/main" val="3339567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Make the formal case</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Individuals are inherently rational and will question to what extent change is needed, whether the company is headed in the right direction, and whether they want to commit personally to making change happen.</a:t>
            </a:r>
          </a:p>
          <a:p>
            <a:pPr fontAlgn="base"/>
            <a:r>
              <a:rPr lang="en-US" dirty="0"/>
              <a:t>The articulation of a formal case for change and the creation of a written vision statement are invaluable opportunities to create or compel leadership-team alignment.</a:t>
            </a:r>
          </a:p>
        </p:txBody>
      </p:sp>
    </p:spTree>
    <p:extLst>
      <p:ext uri="{BB962C8B-B14F-4D97-AF65-F5344CB8AC3E}">
        <p14:creationId xmlns:p14="http://schemas.microsoft.com/office/powerpoint/2010/main" val="3570471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530475" y="1789113"/>
            <a:ext cx="7524750" cy="4413250"/>
          </a:xfrm>
          <a:prstGeom prst="rect">
            <a:avLst/>
          </a:prstGeom>
          <a:solidFill>
            <a:srgbClr val="FFFFFF"/>
          </a:solidFill>
          <a:ln w="28575">
            <a:solidFill>
              <a:srgbClr val="003B78"/>
            </a:solidFill>
            <a:miter lim="800000"/>
            <a:headEnd/>
            <a:tailEnd/>
          </a:ln>
        </p:spPr>
        <p:txBody>
          <a:bodyPr wrap="none" anchor="ct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eaLnBrk="1" hangingPunct="1">
              <a:spcBef>
                <a:spcPct val="0"/>
              </a:spcBef>
              <a:buFontTx/>
              <a:buNone/>
            </a:pPr>
            <a:endParaRPr lang="en-US" altLang="en-US" sz="1800">
              <a:solidFill>
                <a:schemeClr val="tx1"/>
              </a:solidFill>
            </a:endParaRPr>
          </a:p>
        </p:txBody>
      </p:sp>
      <p:sp>
        <p:nvSpPr>
          <p:cNvPr id="22531" name="Rectangle 3"/>
          <p:cNvSpPr>
            <a:spLocks noChangeArrowheads="1"/>
          </p:cNvSpPr>
          <p:nvPr/>
        </p:nvSpPr>
        <p:spPr bwMode="auto">
          <a:xfrm>
            <a:off x="1762126" y="2590800"/>
            <a:ext cx="715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213" tIns="46107" rIns="92213" bIns="46107">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nSpc>
                <a:spcPct val="90000"/>
              </a:lnSpc>
              <a:spcBef>
                <a:spcPct val="0"/>
              </a:spcBef>
              <a:buFontTx/>
              <a:buNone/>
            </a:pPr>
            <a:r>
              <a:rPr lang="en-US" altLang="en-US" sz="1600" b="1" i="1">
                <a:solidFill>
                  <a:srgbClr val="003B78"/>
                </a:solidFill>
              </a:rPr>
              <a:t>Short</a:t>
            </a:r>
          </a:p>
          <a:p>
            <a:pPr>
              <a:lnSpc>
                <a:spcPct val="90000"/>
              </a:lnSpc>
              <a:spcBef>
                <a:spcPct val="0"/>
              </a:spcBef>
              <a:buFontTx/>
              <a:buNone/>
            </a:pPr>
            <a:r>
              <a:rPr lang="en-US" altLang="en-US" sz="1600" b="1" i="1">
                <a:solidFill>
                  <a:srgbClr val="003B78"/>
                </a:solidFill>
              </a:rPr>
              <a:t>Term</a:t>
            </a:r>
          </a:p>
        </p:txBody>
      </p:sp>
      <p:sp>
        <p:nvSpPr>
          <p:cNvPr id="22532" name="Rectangle 4"/>
          <p:cNvSpPr>
            <a:spLocks noChangeArrowheads="1"/>
          </p:cNvSpPr>
          <p:nvPr/>
        </p:nvSpPr>
        <p:spPr bwMode="auto">
          <a:xfrm>
            <a:off x="3949700" y="1220789"/>
            <a:ext cx="135255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13" tIns="46107" rIns="92213" bIns="46107">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nSpc>
                <a:spcPct val="90000"/>
              </a:lnSpc>
              <a:spcBef>
                <a:spcPct val="0"/>
              </a:spcBef>
              <a:buFontTx/>
              <a:buNone/>
            </a:pPr>
            <a:r>
              <a:rPr lang="en-US" altLang="en-US" sz="1600" b="1" i="1" dirty="0">
                <a:solidFill>
                  <a:srgbClr val="003B78"/>
                </a:solidFill>
              </a:rPr>
              <a:t>Threat</a:t>
            </a:r>
          </a:p>
        </p:txBody>
      </p:sp>
      <p:sp>
        <p:nvSpPr>
          <p:cNvPr id="22533" name="Rectangle 5"/>
          <p:cNvSpPr>
            <a:spLocks noChangeArrowheads="1"/>
          </p:cNvSpPr>
          <p:nvPr/>
        </p:nvSpPr>
        <p:spPr bwMode="auto">
          <a:xfrm>
            <a:off x="7680326" y="1228725"/>
            <a:ext cx="1617663"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13" tIns="46107" rIns="92213" bIns="46107">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nSpc>
                <a:spcPct val="90000"/>
              </a:lnSpc>
              <a:spcBef>
                <a:spcPct val="0"/>
              </a:spcBef>
              <a:buFontTx/>
              <a:buNone/>
            </a:pPr>
            <a:r>
              <a:rPr lang="en-US" altLang="en-US" sz="1600" b="1" i="1">
                <a:solidFill>
                  <a:srgbClr val="003B78"/>
                </a:solidFill>
              </a:rPr>
              <a:t>Opportunity</a:t>
            </a:r>
          </a:p>
        </p:txBody>
      </p:sp>
      <p:sp>
        <p:nvSpPr>
          <p:cNvPr id="22534" name="Line 6"/>
          <p:cNvSpPr>
            <a:spLocks noChangeShapeType="1"/>
          </p:cNvSpPr>
          <p:nvPr/>
        </p:nvSpPr>
        <p:spPr bwMode="auto">
          <a:xfrm>
            <a:off x="2536826" y="4092575"/>
            <a:ext cx="7523163" cy="0"/>
          </a:xfrm>
          <a:prstGeom prst="line">
            <a:avLst/>
          </a:prstGeom>
          <a:noFill/>
          <a:ln w="28575">
            <a:solidFill>
              <a:srgbClr val="003B7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35" name="Line 7"/>
          <p:cNvSpPr>
            <a:spLocks noChangeShapeType="1"/>
          </p:cNvSpPr>
          <p:nvPr/>
        </p:nvSpPr>
        <p:spPr bwMode="auto">
          <a:xfrm>
            <a:off x="6296025" y="1754189"/>
            <a:ext cx="0" cy="4427537"/>
          </a:xfrm>
          <a:prstGeom prst="line">
            <a:avLst/>
          </a:prstGeom>
          <a:noFill/>
          <a:ln w="28575">
            <a:solidFill>
              <a:srgbClr val="003B78"/>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36" name="Rectangle 8"/>
          <p:cNvSpPr>
            <a:spLocks noChangeArrowheads="1"/>
          </p:cNvSpPr>
          <p:nvPr/>
        </p:nvSpPr>
        <p:spPr bwMode="auto">
          <a:xfrm>
            <a:off x="4899026" y="4192588"/>
            <a:ext cx="243935" cy="31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213" tIns="46107" rIns="92213" bIns="46107">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nSpc>
                <a:spcPct val="90000"/>
              </a:lnSpc>
              <a:spcBef>
                <a:spcPct val="0"/>
              </a:spcBef>
              <a:buFontTx/>
              <a:buNone/>
            </a:pPr>
            <a:r>
              <a:rPr lang="en-US" altLang="en-US" sz="1600" b="1">
                <a:solidFill>
                  <a:srgbClr val="000066"/>
                </a:solidFill>
              </a:rPr>
              <a:t> </a:t>
            </a:r>
          </a:p>
        </p:txBody>
      </p:sp>
      <p:sp>
        <p:nvSpPr>
          <p:cNvPr id="22537" name="Rectangle 9"/>
          <p:cNvSpPr>
            <a:spLocks noChangeArrowheads="1"/>
          </p:cNvSpPr>
          <p:nvPr/>
        </p:nvSpPr>
        <p:spPr bwMode="auto">
          <a:xfrm>
            <a:off x="1762126" y="4664075"/>
            <a:ext cx="6826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213" tIns="46107" rIns="92213" bIns="46107">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nSpc>
                <a:spcPct val="90000"/>
              </a:lnSpc>
              <a:spcBef>
                <a:spcPct val="0"/>
              </a:spcBef>
              <a:buFontTx/>
              <a:buNone/>
            </a:pPr>
            <a:r>
              <a:rPr lang="en-US" altLang="en-US" sz="1600" b="1" i="1">
                <a:solidFill>
                  <a:srgbClr val="003B78"/>
                </a:solidFill>
              </a:rPr>
              <a:t>Long</a:t>
            </a:r>
          </a:p>
          <a:p>
            <a:pPr>
              <a:lnSpc>
                <a:spcPct val="90000"/>
              </a:lnSpc>
              <a:spcBef>
                <a:spcPct val="0"/>
              </a:spcBef>
              <a:buFontTx/>
              <a:buNone/>
            </a:pPr>
            <a:r>
              <a:rPr lang="en-US" altLang="en-US" sz="1600" b="1" i="1">
                <a:solidFill>
                  <a:srgbClr val="003B78"/>
                </a:solidFill>
              </a:rPr>
              <a:t>Term</a:t>
            </a:r>
          </a:p>
        </p:txBody>
      </p:sp>
      <p:sp>
        <p:nvSpPr>
          <p:cNvPr id="22538" name="Text Box 10"/>
          <p:cNvSpPr txBox="1">
            <a:spLocks noChangeArrowheads="1"/>
          </p:cNvSpPr>
          <p:nvPr/>
        </p:nvSpPr>
        <p:spPr bwMode="auto">
          <a:xfrm>
            <a:off x="6154739" y="6343651"/>
            <a:ext cx="2635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577" tIns="45789" rIns="91577" bIns="45789" anchor="ctr">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lnSpc>
                <a:spcPct val="90000"/>
              </a:lnSpc>
              <a:spcBef>
                <a:spcPct val="0"/>
              </a:spcBef>
            </a:pPr>
            <a:endParaRPr lang="en-CA" altLang="en-US" sz="1800">
              <a:solidFill>
                <a:srgbClr val="000066"/>
              </a:solidFill>
            </a:endParaRPr>
          </a:p>
        </p:txBody>
      </p:sp>
      <p:sp>
        <p:nvSpPr>
          <p:cNvPr id="22539" name="Text Box 11"/>
          <p:cNvSpPr txBox="1">
            <a:spLocks noChangeArrowheads="1"/>
          </p:cNvSpPr>
          <p:nvPr/>
        </p:nvSpPr>
        <p:spPr bwMode="auto">
          <a:xfrm>
            <a:off x="2535238" y="1422400"/>
            <a:ext cx="361156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577" tIns="45789" rIns="91577" bIns="45789" anchor="ctr">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lnSpc>
                <a:spcPct val="90000"/>
              </a:lnSpc>
              <a:spcBef>
                <a:spcPct val="0"/>
              </a:spcBef>
              <a:buFontTx/>
              <a:buNone/>
            </a:pPr>
            <a:r>
              <a:rPr lang="en-US" altLang="en-US" sz="1400" i="1">
                <a:solidFill>
                  <a:srgbClr val="003B78"/>
                </a:solidFill>
              </a:rPr>
              <a:t>(If we don’t change)</a:t>
            </a:r>
          </a:p>
        </p:txBody>
      </p:sp>
      <p:sp>
        <p:nvSpPr>
          <p:cNvPr id="22540" name="Text Box 12"/>
          <p:cNvSpPr txBox="1">
            <a:spLocks noChangeArrowheads="1"/>
          </p:cNvSpPr>
          <p:nvPr/>
        </p:nvSpPr>
        <p:spPr bwMode="auto">
          <a:xfrm>
            <a:off x="7143750" y="1447800"/>
            <a:ext cx="2571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577" tIns="45789" rIns="91577" bIns="45789" anchor="ctr">
            <a:spAutoFit/>
          </a:bodyPr>
          <a:lstStyle>
            <a:lvl1pPr defTabSz="915988" eaLnBrk="0" hangingPunct="0">
              <a:spcBef>
                <a:spcPct val="30000"/>
              </a:spcBef>
              <a:buChar char="•"/>
              <a:defRPr sz="2000">
                <a:solidFill>
                  <a:srgbClr val="444D3E"/>
                </a:solidFill>
                <a:latin typeface="Arial" charset="0"/>
              </a:defRPr>
            </a:lvl1pPr>
            <a:lvl2pPr marL="742950" indent="-285750" defTabSz="915988" eaLnBrk="0" hangingPunct="0">
              <a:spcBef>
                <a:spcPct val="20000"/>
              </a:spcBef>
              <a:buChar char="–"/>
              <a:defRPr sz="2000">
                <a:solidFill>
                  <a:srgbClr val="444D3E"/>
                </a:solidFill>
                <a:latin typeface="Arial" charset="0"/>
              </a:defRPr>
            </a:lvl2pPr>
            <a:lvl3pPr marL="1143000" indent="-228600" defTabSz="915988" eaLnBrk="0" hangingPunct="0">
              <a:spcBef>
                <a:spcPct val="20000"/>
              </a:spcBef>
              <a:buChar char="•"/>
              <a:defRPr sz="1600">
                <a:solidFill>
                  <a:srgbClr val="444D3E"/>
                </a:solidFill>
                <a:latin typeface="Arial" charset="0"/>
              </a:defRPr>
            </a:lvl3pPr>
            <a:lvl4pPr marL="1600200" indent="-228600" defTabSz="915988" eaLnBrk="0" hangingPunct="0">
              <a:spcBef>
                <a:spcPct val="20000"/>
              </a:spcBef>
              <a:buFont typeface="Times" pitchFamily="18" charset="0"/>
              <a:buChar char="•"/>
              <a:defRPr sz="1400">
                <a:solidFill>
                  <a:srgbClr val="444D3E"/>
                </a:solidFill>
                <a:latin typeface="Arial" charset="0"/>
              </a:defRPr>
            </a:lvl4pPr>
            <a:lvl5pPr marL="2057400" indent="-228600" defTabSz="915988" eaLnBrk="0" hangingPunct="0">
              <a:spcBef>
                <a:spcPct val="20000"/>
              </a:spcBef>
              <a:buFont typeface="Times" pitchFamily="18" charset="0"/>
              <a:buChar char="•"/>
              <a:defRPr sz="1400">
                <a:solidFill>
                  <a:srgbClr val="444D3E"/>
                </a:solidFill>
                <a:latin typeface="Arial" charset="0"/>
              </a:defRPr>
            </a:lvl5pPr>
            <a:lvl6pPr marL="25146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defTabSz="915988"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lnSpc>
                <a:spcPct val="90000"/>
              </a:lnSpc>
              <a:spcBef>
                <a:spcPct val="0"/>
              </a:spcBef>
              <a:buFontTx/>
              <a:buNone/>
            </a:pPr>
            <a:r>
              <a:rPr lang="en-US" altLang="en-US" sz="1400" i="1">
                <a:solidFill>
                  <a:srgbClr val="003B78"/>
                </a:solidFill>
              </a:rPr>
              <a:t>(If we do change)</a:t>
            </a:r>
          </a:p>
        </p:txBody>
      </p:sp>
      <p:sp>
        <p:nvSpPr>
          <p:cNvPr id="2" name="Title 1"/>
          <p:cNvSpPr>
            <a:spLocks noGrp="1"/>
          </p:cNvSpPr>
          <p:nvPr>
            <p:ph type="title"/>
          </p:nvPr>
        </p:nvSpPr>
        <p:spPr>
          <a:xfrm>
            <a:off x="1970089" y="210666"/>
            <a:ext cx="8407661" cy="887884"/>
          </a:xfrm>
        </p:spPr>
        <p:txBody>
          <a:bodyPr vert="horz" lIns="91440" tIns="45720" rIns="91440" bIns="45720" rtlCol="0" anchor="ctr">
            <a:normAutofit/>
          </a:bodyPr>
          <a:lstStyle/>
          <a:p>
            <a:pPr algn="ctr"/>
            <a:r>
              <a:rPr lang="en-CA" dirty="0">
                <a:solidFill>
                  <a:schemeClr val="tx1">
                    <a:lumMod val="75000"/>
                    <a:lumOff val="25000"/>
                  </a:schemeClr>
                </a:solidFill>
              </a:rPr>
              <a:t>Threat/ Opportunity Matrix</a:t>
            </a:r>
          </a:p>
        </p:txBody>
      </p:sp>
    </p:spTree>
    <p:extLst>
      <p:ext uri="{BB962C8B-B14F-4D97-AF65-F5344CB8AC3E}">
        <p14:creationId xmlns:p14="http://schemas.microsoft.com/office/powerpoint/2010/main" val="4214569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Create ownership</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Ownership is created by involving people in identifying problems and crafting solutions. It is reinforced by incentives and rewards. These can be tangible (for example, financial compensation) or psychological (for example, camaraderie and a sense of shared destiny.)</a:t>
            </a:r>
          </a:p>
        </p:txBody>
      </p:sp>
    </p:spTree>
    <p:extLst>
      <p:ext uri="{BB962C8B-B14F-4D97-AF65-F5344CB8AC3E}">
        <p14:creationId xmlns:p14="http://schemas.microsoft.com/office/powerpoint/2010/main" val="1625605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267513" y="1197058"/>
            <a:ext cx="7839542" cy="5511801"/>
          </a:xfrm>
          <a:prstGeom prst="rect">
            <a:avLst/>
          </a:prstGeom>
        </p:spPr>
      </p:pic>
      <p:pic>
        <p:nvPicPr>
          <p:cNvPr id="5" name="Picture 4">
            <a:extLst>
              <a:ext uri="{FF2B5EF4-FFF2-40B4-BE49-F238E27FC236}">
                <a16:creationId xmlns:a16="http://schemas.microsoft.com/office/drawing/2014/main" id="{061484F4-7513-408F-ABC3-B9F04920AEE3}"/>
              </a:ext>
            </a:extLst>
          </p:cNvPr>
          <p:cNvPicPr>
            <a:picLocks noChangeAspect="1"/>
          </p:cNvPicPr>
          <p:nvPr/>
        </p:nvPicPr>
        <p:blipFill>
          <a:blip r:embed="rId4"/>
          <a:stretch>
            <a:fillRect/>
          </a:stretch>
        </p:blipFill>
        <p:spPr>
          <a:xfrm>
            <a:off x="2218414" y="1219817"/>
            <a:ext cx="7808181" cy="5483753"/>
          </a:xfrm>
          <a:prstGeom prst="rect">
            <a:avLst/>
          </a:prstGeom>
        </p:spPr>
      </p:pic>
      <p:sp>
        <p:nvSpPr>
          <p:cNvPr id="2" name="Speech Bubble: Rectangle with Corners Rounded 1">
            <a:extLst>
              <a:ext uri="{FF2B5EF4-FFF2-40B4-BE49-F238E27FC236}">
                <a16:creationId xmlns:a16="http://schemas.microsoft.com/office/drawing/2014/main" id="{0D7D2BE7-C64D-464D-B641-602543527792}"/>
              </a:ext>
            </a:extLst>
          </p:cNvPr>
          <p:cNvSpPr/>
          <p:nvPr/>
        </p:nvSpPr>
        <p:spPr>
          <a:xfrm>
            <a:off x="5025225" y="532737"/>
            <a:ext cx="4627659" cy="714487"/>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rPr>
              <a:t>Keep moving towards value!</a:t>
            </a:r>
          </a:p>
        </p:txBody>
      </p:sp>
    </p:spTree>
    <p:extLst>
      <p:ext uri="{BB962C8B-B14F-4D97-AF65-F5344CB8AC3E}">
        <p14:creationId xmlns:p14="http://schemas.microsoft.com/office/powerpoint/2010/main" val="147569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Create ownership (cont’d)</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At a large health-care organization that was moving to a shared-services model for administrative support, the first department to create detailed designs for the new organization was human resources. Its personnel worked with advisors in cross-functional teams for more than six months. The work was top-notch but the executives realized they hadn’t invested enough individual time in the design process.</a:t>
            </a:r>
          </a:p>
          <a:p>
            <a:pPr fontAlgn="base"/>
            <a:r>
              <a:rPr lang="en-US" dirty="0"/>
              <a:t>This process created a forum for top executives to work as a multifaceted team, creating a sense of alignment and unity that the organization hadn’t felt before.</a:t>
            </a:r>
          </a:p>
        </p:txBody>
      </p:sp>
    </p:spTree>
    <p:extLst>
      <p:ext uri="{BB962C8B-B14F-4D97-AF65-F5344CB8AC3E}">
        <p14:creationId xmlns:p14="http://schemas.microsoft.com/office/powerpoint/2010/main" val="1149639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Communicate the message</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Too often, change leaders believe that others naturally understand the issues, feel the need to change, and see the new direction as clearly as they do.</a:t>
            </a:r>
          </a:p>
          <a:p>
            <a:pPr fontAlgn="base"/>
            <a:r>
              <a:rPr lang="en-US" dirty="0"/>
              <a:t>Successful change programs reinforce core messages through regular, timely advice that is both inspirational and practicable.</a:t>
            </a:r>
          </a:p>
          <a:p>
            <a:pPr fontAlgn="base"/>
            <a:r>
              <a:rPr lang="en-US" dirty="0"/>
              <a:t>Communication channels should be established to provide employees the right information at the right time and to solicit their input and feedback; this will also create a greater sense of ownership, as described previously.</a:t>
            </a:r>
          </a:p>
        </p:txBody>
      </p:sp>
    </p:spTree>
    <p:extLst>
      <p:ext uri="{BB962C8B-B14F-4D97-AF65-F5344CB8AC3E}">
        <p14:creationId xmlns:p14="http://schemas.microsoft.com/office/powerpoint/2010/main" val="4012626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Assess the cultural landscape</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a:xfrm>
            <a:off x="838200" y="1825625"/>
            <a:ext cx="10515600" cy="2277248"/>
          </a:xfrm>
        </p:spPr>
        <p:txBody>
          <a:bodyPr>
            <a:normAutofit/>
          </a:bodyPr>
          <a:lstStyle/>
          <a:p>
            <a:pPr fontAlgn="base"/>
            <a:r>
              <a:rPr lang="en-US" dirty="0"/>
              <a:t>Change programs pick up speed and intensity as they cascade down, making it critically important that leaders understand and account for culture and behaviors at each level of the organization.</a:t>
            </a:r>
          </a:p>
          <a:p>
            <a:pPr fontAlgn="base"/>
            <a:r>
              <a:rPr lang="en-US" dirty="0"/>
              <a:t>Identify the core values, beliefs, behaviors, and perceptions that must be taken into account for a successful change to occur.</a:t>
            </a:r>
          </a:p>
        </p:txBody>
      </p:sp>
      <p:pic>
        <p:nvPicPr>
          <p:cNvPr id="2052" name="Picture 4" descr="Image result for snowball effect">
            <a:extLst>
              <a:ext uri="{FF2B5EF4-FFF2-40B4-BE49-F238E27FC236}">
                <a16:creationId xmlns:a16="http://schemas.microsoft.com/office/drawing/2014/main" id="{AE5BE522-5BA5-4F35-99A2-BF45878B4A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446" y="4102873"/>
            <a:ext cx="7482367" cy="234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744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225" y="655961"/>
            <a:ext cx="7939349" cy="887884"/>
          </a:xfrm>
        </p:spPr>
        <p:txBody>
          <a:bodyPr vert="horz" lIns="91440" tIns="45720" rIns="91440" bIns="45720" rtlCol="0" anchor="ctr">
            <a:noAutofit/>
          </a:bodyPr>
          <a:lstStyle/>
          <a:p>
            <a:pPr algn="ctr"/>
            <a:r>
              <a:rPr lang="en-US" altLang="en-US" sz="3200" dirty="0">
                <a:solidFill>
                  <a:schemeClr val="tx1">
                    <a:lumMod val="75000"/>
                    <a:lumOff val="25000"/>
                  </a:schemeClr>
                </a:solidFill>
              </a:rPr>
              <a:t>Change-Risk Analysis</a:t>
            </a:r>
            <a:endParaRPr lang="en-CA" sz="3200" dirty="0">
              <a:solidFill>
                <a:schemeClr val="tx1">
                  <a:lumMod val="75000"/>
                  <a:lumOff val="25000"/>
                </a:schemeClr>
              </a:solidFill>
            </a:endParaRPr>
          </a:p>
        </p:txBody>
      </p:sp>
      <p:sp>
        <p:nvSpPr>
          <p:cNvPr id="80898" name="Slide Number Placeholder 1"/>
          <p:cNvSpPr>
            <a:spLocks noGrp="1"/>
          </p:cNvSpPr>
          <p:nvPr>
            <p:ph type="sldNum" sz="quarter" idx="4294967295"/>
          </p:nvPr>
        </p:nvSpPr>
        <p:spPr>
          <a:xfrm>
            <a:off x="10302876" y="6492876"/>
            <a:ext cx="36512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eaLnBrk="1" hangingPunct="1">
              <a:spcBef>
                <a:spcPct val="0"/>
              </a:spcBef>
              <a:buFontTx/>
              <a:buNone/>
            </a:pPr>
            <a:fld id="{0E509B53-179C-43B7-9364-84DFB6D3DA6E}" type="slidenum">
              <a:rPr lang="en-US" altLang="en-US" sz="1200">
                <a:solidFill>
                  <a:srgbClr val="FFFFFF"/>
                </a:solidFill>
              </a:rPr>
              <a:pPr eaLnBrk="1" hangingPunct="1">
                <a:spcBef>
                  <a:spcPct val="0"/>
                </a:spcBef>
                <a:buFontTx/>
                <a:buNone/>
              </a:pPr>
              <a:t>38</a:t>
            </a:fld>
            <a:endParaRPr lang="en-US" altLang="en-US" sz="1200">
              <a:solidFill>
                <a:srgbClr val="FFFFFF"/>
              </a:solidFill>
            </a:endParaRPr>
          </a:p>
        </p:txBody>
      </p:sp>
      <p:sp>
        <p:nvSpPr>
          <p:cNvPr id="80899" name="Rectangle 2"/>
          <p:cNvSpPr>
            <a:spLocks noChangeArrowheads="1"/>
          </p:cNvSpPr>
          <p:nvPr/>
        </p:nvSpPr>
        <p:spPr bwMode="auto">
          <a:xfrm>
            <a:off x="1709530" y="1876425"/>
            <a:ext cx="8666370" cy="3200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eaLnBrk="1" hangingPunct="1">
              <a:spcBef>
                <a:spcPct val="0"/>
              </a:spcBef>
              <a:buFontTx/>
              <a:buNone/>
            </a:pPr>
            <a:endParaRPr lang="en-US" altLang="en-US" sz="1800">
              <a:solidFill>
                <a:schemeClr val="tx1"/>
              </a:solidFill>
            </a:endParaRPr>
          </a:p>
        </p:txBody>
      </p:sp>
      <p:sp>
        <p:nvSpPr>
          <p:cNvPr id="80900" name="Line 3"/>
          <p:cNvSpPr>
            <a:spLocks noChangeShapeType="1"/>
          </p:cNvSpPr>
          <p:nvPr/>
        </p:nvSpPr>
        <p:spPr bwMode="auto">
          <a:xfrm>
            <a:off x="3594100" y="1876425"/>
            <a:ext cx="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1" name="Line 4"/>
          <p:cNvSpPr>
            <a:spLocks noChangeShapeType="1"/>
          </p:cNvSpPr>
          <p:nvPr/>
        </p:nvSpPr>
        <p:spPr bwMode="auto">
          <a:xfrm>
            <a:off x="5613400" y="1889125"/>
            <a:ext cx="0" cy="3175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2" name="Text Box 5"/>
          <p:cNvSpPr txBox="1">
            <a:spLocks noChangeArrowheads="1"/>
          </p:cNvSpPr>
          <p:nvPr/>
        </p:nvSpPr>
        <p:spPr bwMode="auto">
          <a:xfrm>
            <a:off x="1917700" y="1876426"/>
            <a:ext cx="1676400"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spcBef>
                <a:spcPct val="50000"/>
              </a:spcBef>
              <a:buFontTx/>
              <a:buNone/>
            </a:pPr>
            <a:r>
              <a:rPr lang="en-US" altLang="en-US" sz="1600" b="1" dirty="0">
                <a:solidFill>
                  <a:srgbClr val="000066"/>
                </a:solidFill>
              </a:rPr>
              <a:t>Individual/Role</a:t>
            </a:r>
          </a:p>
        </p:txBody>
      </p:sp>
      <p:sp>
        <p:nvSpPr>
          <p:cNvPr id="80903" name="Text Box 6"/>
          <p:cNvSpPr txBox="1">
            <a:spLocks noChangeArrowheads="1"/>
          </p:cNvSpPr>
          <p:nvPr/>
        </p:nvSpPr>
        <p:spPr bwMode="auto">
          <a:xfrm>
            <a:off x="5638800" y="1851025"/>
            <a:ext cx="2482850"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spcBef>
                <a:spcPct val="50000"/>
              </a:spcBef>
              <a:buFontTx/>
              <a:buNone/>
            </a:pPr>
            <a:r>
              <a:rPr lang="en-US" altLang="en-US" sz="1600" b="1" dirty="0">
                <a:solidFill>
                  <a:srgbClr val="000066"/>
                </a:solidFill>
              </a:rPr>
              <a:t>Considerations</a:t>
            </a:r>
          </a:p>
        </p:txBody>
      </p:sp>
      <p:sp>
        <p:nvSpPr>
          <p:cNvPr id="80904" name="Text Box 7"/>
          <p:cNvSpPr txBox="1">
            <a:spLocks noChangeArrowheads="1"/>
          </p:cNvSpPr>
          <p:nvPr/>
        </p:nvSpPr>
        <p:spPr bwMode="auto">
          <a:xfrm>
            <a:off x="3492500" y="1851026"/>
            <a:ext cx="2209800"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spcBef>
                <a:spcPct val="50000"/>
              </a:spcBef>
              <a:buFontTx/>
              <a:buNone/>
            </a:pPr>
            <a:r>
              <a:rPr lang="en-US" altLang="en-US" sz="1600" b="1" dirty="0">
                <a:solidFill>
                  <a:srgbClr val="000066"/>
                </a:solidFill>
              </a:rPr>
              <a:t>Desired Behaviors</a:t>
            </a:r>
            <a:endParaRPr lang="en-US" altLang="en-US" sz="1600" dirty="0">
              <a:solidFill>
                <a:srgbClr val="000066"/>
              </a:solidFill>
            </a:endParaRPr>
          </a:p>
        </p:txBody>
      </p:sp>
      <p:sp>
        <p:nvSpPr>
          <p:cNvPr id="80905" name="Line 8"/>
          <p:cNvSpPr>
            <a:spLocks noChangeShapeType="1"/>
          </p:cNvSpPr>
          <p:nvPr/>
        </p:nvSpPr>
        <p:spPr bwMode="auto">
          <a:xfrm>
            <a:off x="2000250" y="2984500"/>
            <a:ext cx="838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6" name="Line 9"/>
          <p:cNvSpPr>
            <a:spLocks noChangeShapeType="1"/>
          </p:cNvSpPr>
          <p:nvPr/>
        </p:nvSpPr>
        <p:spPr bwMode="auto">
          <a:xfrm>
            <a:off x="1993900" y="3524250"/>
            <a:ext cx="838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7" name="Line 10"/>
          <p:cNvSpPr>
            <a:spLocks noChangeShapeType="1"/>
          </p:cNvSpPr>
          <p:nvPr/>
        </p:nvSpPr>
        <p:spPr bwMode="auto">
          <a:xfrm>
            <a:off x="1993900" y="4064000"/>
            <a:ext cx="838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8" name="Line 11"/>
          <p:cNvSpPr>
            <a:spLocks noChangeShapeType="1"/>
          </p:cNvSpPr>
          <p:nvPr/>
        </p:nvSpPr>
        <p:spPr bwMode="auto">
          <a:xfrm flipV="1">
            <a:off x="1816100" y="4605337"/>
            <a:ext cx="8559800" cy="3769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9" name="Text Box 12"/>
          <p:cNvSpPr txBox="1">
            <a:spLocks noChangeArrowheads="1"/>
          </p:cNvSpPr>
          <p:nvPr/>
        </p:nvSpPr>
        <p:spPr bwMode="auto">
          <a:xfrm>
            <a:off x="2019300" y="5145089"/>
            <a:ext cx="800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a:spcBef>
                <a:spcPct val="50000"/>
              </a:spcBef>
              <a:buFontTx/>
              <a:buNone/>
            </a:pPr>
            <a:r>
              <a:rPr lang="en-US" altLang="en-US" sz="1200">
                <a:solidFill>
                  <a:schemeClr val="tx1"/>
                </a:solidFill>
              </a:rPr>
              <a:t>*Option: write the actual behaviors you are observing at this stage of the project</a:t>
            </a:r>
          </a:p>
        </p:txBody>
      </p:sp>
      <p:sp>
        <p:nvSpPr>
          <p:cNvPr id="80910" name="Line 13"/>
          <p:cNvSpPr>
            <a:spLocks noChangeShapeType="1"/>
          </p:cNvSpPr>
          <p:nvPr/>
        </p:nvSpPr>
        <p:spPr bwMode="auto">
          <a:xfrm>
            <a:off x="8121650" y="1876425"/>
            <a:ext cx="0" cy="3187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11" name="Text Box 14"/>
          <p:cNvSpPr txBox="1">
            <a:spLocks noChangeArrowheads="1"/>
          </p:cNvSpPr>
          <p:nvPr/>
        </p:nvSpPr>
        <p:spPr bwMode="auto">
          <a:xfrm>
            <a:off x="8075614" y="1876425"/>
            <a:ext cx="2160587"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spcBef>
                <a:spcPct val="30000"/>
              </a:spcBef>
              <a:buChar char="•"/>
              <a:defRPr sz="2000">
                <a:solidFill>
                  <a:srgbClr val="444D3E"/>
                </a:solidFill>
                <a:latin typeface="Arial" charset="0"/>
              </a:defRPr>
            </a:lvl1pPr>
            <a:lvl2pPr marL="742950" indent="-285750" eaLnBrk="0" hangingPunct="0">
              <a:spcBef>
                <a:spcPct val="20000"/>
              </a:spcBef>
              <a:buChar char="–"/>
              <a:defRPr sz="2000">
                <a:solidFill>
                  <a:srgbClr val="444D3E"/>
                </a:solidFill>
                <a:latin typeface="Arial" charset="0"/>
              </a:defRPr>
            </a:lvl2pPr>
            <a:lvl3pPr marL="1143000" indent="-228600" eaLnBrk="0" hangingPunct="0">
              <a:spcBef>
                <a:spcPct val="20000"/>
              </a:spcBef>
              <a:buChar char="•"/>
              <a:defRPr sz="1600">
                <a:solidFill>
                  <a:srgbClr val="444D3E"/>
                </a:solidFill>
                <a:latin typeface="Arial" charset="0"/>
              </a:defRPr>
            </a:lvl3pPr>
            <a:lvl4pPr marL="1600200" indent="-228600" eaLnBrk="0" hangingPunct="0">
              <a:spcBef>
                <a:spcPct val="20000"/>
              </a:spcBef>
              <a:buFont typeface="Times" pitchFamily="18" charset="0"/>
              <a:buChar char="•"/>
              <a:defRPr sz="1400">
                <a:solidFill>
                  <a:srgbClr val="444D3E"/>
                </a:solidFill>
                <a:latin typeface="Arial" charset="0"/>
              </a:defRPr>
            </a:lvl4pPr>
            <a:lvl5pPr marL="2057400" indent="-228600" eaLnBrk="0" hangingPunct="0">
              <a:spcBef>
                <a:spcPct val="20000"/>
              </a:spcBef>
              <a:buFont typeface="Times" pitchFamily="18" charset="0"/>
              <a:buChar char="•"/>
              <a:defRPr sz="1400">
                <a:solidFill>
                  <a:srgbClr val="444D3E"/>
                </a:solidFill>
                <a:latin typeface="Arial" charset="0"/>
              </a:defRPr>
            </a:lvl5pPr>
            <a:lvl6pPr marL="2514600" indent="-228600" eaLnBrk="0" fontAlgn="base" hangingPunct="0">
              <a:spcBef>
                <a:spcPct val="20000"/>
              </a:spcBef>
              <a:spcAft>
                <a:spcPct val="0"/>
              </a:spcAft>
              <a:buFont typeface="Times" pitchFamily="18" charset="0"/>
              <a:buChar char="•"/>
              <a:defRPr sz="1400">
                <a:solidFill>
                  <a:srgbClr val="444D3E"/>
                </a:solidFill>
                <a:latin typeface="Arial" charset="0"/>
              </a:defRPr>
            </a:lvl6pPr>
            <a:lvl7pPr marL="2971800" indent="-228600" eaLnBrk="0" fontAlgn="base" hangingPunct="0">
              <a:spcBef>
                <a:spcPct val="20000"/>
              </a:spcBef>
              <a:spcAft>
                <a:spcPct val="0"/>
              </a:spcAft>
              <a:buFont typeface="Times" pitchFamily="18" charset="0"/>
              <a:buChar char="•"/>
              <a:defRPr sz="1400">
                <a:solidFill>
                  <a:srgbClr val="444D3E"/>
                </a:solidFill>
                <a:latin typeface="Arial" charset="0"/>
              </a:defRPr>
            </a:lvl7pPr>
            <a:lvl8pPr marL="3429000" indent="-228600" eaLnBrk="0" fontAlgn="base" hangingPunct="0">
              <a:spcBef>
                <a:spcPct val="20000"/>
              </a:spcBef>
              <a:spcAft>
                <a:spcPct val="0"/>
              </a:spcAft>
              <a:buFont typeface="Times" pitchFamily="18" charset="0"/>
              <a:buChar char="•"/>
              <a:defRPr sz="1400">
                <a:solidFill>
                  <a:srgbClr val="444D3E"/>
                </a:solidFill>
                <a:latin typeface="Arial" charset="0"/>
              </a:defRPr>
            </a:lvl8pPr>
            <a:lvl9pPr marL="3886200" indent="-228600" eaLnBrk="0" fontAlgn="base" hangingPunct="0">
              <a:spcBef>
                <a:spcPct val="20000"/>
              </a:spcBef>
              <a:spcAft>
                <a:spcPct val="0"/>
              </a:spcAft>
              <a:buFont typeface="Times" pitchFamily="18" charset="0"/>
              <a:buChar char="•"/>
              <a:defRPr sz="1400">
                <a:solidFill>
                  <a:srgbClr val="444D3E"/>
                </a:solidFill>
                <a:latin typeface="Arial" charset="0"/>
              </a:defRPr>
            </a:lvl9pPr>
          </a:lstStyle>
          <a:p>
            <a:pPr algn="ctr">
              <a:spcBef>
                <a:spcPct val="50000"/>
              </a:spcBef>
              <a:buFontTx/>
              <a:buNone/>
            </a:pPr>
            <a:r>
              <a:rPr lang="en-US" altLang="en-US" sz="1600" b="1" dirty="0">
                <a:solidFill>
                  <a:srgbClr val="000066"/>
                </a:solidFill>
              </a:rPr>
              <a:t>Actions </a:t>
            </a:r>
          </a:p>
        </p:txBody>
      </p:sp>
    </p:spTree>
    <p:extLst>
      <p:ext uri="{BB962C8B-B14F-4D97-AF65-F5344CB8AC3E}">
        <p14:creationId xmlns:p14="http://schemas.microsoft.com/office/powerpoint/2010/main" val="139163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Prepare for the Unexpected</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a:xfrm>
            <a:off x="838200" y="1825625"/>
            <a:ext cx="7015049" cy="4351338"/>
          </a:xfrm>
        </p:spPr>
        <p:txBody>
          <a:bodyPr>
            <a:normAutofit lnSpcReduction="10000"/>
          </a:bodyPr>
          <a:lstStyle/>
          <a:p>
            <a:pPr fontAlgn="base"/>
            <a:r>
              <a:rPr lang="en-US" dirty="0"/>
              <a:t>No change program goes completely according to plan, e.g. anticipated resistance does not materialize.</a:t>
            </a:r>
          </a:p>
          <a:p>
            <a:pPr fontAlgn="base"/>
            <a:r>
              <a:rPr lang="en-US" dirty="0"/>
              <a:t>Effectively managing change requires continual reassessment of its impact and the organization’s willingness and ability to adopt the next wave of transformation.</a:t>
            </a:r>
          </a:p>
          <a:p>
            <a:pPr fontAlgn="base"/>
            <a:r>
              <a:rPr lang="en-US" dirty="0"/>
              <a:t>Real data should drive decision-making processes to enable change leaders to make the adjustments necessary to maintain momentum and drive results.</a:t>
            </a:r>
          </a:p>
        </p:txBody>
      </p:sp>
      <p:grpSp>
        <p:nvGrpSpPr>
          <p:cNvPr id="4" name="Group 10">
            <a:extLst>
              <a:ext uri="{FF2B5EF4-FFF2-40B4-BE49-F238E27FC236}">
                <a16:creationId xmlns:a16="http://schemas.microsoft.com/office/drawing/2014/main" id="{D98100CF-ECAD-4773-B0C7-2DB647BF86B6}"/>
              </a:ext>
            </a:extLst>
          </p:cNvPr>
          <p:cNvGrpSpPr/>
          <p:nvPr/>
        </p:nvGrpSpPr>
        <p:grpSpPr>
          <a:xfrm>
            <a:off x="7809375" y="1433422"/>
            <a:ext cx="4201981" cy="4126844"/>
            <a:chOff x="2447775" y="1491962"/>
            <a:chExt cx="4617357" cy="4534793"/>
          </a:xfrm>
        </p:grpSpPr>
        <p:sp>
          <p:nvSpPr>
            <p:cNvPr id="5" name="Freeform 4">
              <a:extLst>
                <a:ext uri="{FF2B5EF4-FFF2-40B4-BE49-F238E27FC236}">
                  <a16:creationId xmlns:a16="http://schemas.microsoft.com/office/drawing/2014/main" id="{F6282BE9-AEFE-480B-A50D-01A503EE1C67}"/>
                </a:ext>
              </a:extLst>
            </p:cNvPr>
            <p:cNvSpPr>
              <a:spLocks/>
            </p:cNvSpPr>
            <p:nvPr/>
          </p:nvSpPr>
          <p:spPr bwMode="gray">
            <a:xfrm>
              <a:off x="2725575" y="1491962"/>
              <a:ext cx="2404746" cy="2011061"/>
            </a:xfrm>
            <a:custGeom>
              <a:avLst/>
              <a:gdLst>
                <a:gd name="T0" fmla="*/ 455 w 1057"/>
                <a:gd name="T1" fmla="*/ 879 h 900"/>
                <a:gd name="T2" fmla="*/ 471 w 1057"/>
                <a:gd name="T3" fmla="*/ 838 h 900"/>
                <a:gd name="T4" fmla="*/ 490 w 1057"/>
                <a:gd name="T5" fmla="*/ 799 h 900"/>
                <a:gd name="T6" fmla="*/ 514 w 1057"/>
                <a:gd name="T7" fmla="*/ 762 h 900"/>
                <a:gd name="T8" fmla="*/ 541 w 1057"/>
                <a:gd name="T9" fmla="*/ 728 h 900"/>
                <a:gd name="T10" fmla="*/ 570 w 1057"/>
                <a:gd name="T11" fmla="*/ 696 h 900"/>
                <a:gd name="T12" fmla="*/ 603 w 1057"/>
                <a:gd name="T13" fmla="*/ 667 h 900"/>
                <a:gd name="T14" fmla="*/ 639 w 1057"/>
                <a:gd name="T15" fmla="*/ 642 h 900"/>
                <a:gd name="T16" fmla="*/ 676 w 1057"/>
                <a:gd name="T17" fmla="*/ 621 h 900"/>
                <a:gd name="T18" fmla="*/ 713 w 1057"/>
                <a:gd name="T19" fmla="*/ 605 h 900"/>
                <a:gd name="T20" fmla="*/ 753 w 1057"/>
                <a:gd name="T21" fmla="*/ 591 h 900"/>
                <a:gd name="T22" fmla="*/ 793 w 1057"/>
                <a:gd name="T23" fmla="*/ 581 h 900"/>
                <a:gd name="T24" fmla="*/ 834 w 1057"/>
                <a:gd name="T25" fmla="*/ 575 h 900"/>
                <a:gd name="T26" fmla="*/ 833 w 1057"/>
                <a:gd name="T27" fmla="*/ 711 h 900"/>
                <a:gd name="T28" fmla="*/ 1056 w 1057"/>
                <a:gd name="T29" fmla="*/ 374 h 900"/>
                <a:gd name="T30" fmla="*/ 818 w 1057"/>
                <a:gd name="T31" fmla="*/ 0 h 900"/>
                <a:gd name="T32" fmla="*/ 819 w 1057"/>
                <a:gd name="T33" fmla="*/ 137 h 900"/>
                <a:gd name="T34" fmla="*/ 757 w 1057"/>
                <a:gd name="T35" fmla="*/ 143 h 900"/>
                <a:gd name="T36" fmla="*/ 694 w 1057"/>
                <a:gd name="T37" fmla="*/ 154 h 900"/>
                <a:gd name="T38" fmla="*/ 634 w 1057"/>
                <a:gd name="T39" fmla="*/ 168 h 900"/>
                <a:gd name="T40" fmla="*/ 574 w 1057"/>
                <a:gd name="T41" fmla="*/ 188 h 900"/>
                <a:gd name="T42" fmla="*/ 516 w 1057"/>
                <a:gd name="T43" fmla="*/ 211 h 900"/>
                <a:gd name="T44" fmla="*/ 460 w 1057"/>
                <a:gd name="T45" fmla="*/ 238 h 900"/>
                <a:gd name="T46" fmla="*/ 405 w 1057"/>
                <a:gd name="T47" fmla="*/ 270 h 900"/>
                <a:gd name="T48" fmla="*/ 352 w 1057"/>
                <a:gd name="T49" fmla="*/ 306 h 900"/>
                <a:gd name="T50" fmla="*/ 302 w 1057"/>
                <a:gd name="T51" fmla="*/ 346 h 900"/>
                <a:gd name="T52" fmla="*/ 255 w 1057"/>
                <a:gd name="T53" fmla="*/ 390 h 900"/>
                <a:gd name="T54" fmla="*/ 211 w 1057"/>
                <a:gd name="T55" fmla="*/ 437 h 900"/>
                <a:gd name="T56" fmla="*/ 170 w 1057"/>
                <a:gd name="T57" fmla="*/ 486 h 900"/>
                <a:gd name="T58" fmla="*/ 134 w 1057"/>
                <a:gd name="T59" fmla="*/ 539 h 900"/>
                <a:gd name="T60" fmla="*/ 101 w 1057"/>
                <a:gd name="T61" fmla="*/ 595 h 900"/>
                <a:gd name="T62" fmla="*/ 72 w 1057"/>
                <a:gd name="T63" fmla="*/ 653 h 900"/>
                <a:gd name="T64" fmla="*/ 47 w 1057"/>
                <a:gd name="T65" fmla="*/ 711 h 900"/>
                <a:gd name="T66" fmla="*/ 27 w 1057"/>
                <a:gd name="T67" fmla="*/ 773 h 900"/>
                <a:gd name="T68" fmla="*/ 11 w 1057"/>
                <a:gd name="T69" fmla="*/ 835 h 900"/>
                <a:gd name="T70" fmla="*/ 0 w 1057"/>
                <a:gd name="T71" fmla="*/ 899 h 900"/>
                <a:gd name="T72" fmla="*/ 238 w 1057"/>
                <a:gd name="T73" fmla="*/ 741 h 900"/>
                <a:gd name="T74" fmla="*/ 455 w 1057"/>
                <a:gd name="T75" fmla="*/ 879 h 9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7"/>
                <a:gd name="T115" fmla="*/ 0 h 900"/>
                <a:gd name="T116" fmla="*/ 1057 w 1057"/>
                <a:gd name="T117" fmla="*/ 900 h 9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gradFill>
              <a:gsLst>
                <a:gs pos="0">
                  <a:srgbClr val="CC0A2F"/>
                </a:gs>
                <a:gs pos="100000">
                  <a:srgbClr val="8E0000"/>
                </a:gs>
              </a:gsLst>
              <a:lin ang="2700000" scaled="1"/>
            </a:gradFill>
            <a:ln w="12700">
              <a:noFill/>
              <a:miter lim="800000"/>
              <a:headEnd/>
              <a:tailEnd/>
            </a:ln>
            <a:effectLst>
              <a:innerShdw blurRad="63500" dist="50800" dir="13500000">
                <a:prstClr val="black">
                  <a:alpha val="50000"/>
                </a:prstClr>
              </a:innerShdw>
            </a:effectLst>
          </p:spPr>
          <p:txBody>
            <a:bodyPr lIns="91440" rIns="91440" anchor="ctr" anchorCtr="0"/>
            <a:lstStyle/>
            <a:p>
              <a:pPr marL="227008" indent="-227008" algn="ctr">
                <a:spcAft>
                  <a:spcPts val="600"/>
                </a:spcAft>
              </a:pPr>
              <a:endParaRPr lang="en-US" sz="1600" b="1">
                <a:solidFill>
                  <a:schemeClr val="bg1"/>
                </a:solidFill>
              </a:endParaRPr>
            </a:p>
          </p:txBody>
        </p:sp>
        <p:sp>
          <p:nvSpPr>
            <p:cNvPr id="6" name="Freeform 5">
              <a:extLst>
                <a:ext uri="{FF2B5EF4-FFF2-40B4-BE49-F238E27FC236}">
                  <a16:creationId xmlns:a16="http://schemas.microsoft.com/office/drawing/2014/main" id="{3F1D287E-D004-460F-8E15-176E5F41BCBF}"/>
                </a:ext>
              </a:extLst>
            </p:cNvPr>
            <p:cNvSpPr>
              <a:spLocks/>
            </p:cNvSpPr>
            <p:nvPr/>
          </p:nvSpPr>
          <p:spPr bwMode="gray">
            <a:xfrm>
              <a:off x="4334858" y="4005788"/>
              <a:ext cx="2349675" cy="2020967"/>
            </a:xfrm>
            <a:custGeom>
              <a:avLst/>
              <a:gdLst>
                <a:gd name="T0" fmla="*/ 585 w 1033"/>
                <a:gd name="T1" fmla="*/ 1 h 904"/>
                <a:gd name="T2" fmla="*/ 573 w 1033"/>
                <a:gd name="T3" fmla="*/ 41 h 904"/>
                <a:gd name="T4" fmla="*/ 556 w 1033"/>
                <a:gd name="T5" fmla="*/ 78 h 904"/>
                <a:gd name="T6" fmla="*/ 537 w 1033"/>
                <a:gd name="T7" fmla="*/ 116 h 904"/>
                <a:gd name="T8" fmla="*/ 514 w 1033"/>
                <a:gd name="T9" fmla="*/ 150 h 904"/>
                <a:gd name="T10" fmla="*/ 488 w 1033"/>
                <a:gd name="T11" fmla="*/ 182 h 904"/>
                <a:gd name="T12" fmla="*/ 459 w 1033"/>
                <a:gd name="T13" fmla="*/ 212 h 904"/>
                <a:gd name="T14" fmla="*/ 427 w 1033"/>
                <a:gd name="T15" fmla="*/ 239 h 904"/>
                <a:gd name="T16" fmla="*/ 393 w 1033"/>
                <a:gd name="T17" fmla="*/ 262 h 904"/>
                <a:gd name="T18" fmla="*/ 356 w 1033"/>
                <a:gd name="T19" fmla="*/ 283 h 904"/>
                <a:gd name="T20" fmla="*/ 317 w 1033"/>
                <a:gd name="T21" fmla="*/ 301 h 904"/>
                <a:gd name="T22" fmla="*/ 277 w 1033"/>
                <a:gd name="T23" fmla="*/ 314 h 904"/>
                <a:gd name="T24" fmla="*/ 236 w 1033"/>
                <a:gd name="T25" fmla="*/ 323 h 904"/>
                <a:gd name="T26" fmla="*/ 235 w 1033"/>
                <a:gd name="T27" fmla="*/ 187 h 904"/>
                <a:gd name="T28" fmla="*/ 159 w 1033"/>
                <a:gd name="T29" fmla="*/ 298 h 904"/>
                <a:gd name="T30" fmla="*/ 80 w 1033"/>
                <a:gd name="T31" fmla="*/ 409 h 904"/>
                <a:gd name="T32" fmla="*/ 0 w 1033"/>
                <a:gd name="T33" fmla="*/ 517 h 904"/>
                <a:gd name="T34" fmla="*/ 236 w 1033"/>
                <a:gd name="T35" fmla="*/ 903 h 904"/>
                <a:gd name="T36" fmla="*/ 236 w 1033"/>
                <a:gd name="T37" fmla="*/ 766 h 904"/>
                <a:gd name="T38" fmla="*/ 295 w 1033"/>
                <a:gd name="T39" fmla="*/ 759 h 904"/>
                <a:gd name="T40" fmla="*/ 353 w 1033"/>
                <a:gd name="T41" fmla="*/ 747 h 904"/>
                <a:gd name="T42" fmla="*/ 411 w 1033"/>
                <a:gd name="T43" fmla="*/ 733 h 904"/>
                <a:gd name="T44" fmla="*/ 467 w 1033"/>
                <a:gd name="T45" fmla="*/ 713 h 904"/>
                <a:gd name="T46" fmla="*/ 522 w 1033"/>
                <a:gd name="T47" fmla="*/ 691 h 904"/>
                <a:gd name="T48" fmla="*/ 575 w 1033"/>
                <a:gd name="T49" fmla="*/ 665 h 904"/>
                <a:gd name="T50" fmla="*/ 626 w 1033"/>
                <a:gd name="T51" fmla="*/ 635 h 904"/>
                <a:gd name="T52" fmla="*/ 676 w 1033"/>
                <a:gd name="T53" fmla="*/ 601 h 904"/>
                <a:gd name="T54" fmla="*/ 724 w 1033"/>
                <a:gd name="T55" fmla="*/ 564 h 904"/>
                <a:gd name="T56" fmla="*/ 768 w 1033"/>
                <a:gd name="T57" fmla="*/ 525 h 904"/>
                <a:gd name="T58" fmla="*/ 811 w 1033"/>
                <a:gd name="T59" fmla="*/ 481 h 904"/>
                <a:gd name="T60" fmla="*/ 849 w 1033"/>
                <a:gd name="T61" fmla="*/ 435 h 904"/>
                <a:gd name="T62" fmla="*/ 884 w 1033"/>
                <a:gd name="T63" fmla="*/ 387 h 904"/>
                <a:gd name="T64" fmla="*/ 916 w 1033"/>
                <a:gd name="T65" fmla="*/ 337 h 904"/>
                <a:gd name="T66" fmla="*/ 945 w 1033"/>
                <a:gd name="T67" fmla="*/ 284 h 904"/>
                <a:gd name="T68" fmla="*/ 970 w 1033"/>
                <a:gd name="T69" fmla="*/ 231 h 904"/>
                <a:gd name="T70" fmla="*/ 991 w 1033"/>
                <a:gd name="T71" fmla="*/ 174 h 904"/>
                <a:gd name="T72" fmla="*/ 1009 w 1033"/>
                <a:gd name="T73" fmla="*/ 117 h 904"/>
                <a:gd name="T74" fmla="*/ 1023 w 1033"/>
                <a:gd name="T75" fmla="*/ 58 h 904"/>
                <a:gd name="T76" fmla="*/ 1032 w 1033"/>
                <a:gd name="T77" fmla="*/ 0 h 904"/>
                <a:gd name="T78" fmla="*/ 812 w 1033"/>
                <a:gd name="T79" fmla="*/ 132 h 904"/>
                <a:gd name="T80" fmla="*/ 585 w 1033"/>
                <a:gd name="T81" fmla="*/ 1 h 9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33"/>
                <a:gd name="T124" fmla="*/ 0 h 904"/>
                <a:gd name="T125" fmla="*/ 1033 w 1033"/>
                <a:gd name="T126" fmla="*/ 904 h 9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gradFill>
              <a:gsLst>
                <a:gs pos="0">
                  <a:srgbClr val="CC0A2F"/>
                </a:gs>
                <a:gs pos="100000">
                  <a:srgbClr val="8E0000"/>
                </a:gs>
              </a:gsLst>
              <a:lin ang="2700000" scaled="1"/>
            </a:gradFill>
            <a:ln w="12700">
              <a:noFill/>
              <a:miter lim="800000"/>
              <a:headEnd/>
              <a:tailEnd/>
            </a:ln>
            <a:effectLst>
              <a:innerShdw blurRad="63500" dist="50800" dir="13500000">
                <a:prstClr val="black">
                  <a:alpha val="50000"/>
                </a:prstClr>
              </a:innerShdw>
            </a:effectLst>
          </p:spPr>
          <p:txBody>
            <a:bodyPr lIns="91440" rIns="91440" anchor="ctr" anchorCtr="0"/>
            <a:lstStyle/>
            <a:p>
              <a:pPr marL="227008" indent="-227008" algn="ctr">
                <a:spcAft>
                  <a:spcPts val="600"/>
                </a:spcAft>
              </a:pPr>
              <a:endParaRPr lang="en-US" sz="1600" b="1">
                <a:solidFill>
                  <a:schemeClr val="bg1"/>
                </a:solidFill>
              </a:endParaRPr>
            </a:p>
          </p:txBody>
        </p:sp>
        <p:sp>
          <p:nvSpPr>
            <p:cNvPr id="7" name="Freeform 6">
              <a:extLst>
                <a:ext uri="{FF2B5EF4-FFF2-40B4-BE49-F238E27FC236}">
                  <a16:creationId xmlns:a16="http://schemas.microsoft.com/office/drawing/2014/main" id="{208C8303-5E94-4862-A9A9-B0A4CA35ACAE}"/>
                </a:ext>
              </a:extLst>
            </p:cNvPr>
            <p:cNvSpPr>
              <a:spLocks/>
            </p:cNvSpPr>
            <p:nvPr/>
          </p:nvSpPr>
          <p:spPr bwMode="gray">
            <a:xfrm>
              <a:off x="2447775" y="3271453"/>
              <a:ext cx="2115932" cy="2402375"/>
            </a:xfrm>
            <a:custGeom>
              <a:avLst/>
              <a:gdLst>
                <a:gd name="T0" fmla="*/ 929 w 930"/>
                <a:gd name="T1" fmla="*/ 645 h 1075"/>
                <a:gd name="T2" fmla="*/ 887 w 930"/>
                <a:gd name="T3" fmla="*/ 634 h 1075"/>
                <a:gd name="T4" fmla="*/ 847 w 930"/>
                <a:gd name="T5" fmla="*/ 620 h 1075"/>
                <a:gd name="T6" fmla="*/ 807 w 930"/>
                <a:gd name="T7" fmla="*/ 603 h 1075"/>
                <a:gd name="T8" fmla="*/ 771 w 930"/>
                <a:gd name="T9" fmla="*/ 582 h 1075"/>
                <a:gd name="T10" fmla="*/ 735 w 930"/>
                <a:gd name="T11" fmla="*/ 557 h 1075"/>
                <a:gd name="T12" fmla="*/ 703 w 930"/>
                <a:gd name="T13" fmla="*/ 529 h 1075"/>
                <a:gd name="T14" fmla="*/ 673 w 930"/>
                <a:gd name="T15" fmla="*/ 497 h 1075"/>
                <a:gd name="T16" fmla="*/ 648 w 930"/>
                <a:gd name="T17" fmla="*/ 465 h 1075"/>
                <a:gd name="T18" fmla="*/ 624 w 930"/>
                <a:gd name="T19" fmla="*/ 428 h 1075"/>
                <a:gd name="T20" fmla="*/ 607 w 930"/>
                <a:gd name="T21" fmla="*/ 398 h 1075"/>
                <a:gd name="T22" fmla="*/ 594 w 930"/>
                <a:gd name="T23" fmla="*/ 366 h 1075"/>
                <a:gd name="T24" fmla="*/ 583 w 930"/>
                <a:gd name="T25" fmla="*/ 332 h 1075"/>
                <a:gd name="T26" fmla="*/ 577 w 930"/>
                <a:gd name="T27" fmla="*/ 298 h 1075"/>
                <a:gd name="T28" fmla="*/ 575 w 930"/>
                <a:gd name="T29" fmla="*/ 264 h 1075"/>
                <a:gd name="T30" fmla="*/ 576 w 930"/>
                <a:gd name="T31" fmla="*/ 229 h 1075"/>
                <a:gd name="T32" fmla="*/ 748 w 930"/>
                <a:gd name="T33" fmla="*/ 229 h 1075"/>
                <a:gd name="T34" fmla="*/ 360 w 930"/>
                <a:gd name="T35" fmla="*/ 0 h 1075"/>
                <a:gd name="T36" fmla="*/ 0 w 930"/>
                <a:gd name="T37" fmla="*/ 236 h 1075"/>
                <a:gd name="T38" fmla="*/ 136 w 930"/>
                <a:gd name="T39" fmla="*/ 237 h 1075"/>
                <a:gd name="T40" fmla="*/ 141 w 930"/>
                <a:gd name="T41" fmla="*/ 299 h 1075"/>
                <a:gd name="T42" fmla="*/ 150 w 930"/>
                <a:gd name="T43" fmla="*/ 362 h 1075"/>
                <a:gd name="T44" fmla="*/ 165 w 930"/>
                <a:gd name="T45" fmla="*/ 422 h 1075"/>
                <a:gd name="T46" fmla="*/ 182 w 930"/>
                <a:gd name="T47" fmla="*/ 483 h 1075"/>
                <a:gd name="T48" fmla="*/ 204 w 930"/>
                <a:gd name="T49" fmla="*/ 541 h 1075"/>
                <a:gd name="T50" fmla="*/ 231 w 930"/>
                <a:gd name="T51" fmla="*/ 598 h 1075"/>
                <a:gd name="T52" fmla="*/ 262 w 930"/>
                <a:gd name="T53" fmla="*/ 653 h 1075"/>
                <a:gd name="T54" fmla="*/ 296 w 930"/>
                <a:gd name="T55" fmla="*/ 704 h 1075"/>
                <a:gd name="T56" fmla="*/ 333 w 930"/>
                <a:gd name="T57" fmla="*/ 752 h 1075"/>
                <a:gd name="T58" fmla="*/ 374 w 930"/>
                <a:gd name="T59" fmla="*/ 797 h 1075"/>
                <a:gd name="T60" fmla="*/ 419 w 930"/>
                <a:gd name="T61" fmla="*/ 841 h 1075"/>
                <a:gd name="T62" fmla="*/ 465 w 930"/>
                <a:gd name="T63" fmla="*/ 880 h 1075"/>
                <a:gd name="T64" fmla="*/ 514 w 930"/>
                <a:gd name="T65" fmla="*/ 917 h 1075"/>
                <a:gd name="T66" fmla="*/ 566 w 930"/>
                <a:gd name="T67" fmla="*/ 951 h 1075"/>
                <a:gd name="T68" fmla="*/ 620 w 930"/>
                <a:gd name="T69" fmla="*/ 980 h 1075"/>
                <a:gd name="T70" fmla="*/ 675 w 930"/>
                <a:gd name="T71" fmla="*/ 1007 h 1075"/>
                <a:gd name="T72" fmla="*/ 732 w 930"/>
                <a:gd name="T73" fmla="*/ 1029 h 1075"/>
                <a:gd name="T74" fmla="*/ 790 w 930"/>
                <a:gd name="T75" fmla="*/ 1048 h 1075"/>
                <a:gd name="T76" fmla="*/ 849 w 930"/>
                <a:gd name="T77" fmla="*/ 1062 h 1075"/>
                <a:gd name="T78" fmla="*/ 910 w 930"/>
                <a:gd name="T79" fmla="*/ 1074 h 1075"/>
                <a:gd name="T80" fmla="*/ 772 w 930"/>
                <a:gd name="T81" fmla="*/ 845 h 1075"/>
                <a:gd name="T82" fmla="*/ 929 w 930"/>
                <a:gd name="T83" fmla="*/ 645 h 10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30"/>
                <a:gd name="T127" fmla="*/ 0 h 1075"/>
                <a:gd name="T128" fmla="*/ 930 w 930"/>
                <a:gd name="T129" fmla="*/ 1075 h 10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gradFill>
              <a:gsLst>
                <a:gs pos="0">
                  <a:srgbClr val="CC0A2F"/>
                </a:gs>
                <a:gs pos="100000">
                  <a:srgbClr val="8E0000"/>
                </a:gs>
              </a:gsLst>
              <a:lin ang="2700000" scaled="1"/>
            </a:gradFill>
            <a:ln w="12700">
              <a:noFill/>
              <a:miter lim="800000"/>
              <a:headEnd/>
              <a:tailEnd/>
            </a:ln>
            <a:effectLst>
              <a:innerShdw blurRad="63500" dist="50800" dir="13500000">
                <a:prstClr val="black">
                  <a:alpha val="50000"/>
                </a:prstClr>
              </a:innerShdw>
            </a:effectLst>
          </p:spPr>
          <p:txBody>
            <a:bodyPr lIns="91440" rIns="91440" anchor="ctr" anchorCtr="0"/>
            <a:lstStyle/>
            <a:p>
              <a:pPr marL="227008" indent="-227008" algn="ctr">
                <a:spcAft>
                  <a:spcPts val="600"/>
                </a:spcAft>
              </a:pPr>
              <a:endParaRPr lang="en-US" sz="1600" b="1">
                <a:solidFill>
                  <a:schemeClr val="bg1"/>
                </a:solidFill>
              </a:endParaRPr>
            </a:p>
          </p:txBody>
        </p:sp>
        <p:sp>
          <p:nvSpPr>
            <p:cNvPr id="8" name="Freeform 7">
              <a:extLst>
                <a:ext uri="{FF2B5EF4-FFF2-40B4-BE49-F238E27FC236}">
                  <a16:creationId xmlns:a16="http://schemas.microsoft.com/office/drawing/2014/main" id="{56B161EA-2812-4A1D-B3F2-3EF32A0C89CA}"/>
                </a:ext>
              </a:extLst>
            </p:cNvPr>
            <p:cNvSpPr>
              <a:spLocks/>
            </p:cNvSpPr>
            <p:nvPr/>
          </p:nvSpPr>
          <p:spPr bwMode="gray">
            <a:xfrm>
              <a:off x="4918606" y="1808976"/>
              <a:ext cx="2146526" cy="2380085"/>
            </a:xfrm>
            <a:custGeom>
              <a:avLst/>
              <a:gdLst>
                <a:gd name="T0" fmla="*/ 554 w 943"/>
                <a:gd name="T1" fmla="*/ 1064 h 1065"/>
                <a:gd name="T2" fmla="*/ 942 w 943"/>
                <a:gd name="T3" fmla="*/ 840 h 1065"/>
                <a:gd name="T4" fmla="*/ 781 w 943"/>
                <a:gd name="T5" fmla="*/ 840 h 1065"/>
                <a:gd name="T6" fmla="*/ 776 w 943"/>
                <a:gd name="T7" fmla="*/ 778 h 1065"/>
                <a:gd name="T8" fmla="*/ 767 w 943"/>
                <a:gd name="T9" fmla="*/ 716 h 1065"/>
                <a:gd name="T10" fmla="*/ 754 w 943"/>
                <a:gd name="T11" fmla="*/ 655 h 1065"/>
                <a:gd name="T12" fmla="*/ 737 w 943"/>
                <a:gd name="T13" fmla="*/ 595 h 1065"/>
                <a:gd name="T14" fmla="*/ 714 w 943"/>
                <a:gd name="T15" fmla="*/ 536 h 1065"/>
                <a:gd name="T16" fmla="*/ 688 w 943"/>
                <a:gd name="T17" fmla="*/ 480 h 1065"/>
                <a:gd name="T18" fmla="*/ 658 w 943"/>
                <a:gd name="T19" fmla="*/ 425 h 1065"/>
                <a:gd name="T20" fmla="*/ 624 w 943"/>
                <a:gd name="T21" fmla="*/ 372 h 1065"/>
                <a:gd name="T22" fmla="*/ 586 w 943"/>
                <a:gd name="T23" fmla="*/ 323 h 1065"/>
                <a:gd name="T24" fmla="*/ 547 w 943"/>
                <a:gd name="T25" fmla="*/ 275 h 1065"/>
                <a:gd name="T26" fmla="*/ 502 w 943"/>
                <a:gd name="T27" fmla="*/ 232 h 1065"/>
                <a:gd name="T28" fmla="*/ 455 w 943"/>
                <a:gd name="T29" fmla="*/ 191 h 1065"/>
                <a:gd name="T30" fmla="*/ 405 w 943"/>
                <a:gd name="T31" fmla="*/ 153 h 1065"/>
                <a:gd name="T32" fmla="*/ 352 w 943"/>
                <a:gd name="T33" fmla="*/ 120 h 1065"/>
                <a:gd name="T34" fmla="*/ 298 w 943"/>
                <a:gd name="T35" fmla="*/ 89 h 1065"/>
                <a:gd name="T36" fmla="*/ 241 w 943"/>
                <a:gd name="T37" fmla="*/ 63 h 1065"/>
                <a:gd name="T38" fmla="*/ 182 w 943"/>
                <a:gd name="T39" fmla="*/ 41 h 1065"/>
                <a:gd name="T40" fmla="*/ 122 w 943"/>
                <a:gd name="T41" fmla="*/ 23 h 1065"/>
                <a:gd name="T42" fmla="*/ 61 w 943"/>
                <a:gd name="T43" fmla="*/ 9 h 1065"/>
                <a:gd name="T44" fmla="*/ 0 w 943"/>
                <a:gd name="T45" fmla="*/ 0 h 1065"/>
                <a:gd name="T46" fmla="*/ 137 w 943"/>
                <a:gd name="T47" fmla="*/ 226 h 1065"/>
                <a:gd name="T48" fmla="*/ 5 w 943"/>
                <a:gd name="T49" fmla="*/ 451 h 1065"/>
                <a:gd name="T50" fmla="*/ 48 w 943"/>
                <a:gd name="T51" fmla="*/ 465 h 1065"/>
                <a:gd name="T52" fmla="*/ 90 w 943"/>
                <a:gd name="T53" fmla="*/ 483 h 1065"/>
                <a:gd name="T54" fmla="*/ 130 w 943"/>
                <a:gd name="T55" fmla="*/ 505 h 1065"/>
                <a:gd name="T56" fmla="*/ 168 w 943"/>
                <a:gd name="T57" fmla="*/ 531 h 1065"/>
                <a:gd name="T58" fmla="*/ 202 w 943"/>
                <a:gd name="T59" fmla="*/ 561 h 1065"/>
                <a:gd name="T60" fmla="*/ 233 w 943"/>
                <a:gd name="T61" fmla="*/ 594 h 1065"/>
                <a:gd name="T62" fmla="*/ 262 w 943"/>
                <a:gd name="T63" fmla="*/ 629 h 1065"/>
                <a:gd name="T64" fmla="*/ 285 w 943"/>
                <a:gd name="T65" fmla="*/ 668 h 1065"/>
                <a:gd name="T66" fmla="*/ 305 w 943"/>
                <a:gd name="T67" fmla="*/ 709 h 1065"/>
                <a:gd name="T68" fmla="*/ 321 w 943"/>
                <a:gd name="T69" fmla="*/ 751 h 1065"/>
                <a:gd name="T70" fmla="*/ 333 w 943"/>
                <a:gd name="T71" fmla="*/ 795 h 1065"/>
                <a:gd name="T72" fmla="*/ 340 w 943"/>
                <a:gd name="T73" fmla="*/ 840 h 1065"/>
                <a:gd name="T74" fmla="*/ 188 w 943"/>
                <a:gd name="T75" fmla="*/ 841 h 1065"/>
                <a:gd name="T76" fmla="*/ 554 w 943"/>
                <a:gd name="T77" fmla="*/ 1064 h 10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43"/>
                <a:gd name="T118" fmla="*/ 0 h 1065"/>
                <a:gd name="T119" fmla="*/ 943 w 943"/>
                <a:gd name="T120" fmla="*/ 1065 h 10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gradFill>
              <a:gsLst>
                <a:gs pos="0">
                  <a:srgbClr val="CC0A2F"/>
                </a:gs>
                <a:gs pos="100000">
                  <a:srgbClr val="8E0000"/>
                </a:gs>
              </a:gsLst>
              <a:lin ang="2700000" scaled="1"/>
            </a:gradFill>
            <a:ln w="12700">
              <a:noFill/>
              <a:miter lim="800000"/>
              <a:headEnd/>
              <a:tailEnd/>
            </a:ln>
            <a:effectLst>
              <a:innerShdw blurRad="63500" dist="50800" dir="13500000">
                <a:prstClr val="black">
                  <a:alpha val="50000"/>
                </a:prstClr>
              </a:innerShdw>
            </a:effectLst>
          </p:spPr>
          <p:txBody>
            <a:bodyPr lIns="91440" rIns="91440" anchor="ctr" anchorCtr="0"/>
            <a:lstStyle/>
            <a:p>
              <a:pPr marL="227008" indent="-227008" algn="ctr">
                <a:spcAft>
                  <a:spcPts val="600"/>
                </a:spcAft>
              </a:pPr>
              <a:endParaRPr lang="en-US" sz="1600" b="1">
                <a:solidFill>
                  <a:schemeClr val="bg1"/>
                </a:solidFill>
              </a:endParaRPr>
            </a:p>
          </p:txBody>
        </p:sp>
        <p:sp>
          <p:nvSpPr>
            <p:cNvPr id="9" name="Rectangle 8">
              <a:extLst>
                <a:ext uri="{FF2B5EF4-FFF2-40B4-BE49-F238E27FC236}">
                  <a16:creationId xmlns:a16="http://schemas.microsoft.com/office/drawing/2014/main" id="{8917CE6B-68A5-4FD2-9E60-4B9B7F965C98}"/>
                </a:ext>
              </a:extLst>
            </p:cNvPr>
            <p:cNvSpPr>
              <a:spLocks noChangeArrowheads="1"/>
            </p:cNvSpPr>
            <p:nvPr/>
          </p:nvSpPr>
          <p:spPr bwMode="gray">
            <a:xfrm>
              <a:off x="3593951" y="2402140"/>
              <a:ext cx="773283" cy="270561"/>
            </a:xfrm>
            <a:prstGeom prst="rect">
              <a:avLst/>
            </a:prstGeom>
            <a:noFill/>
            <a:ln w="12700">
              <a:noFill/>
              <a:miter lim="800000"/>
              <a:headEnd/>
              <a:tailEnd/>
            </a:ln>
          </p:spPr>
          <p:txBody>
            <a:bodyPr wrap="none" lIns="0" tIns="0" rIns="0" bIns="0">
              <a:spAutoFit/>
            </a:bodyPr>
            <a:lstStyle/>
            <a:p>
              <a:pPr defTabSz="744784">
                <a:spcBef>
                  <a:spcPct val="100000"/>
                </a:spcBef>
              </a:pPr>
              <a:r>
                <a:rPr lang="en-US" sz="1600" b="1" dirty="0">
                  <a:solidFill>
                    <a:schemeClr val="bg1"/>
                  </a:solidFill>
                </a:rPr>
                <a:t>ADAPT</a:t>
              </a:r>
            </a:p>
          </p:txBody>
        </p:sp>
        <p:sp>
          <p:nvSpPr>
            <p:cNvPr id="10" name="Rectangle 9">
              <a:extLst>
                <a:ext uri="{FF2B5EF4-FFF2-40B4-BE49-F238E27FC236}">
                  <a16:creationId xmlns:a16="http://schemas.microsoft.com/office/drawing/2014/main" id="{529B9286-A69A-4504-B363-EE1554DC9FAD}"/>
                </a:ext>
              </a:extLst>
            </p:cNvPr>
            <p:cNvSpPr>
              <a:spLocks noChangeArrowheads="1"/>
            </p:cNvSpPr>
            <p:nvPr/>
          </p:nvSpPr>
          <p:spPr bwMode="gray">
            <a:xfrm>
              <a:off x="5769140" y="2864041"/>
              <a:ext cx="611229" cy="270561"/>
            </a:xfrm>
            <a:prstGeom prst="rect">
              <a:avLst/>
            </a:prstGeom>
            <a:noFill/>
            <a:ln w="12700">
              <a:noFill/>
              <a:miter lim="800000"/>
              <a:headEnd/>
              <a:tailEnd/>
            </a:ln>
          </p:spPr>
          <p:txBody>
            <a:bodyPr wrap="none" lIns="0" tIns="0" rIns="0" bIns="0">
              <a:spAutoFit/>
            </a:bodyPr>
            <a:lstStyle/>
            <a:p>
              <a:pPr defTabSz="744784">
                <a:spcBef>
                  <a:spcPct val="100000"/>
                </a:spcBef>
              </a:pPr>
              <a:r>
                <a:rPr lang="en-US" sz="1600" b="1" dirty="0">
                  <a:solidFill>
                    <a:schemeClr val="bg1"/>
                  </a:solidFill>
                </a:rPr>
                <a:t>PLAN</a:t>
              </a:r>
            </a:p>
          </p:txBody>
        </p:sp>
        <p:sp>
          <p:nvSpPr>
            <p:cNvPr id="11" name="Rectangle 10">
              <a:extLst>
                <a:ext uri="{FF2B5EF4-FFF2-40B4-BE49-F238E27FC236}">
                  <a16:creationId xmlns:a16="http://schemas.microsoft.com/office/drawing/2014/main" id="{32C46143-FD58-487C-A1DE-B7D04674E186}"/>
                </a:ext>
              </a:extLst>
            </p:cNvPr>
            <p:cNvSpPr>
              <a:spLocks noChangeArrowheads="1"/>
            </p:cNvSpPr>
            <p:nvPr/>
          </p:nvSpPr>
          <p:spPr bwMode="gray">
            <a:xfrm>
              <a:off x="5342036" y="4915966"/>
              <a:ext cx="338202" cy="270561"/>
            </a:xfrm>
            <a:prstGeom prst="rect">
              <a:avLst/>
            </a:prstGeom>
            <a:noFill/>
            <a:ln w="12700">
              <a:noFill/>
              <a:miter lim="800000"/>
              <a:headEnd/>
              <a:tailEnd/>
            </a:ln>
          </p:spPr>
          <p:txBody>
            <a:bodyPr wrap="none" lIns="0" tIns="0" rIns="0" bIns="0">
              <a:spAutoFit/>
            </a:bodyPr>
            <a:lstStyle/>
            <a:p>
              <a:pPr defTabSz="744784">
                <a:spcBef>
                  <a:spcPct val="100000"/>
                </a:spcBef>
              </a:pPr>
              <a:r>
                <a:rPr lang="en-US" sz="1600" b="1" dirty="0">
                  <a:solidFill>
                    <a:schemeClr val="bg1"/>
                  </a:solidFill>
                </a:rPr>
                <a:t>DO</a:t>
              </a:r>
            </a:p>
          </p:txBody>
        </p:sp>
        <p:sp>
          <p:nvSpPr>
            <p:cNvPr id="12" name="Rectangle 11">
              <a:extLst>
                <a:ext uri="{FF2B5EF4-FFF2-40B4-BE49-F238E27FC236}">
                  <a16:creationId xmlns:a16="http://schemas.microsoft.com/office/drawing/2014/main" id="{D988EE19-BE00-44B0-B4BC-8831D0EF0E63}"/>
                </a:ext>
              </a:extLst>
            </p:cNvPr>
            <p:cNvSpPr>
              <a:spLocks noChangeArrowheads="1"/>
            </p:cNvSpPr>
            <p:nvPr/>
          </p:nvSpPr>
          <p:spPr bwMode="gray">
            <a:xfrm>
              <a:off x="3180749" y="4370370"/>
              <a:ext cx="797944" cy="270561"/>
            </a:xfrm>
            <a:prstGeom prst="rect">
              <a:avLst/>
            </a:prstGeom>
            <a:noFill/>
            <a:ln w="12700">
              <a:noFill/>
              <a:miter lim="800000"/>
              <a:headEnd/>
              <a:tailEnd/>
            </a:ln>
          </p:spPr>
          <p:txBody>
            <a:bodyPr wrap="none" lIns="0" tIns="0" rIns="0" bIns="0">
              <a:spAutoFit/>
            </a:bodyPr>
            <a:lstStyle/>
            <a:p>
              <a:pPr defTabSz="744784">
                <a:spcBef>
                  <a:spcPct val="100000"/>
                </a:spcBef>
              </a:pPr>
              <a:r>
                <a:rPr lang="en-US" sz="1600" b="1" dirty="0">
                  <a:solidFill>
                    <a:schemeClr val="bg1"/>
                  </a:solidFill>
                </a:rPr>
                <a:t>CHECK</a:t>
              </a:r>
            </a:p>
          </p:txBody>
        </p:sp>
      </p:grpSp>
    </p:spTree>
    <p:extLst>
      <p:ext uri="{BB962C8B-B14F-4D97-AF65-F5344CB8AC3E}">
        <p14:creationId xmlns:p14="http://schemas.microsoft.com/office/powerpoint/2010/main" val="1796543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Prepare for the unexpected</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p:txBody>
          <a:bodyPr>
            <a:normAutofit/>
          </a:bodyPr>
          <a:lstStyle/>
          <a:p>
            <a:pPr fontAlgn="base"/>
            <a:r>
              <a:rPr lang="en-US" dirty="0"/>
              <a:t>A leading U.S. health-care company was facing competitive and financial pressures from its inability to react to changes in the marketplace. A diagnosis revealed shortcomings in its organizational structure and governance, and the company decided to implement a new operating model.</a:t>
            </a:r>
          </a:p>
          <a:p>
            <a:pPr fontAlgn="base"/>
            <a:r>
              <a:rPr lang="en-US" dirty="0"/>
              <a:t>In the midst of detailed design, a new CEO and leadership team took over. The new team was initially skeptical, but was ultimately convinced by a solid, data-driven case for change.  Adjustments were made to the speed and sequence of implementation, but the fundamentals of the new operating model remained unchanged.</a:t>
            </a:r>
          </a:p>
        </p:txBody>
      </p:sp>
    </p:spTree>
    <p:extLst>
      <p:ext uri="{BB962C8B-B14F-4D97-AF65-F5344CB8AC3E}">
        <p14:creationId xmlns:p14="http://schemas.microsoft.com/office/powerpoint/2010/main" val="3877979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06A0-7F74-486A-AB25-E1EED1B7FCEC}"/>
              </a:ext>
            </a:extLst>
          </p:cNvPr>
          <p:cNvSpPr>
            <a:spLocks noGrp="1"/>
          </p:cNvSpPr>
          <p:nvPr>
            <p:ph type="title"/>
          </p:nvPr>
        </p:nvSpPr>
        <p:spPr/>
        <p:txBody>
          <a:bodyPr/>
          <a:lstStyle/>
          <a:p>
            <a:r>
              <a:rPr lang="en-US" dirty="0"/>
              <a:t>Speak to the individual.</a:t>
            </a:r>
          </a:p>
        </p:txBody>
      </p:sp>
      <p:sp>
        <p:nvSpPr>
          <p:cNvPr id="3" name="Content Placeholder 2">
            <a:extLst>
              <a:ext uri="{FF2B5EF4-FFF2-40B4-BE49-F238E27FC236}">
                <a16:creationId xmlns:a16="http://schemas.microsoft.com/office/drawing/2014/main" id="{BCD1A185-C1AD-4455-B6E7-560113F8E719}"/>
              </a:ext>
            </a:extLst>
          </p:cNvPr>
          <p:cNvSpPr>
            <a:spLocks noGrp="1"/>
          </p:cNvSpPr>
          <p:nvPr>
            <p:ph idx="1"/>
          </p:nvPr>
        </p:nvSpPr>
        <p:spPr>
          <a:xfrm>
            <a:off x="838200" y="1825625"/>
            <a:ext cx="10515600" cy="1879683"/>
          </a:xfrm>
        </p:spPr>
        <p:txBody>
          <a:bodyPr>
            <a:normAutofit/>
          </a:bodyPr>
          <a:lstStyle/>
          <a:p>
            <a:pPr fontAlgn="base"/>
            <a:r>
              <a:rPr lang="en-US" dirty="0"/>
              <a:t>Change is both an institutional journey and a very personal one.</a:t>
            </a:r>
          </a:p>
          <a:p>
            <a:pPr fontAlgn="base"/>
            <a:r>
              <a:rPr lang="en-US" dirty="0"/>
              <a:t>Team leaders should be as honest and explicit as possible. People will react to what they see and hear around them, and need to be involved in the change process. change.</a:t>
            </a:r>
          </a:p>
        </p:txBody>
      </p:sp>
      <p:pic>
        <p:nvPicPr>
          <p:cNvPr id="3074" name="Picture 2" descr="Image result for individual">
            <a:extLst>
              <a:ext uri="{FF2B5EF4-FFF2-40B4-BE49-F238E27FC236}">
                <a16:creationId xmlns:a16="http://schemas.microsoft.com/office/drawing/2014/main" id="{79A33052-96E0-4379-9A99-A05F580D4D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39200"/>
            <a:ext cx="4953433" cy="33188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5305E95-7F11-41BE-B78C-C01A37764E41}"/>
              </a:ext>
            </a:extLst>
          </p:cNvPr>
          <p:cNvSpPr txBox="1">
            <a:spLocks/>
          </p:cNvSpPr>
          <p:nvPr/>
        </p:nvSpPr>
        <p:spPr>
          <a:xfrm>
            <a:off x="5414838" y="4028964"/>
            <a:ext cx="6368995" cy="2339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dirty="0"/>
              <a:t>Most change leaders know that people need support but there is a natural tendency to focus on the plans and processes while sometimes forgetting the personal needs of team members.</a:t>
            </a:r>
          </a:p>
        </p:txBody>
      </p:sp>
    </p:spTree>
    <p:extLst>
      <p:ext uri="{BB962C8B-B14F-4D97-AF65-F5344CB8AC3E}">
        <p14:creationId xmlns:p14="http://schemas.microsoft.com/office/powerpoint/2010/main" val="1926740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AED648-6C7B-4D30-A8DE-98D31A691D0B}"/>
              </a:ext>
            </a:extLst>
          </p:cNvPr>
          <p:cNvPicPr>
            <a:picLocks noChangeAspect="1"/>
          </p:cNvPicPr>
          <p:nvPr/>
        </p:nvPicPr>
        <p:blipFill>
          <a:blip r:embed="rId3"/>
          <a:stretch>
            <a:fillRect/>
          </a:stretch>
        </p:blipFill>
        <p:spPr>
          <a:xfrm>
            <a:off x="2896767" y="1491406"/>
            <a:ext cx="6597216" cy="4647000"/>
          </a:xfrm>
          <a:prstGeom prst="rect">
            <a:avLst/>
          </a:prstGeom>
        </p:spPr>
      </p:pic>
      <p:sp>
        <p:nvSpPr>
          <p:cNvPr id="8" name="Title 1">
            <a:extLst>
              <a:ext uri="{FF2B5EF4-FFF2-40B4-BE49-F238E27FC236}">
                <a16:creationId xmlns:a16="http://schemas.microsoft.com/office/drawing/2014/main" id="{847DF0E7-EE34-4A14-9B41-98FEE8414A42}"/>
              </a:ext>
            </a:extLst>
          </p:cNvPr>
          <p:cNvSpPr>
            <a:spLocks noGrp="1"/>
          </p:cNvSpPr>
          <p:nvPr>
            <p:ph type="title"/>
          </p:nvPr>
        </p:nvSpPr>
        <p:spPr>
          <a:xfrm>
            <a:off x="838200" y="365125"/>
            <a:ext cx="10961536" cy="1325563"/>
          </a:xfrm>
        </p:spPr>
        <p:txBody>
          <a:bodyPr>
            <a:normAutofit/>
          </a:bodyPr>
          <a:lstStyle/>
          <a:p>
            <a:pPr algn="l"/>
            <a:r>
              <a:rPr lang="en-US" sz="3600" dirty="0"/>
              <a:t>Ensure your goals are clear and measured the same.</a:t>
            </a:r>
          </a:p>
        </p:txBody>
      </p:sp>
    </p:spTree>
    <p:extLst>
      <p:ext uri="{BB962C8B-B14F-4D97-AF65-F5344CB8AC3E}">
        <p14:creationId xmlns:p14="http://schemas.microsoft.com/office/powerpoint/2010/main" val="3550696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7BE0E-D69F-6446-BA8A-3485D6E5145D}"/>
              </a:ext>
            </a:extLst>
          </p:cNvPr>
          <p:cNvSpPr/>
          <p:nvPr/>
        </p:nvSpPr>
        <p:spPr>
          <a:xfrm>
            <a:off x="0" y="201099"/>
            <a:ext cx="12192000" cy="665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 Placeholder 2"/>
          <p:cNvSpPr txBox="1">
            <a:spLocks/>
          </p:cNvSpPr>
          <p:nvPr/>
        </p:nvSpPr>
        <p:spPr>
          <a:xfrm>
            <a:off x="2234316" y="3513386"/>
            <a:ext cx="8046721" cy="1865064"/>
          </a:xfrm>
          <a:prstGeom prst="rect">
            <a:avLst/>
          </a:prstGeom>
        </p:spPr>
        <p:txBody>
          <a:bodyPr vert="horz" lIns="91440" tIns="45720" rIns="91440" bIns="45720" rtlCol="0">
            <a:noAutofit/>
          </a:bodyPr>
          <a:lstStyle>
            <a:lvl1pPr marL="342900" indent="-342900" algn="l" defTabSz="457200" rtl="0" eaLnBrk="1" latinLnBrk="0" hangingPunct="1">
              <a:spcBef>
                <a:spcPts val="0"/>
              </a:spcBef>
              <a:spcAft>
                <a:spcPts val="600"/>
              </a:spcAft>
              <a:buClr>
                <a:schemeClr val="accent1"/>
              </a:buClr>
              <a:buFont typeface="Arial"/>
              <a:buChar char="•"/>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ts val="0"/>
              </a:spcBef>
              <a:spcAft>
                <a:spcPts val="300"/>
              </a:spcAft>
              <a:buClr>
                <a:schemeClr val="accent1"/>
              </a:buClr>
              <a:buFont typeface="Arial"/>
              <a:buChar char="–"/>
              <a:defRPr sz="20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ts val="0"/>
              </a:spcBef>
              <a:spcAft>
                <a:spcPts val="300"/>
              </a:spcAft>
              <a:buFont typeface="Arial"/>
              <a:buChar char="•"/>
              <a:defRPr sz="18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2380"/>
              </a:lnSpc>
              <a:buNone/>
            </a:pPr>
            <a:endParaRPr lang="en-US" dirty="0">
              <a:solidFill>
                <a:schemeClr val="bg1"/>
              </a:solidFill>
            </a:endParaRPr>
          </a:p>
          <a:p>
            <a:pPr marL="0" indent="0" algn="ctr">
              <a:lnSpc>
                <a:spcPts val="2380"/>
              </a:lnSpc>
              <a:buNone/>
            </a:pPr>
            <a:r>
              <a:rPr lang="en-US" dirty="0">
                <a:solidFill>
                  <a:schemeClr val="bg1"/>
                </a:solidFill>
              </a:rPr>
              <a:t>But with good planning, clear and meaningful communication, and a managed execution it can be done with excellence and move your organization forward.</a:t>
            </a:r>
          </a:p>
        </p:txBody>
      </p:sp>
      <p:pic>
        <p:nvPicPr>
          <p:cNvPr id="29" name="Picture 28">
            <a:extLst>
              <a:ext uri="{FF2B5EF4-FFF2-40B4-BE49-F238E27FC236}">
                <a16:creationId xmlns:a16="http://schemas.microsoft.com/office/drawing/2014/main" id="{58FD80ED-1EEF-AD4A-BA7C-373C0146F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
        <p:nvSpPr>
          <p:cNvPr id="28" name="Shape 753">
            <a:extLst>
              <a:ext uri="{FF2B5EF4-FFF2-40B4-BE49-F238E27FC236}">
                <a16:creationId xmlns:a16="http://schemas.microsoft.com/office/drawing/2014/main" id="{B1B57F1F-D4E6-2044-A782-657810AED94E}"/>
              </a:ext>
            </a:extLst>
          </p:cNvPr>
          <p:cNvSpPr/>
          <p:nvPr/>
        </p:nvSpPr>
        <p:spPr>
          <a:xfrm>
            <a:off x="1524000" y="2855065"/>
            <a:ext cx="9144000" cy="721929"/>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3300" b="1" dirty="0">
                <a:solidFill>
                  <a:schemeClr val="bg1"/>
                </a:solidFill>
                <a:latin typeface="Arial"/>
                <a:cs typeface="Arial"/>
              </a:rPr>
              <a:t>Change is not easy</a:t>
            </a:r>
            <a:endParaRPr sz="3300" b="1" dirty="0">
              <a:solidFill>
                <a:schemeClr val="bg1"/>
              </a:solidFill>
              <a:latin typeface="Arial"/>
              <a:cs typeface="Arial"/>
            </a:endParaRPr>
          </a:p>
        </p:txBody>
      </p:sp>
      <p:grpSp>
        <p:nvGrpSpPr>
          <p:cNvPr id="6" name="Group 5">
            <a:extLst>
              <a:ext uri="{FF2B5EF4-FFF2-40B4-BE49-F238E27FC236}">
                <a16:creationId xmlns:a16="http://schemas.microsoft.com/office/drawing/2014/main" id="{AA5E8745-5AE7-0D4A-B742-07A7B15BA46F}"/>
              </a:ext>
            </a:extLst>
          </p:cNvPr>
          <p:cNvGrpSpPr/>
          <p:nvPr/>
        </p:nvGrpSpPr>
        <p:grpSpPr>
          <a:xfrm>
            <a:off x="5570731" y="1715174"/>
            <a:ext cx="1072841" cy="1009377"/>
            <a:chOff x="-1375664" y="3657600"/>
            <a:chExt cx="563563" cy="530225"/>
          </a:xfrm>
        </p:grpSpPr>
        <p:sp>
          <p:nvSpPr>
            <p:cNvPr id="33" name="Freeform 32">
              <a:extLst>
                <a:ext uri="{FF2B5EF4-FFF2-40B4-BE49-F238E27FC236}">
                  <a16:creationId xmlns:a16="http://schemas.microsoft.com/office/drawing/2014/main" id="{98869BF8-9C57-6A49-8573-0D4AAA190DB4}"/>
                </a:ext>
              </a:extLst>
            </p:cNvPr>
            <p:cNvSpPr>
              <a:spLocks noChangeArrowheads="1"/>
            </p:cNvSpPr>
            <p:nvPr/>
          </p:nvSpPr>
          <p:spPr bwMode="auto">
            <a:xfrm>
              <a:off x="-1280414" y="3778250"/>
              <a:ext cx="288925" cy="288925"/>
            </a:xfrm>
            <a:custGeom>
              <a:avLst/>
              <a:gdLst>
                <a:gd name="T0" fmla="*/ 402 w 804"/>
                <a:gd name="T1" fmla="*/ 37 h 801"/>
                <a:gd name="T2" fmla="*/ 402 w 804"/>
                <a:gd name="T3" fmla="*/ 37 h 801"/>
                <a:gd name="T4" fmla="*/ 402 w 804"/>
                <a:gd name="T5" fmla="*/ 37 h 801"/>
                <a:gd name="T6" fmla="*/ 402 w 804"/>
                <a:gd name="T7" fmla="*/ 37 h 801"/>
                <a:gd name="T8" fmla="*/ 34 w 804"/>
                <a:gd name="T9" fmla="*/ 399 h 801"/>
                <a:gd name="T10" fmla="*/ 402 w 804"/>
                <a:gd name="T11" fmla="*/ 766 h 801"/>
                <a:gd name="T12" fmla="*/ 766 w 804"/>
                <a:gd name="T13" fmla="*/ 399 h 801"/>
                <a:gd name="T14" fmla="*/ 402 w 804"/>
                <a:gd name="T15" fmla="*/ 37 h 801"/>
                <a:gd name="T16" fmla="*/ 402 w 804"/>
                <a:gd name="T17" fmla="*/ 800 h 801"/>
                <a:gd name="T18" fmla="*/ 402 w 804"/>
                <a:gd name="T19" fmla="*/ 800 h 801"/>
                <a:gd name="T20" fmla="*/ 402 w 804"/>
                <a:gd name="T21" fmla="*/ 800 h 801"/>
                <a:gd name="T22" fmla="*/ 402 w 804"/>
                <a:gd name="T23" fmla="*/ 800 h 801"/>
                <a:gd name="T24" fmla="*/ 0 w 804"/>
                <a:gd name="T25" fmla="*/ 399 h 801"/>
                <a:gd name="T26" fmla="*/ 402 w 804"/>
                <a:gd name="T27" fmla="*/ 0 h 801"/>
                <a:gd name="T28" fmla="*/ 803 w 804"/>
                <a:gd name="T29" fmla="*/ 399 h 801"/>
                <a:gd name="T30" fmla="*/ 402 w 804"/>
                <a:gd name="T31" fmla="*/ 80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4" h="801">
                  <a:moveTo>
                    <a:pt x="402" y="37"/>
                  </a:moveTo>
                  <a:lnTo>
                    <a:pt x="402" y="37"/>
                  </a:lnTo>
                  <a:lnTo>
                    <a:pt x="402" y="37"/>
                  </a:lnTo>
                  <a:lnTo>
                    <a:pt x="402" y="37"/>
                  </a:lnTo>
                  <a:cubicBezTo>
                    <a:pt x="199" y="37"/>
                    <a:pt x="34" y="198"/>
                    <a:pt x="34" y="399"/>
                  </a:cubicBezTo>
                  <a:cubicBezTo>
                    <a:pt x="34" y="601"/>
                    <a:pt x="199" y="766"/>
                    <a:pt x="402" y="766"/>
                  </a:cubicBezTo>
                  <a:cubicBezTo>
                    <a:pt x="604" y="766"/>
                    <a:pt x="766" y="601"/>
                    <a:pt x="766" y="399"/>
                  </a:cubicBezTo>
                  <a:cubicBezTo>
                    <a:pt x="766" y="198"/>
                    <a:pt x="604" y="37"/>
                    <a:pt x="402" y="37"/>
                  </a:cubicBezTo>
                  <a:close/>
                  <a:moveTo>
                    <a:pt x="402" y="800"/>
                  </a:moveTo>
                  <a:lnTo>
                    <a:pt x="402" y="800"/>
                  </a:lnTo>
                  <a:lnTo>
                    <a:pt x="402" y="800"/>
                  </a:lnTo>
                  <a:lnTo>
                    <a:pt x="402" y="800"/>
                  </a:lnTo>
                  <a:cubicBezTo>
                    <a:pt x="181" y="800"/>
                    <a:pt x="0" y="619"/>
                    <a:pt x="0" y="399"/>
                  </a:cubicBezTo>
                  <a:cubicBezTo>
                    <a:pt x="0" y="180"/>
                    <a:pt x="181" y="0"/>
                    <a:pt x="402" y="0"/>
                  </a:cubicBezTo>
                  <a:cubicBezTo>
                    <a:pt x="622" y="0"/>
                    <a:pt x="803" y="180"/>
                    <a:pt x="803" y="399"/>
                  </a:cubicBezTo>
                  <a:cubicBezTo>
                    <a:pt x="803" y="619"/>
                    <a:pt x="622" y="800"/>
                    <a:pt x="402" y="80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4" name="Freeform 33">
              <a:extLst>
                <a:ext uri="{FF2B5EF4-FFF2-40B4-BE49-F238E27FC236}">
                  <a16:creationId xmlns:a16="http://schemas.microsoft.com/office/drawing/2014/main" id="{EF545E23-F928-1141-84C9-60B3E398E92F}"/>
                </a:ext>
              </a:extLst>
            </p:cNvPr>
            <p:cNvSpPr>
              <a:spLocks noChangeArrowheads="1"/>
            </p:cNvSpPr>
            <p:nvPr/>
          </p:nvSpPr>
          <p:spPr bwMode="auto">
            <a:xfrm>
              <a:off x="-1147064" y="3814762"/>
              <a:ext cx="123825" cy="123825"/>
            </a:xfrm>
            <a:custGeom>
              <a:avLst/>
              <a:gdLst>
                <a:gd name="T0" fmla="*/ 343 w 344"/>
                <a:gd name="T1" fmla="*/ 341 h 342"/>
                <a:gd name="T2" fmla="*/ 343 w 344"/>
                <a:gd name="T3" fmla="*/ 341 h 342"/>
                <a:gd name="T4" fmla="*/ 343 w 344"/>
                <a:gd name="T5" fmla="*/ 341 h 342"/>
                <a:gd name="T6" fmla="*/ 308 w 344"/>
                <a:gd name="T7" fmla="*/ 341 h 342"/>
                <a:gd name="T8" fmla="*/ 308 w 344"/>
                <a:gd name="T9" fmla="*/ 341 h 342"/>
                <a:gd name="T10" fmla="*/ 287 w 344"/>
                <a:gd name="T11" fmla="*/ 230 h 342"/>
                <a:gd name="T12" fmla="*/ 111 w 344"/>
                <a:gd name="T13" fmla="*/ 56 h 342"/>
                <a:gd name="T14" fmla="*/ 0 w 344"/>
                <a:gd name="T15" fmla="*/ 34 h 342"/>
                <a:gd name="T16" fmla="*/ 0 w 344"/>
                <a:gd name="T17" fmla="*/ 34 h 342"/>
                <a:gd name="T18" fmla="*/ 0 w 344"/>
                <a:gd name="T19" fmla="*/ 0 h 342"/>
                <a:gd name="T20" fmla="*/ 0 w 344"/>
                <a:gd name="T21" fmla="*/ 0 h 342"/>
                <a:gd name="T22" fmla="*/ 124 w 344"/>
                <a:gd name="T23" fmla="*/ 21 h 342"/>
                <a:gd name="T24" fmla="*/ 321 w 344"/>
                <a:gd name="T25" fmla="*/ 217 h 342"/>
                <a:gd name="T26" fmla="*/ 343 w 344"/>
                <a:gd name="T27" fmla="*/ 34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4" h="342">
                  <a:moveTo>
                    <a:pt x="343" y="341"/>
                  </a:moveTo>
                  <a:lnTo>
                    <a:pt x="343" y="341"/>
                  </a:lnTo>
                  <a:lnTo>
                    <a:pt x="343" y="341"/>
                  </a:lnTo>
                  <a:lnTo>
                    <a:pt x="308" y="341"/>
                  </a:lnTo>
                  <a:lnTo>
                    <a:pt x="308" y="341"/>
                  </a:lnTo>
                  <a:cubicBezTo>
                    <a:pt x="308" y="302"/>
                    <a:pt x="302" y="265"/>
                    <a:pt x="287" y="230"/>
                  </a:cubicBezTo>
                  <a:cubicBezTo>
                    <a:pt x="257" y="151"/>
                    <a:pt x="191" y="87"/>
                    <a:pt x="111" y="56"/>
                  </a:cubicBezTo>
                  <a:cubicBezTo>
                    <a:pt x="77" y="42"/>
                    <a:pt x="39" y="34"/>
                    <a:pt x="0" y="34"/>
                  </a:cubicBezTo>
                  <a:lnTo>
                    <a:pt x="0" y="34"/>
                  </a:lnTo>
                  <a:lnTo>
                    <a:pt x="0" y="0"/>
                  </a:lnTo>
                  <a:lnTo>
                    <a:pt x="0" y="0"/>
                  </a:lnTo>
                  <a:cubicBezTo>
                    <a:pt x="42" y="0"/>
                    <a:pt x="84" y="8"/>
                    <a:pt x="124" y="21"/>
                  </a:cubicBezTo>
                  <a:cubicBezTo>
                    <a:pt x="215" y="56"/>
                    <a:pt x="287" y="127"/>
                    <a:pt x="321" y="217"/>
                  </a:cubicBezTo>
                  <a:cubicBezTo>
                    <a:pt x="338" y="257"/>
                    <a:pt x="343" y="299"/>
                    <a:pt x="343" y="341"/>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5" name="Freeform 34">
              <a:extLst>
                <a:ext uri="{FF2B5EF4-FFF2-40B4-BE49-F238E27FC236}">
                  <a16:creationId xmlns:a16="http://schemas.microsoft.com/office/drawing/2014/main" id="{ADBD1A0A-6E56-DC41-9469-A660009DF42A}"/>
                </a:ext>
              </a:extLst>
            </p:cNvPr>
            <p:cNvSpPr>
              <a:spLocks noChangeArrowheads="1"/>
            </p:cNvSpPr>
            <p:nvPr/>
          </p:nvSpPr>
          <p:spPr bwMode="auto">
            <a:xfrm>
              <a:off x="-1042289" y="3976687"/>
              <a:ext cx="230188" cy="174625"/>
            </a:xfrm>
            <a:custGeom>
              <a:avLst/>
              <a:gdLst>
                <a:gd name="T0" fmla="*/ 48 w 640"/>
                <a:gd name="T1" fmla="*/ 107 h 484"/>
                <a:gd name="T2" fmla="*/ 48 w 640"/>
                <a:gd name="T3" fmla="*/ 107 h 484"/>
                <a:gd name="T4" fmla="*/ 48 w 640"/>
                <a:gd name="T5" fmla="*/ 107 h 484"/>
                <a:gd name="T6" fmla="*/ 551 w 640"/>
                <a:gd name="T7" fmla="*/ 435 h 484"/>
                <a:gd name="T8" fmla="*/ 588 w 640"/>
                <a:gd name="T9" fmla="*/ 380 h 484"/>
                <a:gd name="T10" fmla="*/ 86 w 640"/>
                <a:gd name="T11" fmla="*/ 51 h 484"/>
                <a:gd name="T12" fmla="*/ 48 w 640"/>
                <a:gd name="T13" fmla="*/ 107 h 484"/>
                <a:gd name="T14" fmla="*/ 561 w 640"/>
                <a:gd name="T15" fmla="*/ 483 h 484"/>
                <a:gd name="T16" fmla="*/ 561 w 640"/>
                <a:gd name="T17" fmla="*/ 483 h 484"/>
                <a:gd name="T18" fmla="*/ 561 w 640"/>
                <a:gd name="T19" fmla="*/ 483 h 484"/>
                <a:gd name="T20" fmla="*/ 0 w 640"/>
                <a:gd name="T21" fmla="*/ 118 h 484"/>
                <a:gd name="T22" fmla="*/ 75 w 640"/>
                <a:gd name="T23" fmla="*/ 0 h 484"/>
                <a:gd name="T24" fmla="*/ 639 w 640"/>
                <a:gd name="T25" fmla="*/ 369 h 484"/>
                <a:gd name="T26" fmla="*/ 561 w 640"/>
                <a:gd name="T27" fmla="*/ 4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 h="484">
                  <a:moveTo>
                    <a:pt x="48" y="107"/>
                  </a:moveTo>
                  <a:lnTo>
                    <a:pt x="48" y="107"/>
                  </a:lnTo>
                  <a:lnTo>
                    <a:pt x="48" y="107"/>
                  </a:lnTo>
                  <a:lnTo>
                    <a:pt x="551" y="435"/>
                  </a:lnTo>
                  <a:lnTo>
                    <a:pt x="588" y="380"/>
                  </a:lnTo>
                  <a:lnTo>
                    <a:pt x="86" y="51"/>
                  </a:lnTo>
                  <a:lnTo>
                    <a:pt x="48" y="107"/>
                  </a:lnTo>
                  <a:close/>
                  <a:moveTo>
                    <a:pt x="561" y="483"/>
                  </a:moveTo>
                  <a:lnTo>
                    <a:pt x="561" y="483"/>
                  </a:lnTo>
                  <a:lnTo>
                    <a:pt x="561" y="483"/>
                  </a:lnTo>
                  <a:lnTo>
                    <a:pt x="0" y="118"/>
                  </a:lnTo>
                  <a:lnTo>
                    <a:pt x="75" y="0"/>
                  </a:lnTo>
                  <a:lnTo>
                    <a:pt x="639" y="369"/>
                  </a:lnTo>
                  <a:lnTo>
                    <a:pt x="561" y="483"/>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6" name="Freeform 35">
              <a:extLst>
                <a:ext uri="{FF2B5EF4-FFF2-40B4-BE49-F238E27FC236}">
                  <a16:creationId xmlns:a16="http://schemas.microsoft.com/office/drawing/2014/main" id="{D7492DE8-B3C3-EA4D-A6A5-8CCAADDDE312}"/>
                </a:ext>
              </a:extLst>
            </p:cNvPr>
            <p:cNvSpPr>
              <a:spLocks noChangeArrowheads="1"/>
            </p:cNvSpPr>
            <p:nvPr/>
          </p:nvSpPr>
          <p:spPr bwMode="auto">
            <a:xfrm>
              <a:off x="-1083564" y="4075112"/>
              <a:ext cx="117475" cy="76200"/>
            </a:xfrm>
            <a:custGeom>
              <a:avLst/>
              <a:gdLst>
                <a:gd name="T0" fmla="*/ 292 w 325"/>
                <a:gd name="T1" fmla="*/ 56 h 210"/>
                <a:gd name="T2" fmla="*/ 292 w 325"/>
                <a:gd name="T3" fmla="*/ 56 h 210"/>
                <a:gd name="T4" fmla="*/ 292 w 325"/>
                <a:gd name="T5" fmla="*/ 56 h 210"/>
                <a:gd name="T6" fmla="*/ 268 w 325"/>
                <a:gd name="T7" fmla="*/ 30 h 210"/>
                <a:gd name="T8" fmla="*/ 268 w 325"/>
                <a:gd name="T9" fmla="*/ 30 h 210"/>
                <a:gd name="T10" fmla="*/ 300 w 325"/>
                <a:gd name="T11" fmla="*/ 0 h 210"/>
                <a:gd name="T12" fmla="*/ 300 w 325"/>
                <a:gd name="T13" fmla="*/ 0 h 210"/>
                <a:gd name="T14" fmla="*/ 324 w 325"/>
                <a:gd name="T15" fmla="*/ 24 h 210"/>
                <a:gd name="T16" fmla="*/ 324 w 325"/>
                <a:gd name="T17" fmla="*/ 24 h 210"/>
                <a:gd name="T18" fmla="*/ 292 w 325"/>
                <a:gd name="T19" fmla="*/ 56 h 210"/>
                <a:gd name="T20" fmla="*/ 207 w 325"/>
                <a:gd name="T21" fmla="*/ 122 h 210"/>
                <a:gd name="T22" fmla="*/ 207 w 325"/>
                <a:gd name="T23" fmla="*/ 122 h 210"/>
                <a:gd name="T24" fmla="*/ 207 w 325"/>
                <a:gd name="T25" fmla="*/ 122 h 210"/>
                <a:gd name="T26" fmla="*/ 189 w 325"/>
                <a:gd name="T27" fmla="*/ 93 h 210"/>
                <a:gd name="T28" fmla="*/ 189 w 325"/>
                <a:gd name="T29" fmla="*/ 93 h 210"/>
                <a:gd name="T30" fmla="*/ 223 w 325"/>
                <a:gd name="T31" fmla="*/ 69 h 210"/>
                <a:gd name="T32" fmla="*/ 223 w 325"/>
                <a:gd name="T33" fmla="*/ 69 h 210"/>
                <a:gd name="T34" fmla="*/ 244 w 325"/>
                <a:gd name="T35" fmla="*/ 96 h 210"/>
                <a:gd name="T36" fmla="*/ 244 w 325"/>
                <a:gd name="T37" fmla="*/ 96 h 210"/>
                <a:gd name="T38" fmla="*/ 207 w 325"/>
                <a:gd name="T39" fmla="*/ 122 h 210"/>
                <a:gd name="T40" fmla="*/ 111 w 325"/>
                <a:gd name="T41" fmla="*/ 175 h 210"/>
                <a:gd name="T42" fmla="*/ 111 w 325"/>
                <a:gd name="T43" fmla="*/ 175 h 210"/>
                <a:gd name="T44" fmla="*/ 111 w 325"/>
                <a:gd name="T45" fmla="*/ 175 h 210"/>
                <a:gd name="T46" fmla="*/ 98 w 325"/>
                <a:gd name="T47" fmla="*/ 143 h 210"/>
                <a:gd name="T48" fmla="*/ 98 w 325"/>
                <a:gd name="T49" fmla="*/ 143 h 210"/>
                <a:gd name="T50" fmla="*/ 135 w 325"/>
                <a:gd name="T51" fmla="*/ 125 h 210"/>
                <a:gd name="T52" fmla="*/ 135 w 325"/>
                <a:gd name="T53" fmla="*/ 125 h 210"/>
                <a:gd name="T54" fmla="*/ 151 w 325"/>
                <a:gd name="T55" fmla="*/ 157 h 210"/>
                <a:gd name="T56" fmla="*/ 151 w 325"/>
                <a:gd name="T57" fmla="*/ 157 h 210"/>
                <a:gd name="T58" fmla="*/ 111 w 325"/>
                <a:gd name="T59" fmla="*/ 175 h 210"/>
                <a:gd name="T60" fmla="*/ 8 w 325"/>
                <a:gd name="T61" fmla="*/ 209 h 210"/>
                <a:gd name="T62" fmla="*/ 8 w 325"/>
                <a:gd name="T63" fmla="*/ 209 h 210"/>
                <a:gd name="T64" fmla="*/ 8 w 325"/>
                <a:gd name="T65" fmla="*/ 209 h 210"/>
                <a:gd name="T66" fmla="*/ 0 w 325"/>
                <a:gd name="T67" fmla="*/ 175 h 210"/>
                <a:gd name="T68" fmla="*/ 0 w 325"/>
                <a:gd name="T69" fmla="*/ 175 h 210"/>
                <a:gd name="T70" fmla="*/ 40 w 325"/>
                <a:gd name="T71" fmla="*/ 164 h 210"/>
                <a:gd name="T72" fmla="*/ 40 w 325"/>
                <a:gd name="T73" fmla="*/ 164 h 210"/>
                <a:gd name="T74" fmla="*/ 53 w 325"/>
                <a:gd name="T75" fmla="*/ 199 h 210"/>
                <a:gd name="T76" fmla="*/ 53 w 325"/>
                <a:gd name="T77" fmla="*/ 199 h 210"/>
                <a:gd name="T78" fmla="*/ 8 w 325"/>
                <a:gd name="T79"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5" h="210">
                  <a:moveTo>
                    <a:pt x="292" y="56"/>
                  </a:moveTo>
                  <a:lnTo>
                    <a:pt x="292" y="56"/>
                  </a:lnTo>
                  <a:lnTo>
                    <a:pt x="292" y="56"/>
                  </a:lnTo>
                  <a:lnTo>
                    <a:pt x="268" y="30"/>
                  </a:lnTo>
                  <a:lnTo>
                    <a:pt x="268" y="30"/>
                  </a:lnTo>
                  <a:cubicBezTo>
                    <a:pt x="279" y="22"/>
                    <a:pt x="289" y="11"/>
                    <a:pt x="300" y="0"/>
                  </a:cubicBezTo>
                  <a:lnTo>
                    <a:pt x="300" y="0"/>
                  </a:lnTo>
                  <a:lnTo>
                    <a:pt x="324" y="24"/>
                  </a:lnTo>
                  <a:lnTo>
                    <a:pt x="324" y="24"/>
                  </a:lnTo>
                  <a:cubicBezTo>
                    <a:pt x="316" y="35"/>
                    <a:pt x="303" y="45"/>
                    <a:pt x="292" y="56"/>
                  </a:cubicBezTo>
                  <a:close/>
                  <a:moveTo>
                    <a:pt x="207" y="122"/>
                  </a:moveTo>
                  <a:lnTo>
                    <a:pt x="207" y="122"/>
                  </a:lnTo>
                  <a:lnTo>
                    <a:pt x="207" y="122"/>
                  </a:lnTo>
                  <a:lnTo>
                    <a:pt x="189" y="93"/>
                  </a:lnTo>
                  <a:lnTo>
                    <a:pt x="189" y="93"/>
                  </a:lnTo>
                  <a:cubicBezTo>
                    <a:pt x="200" y="85"/>
                    <a:pt x="213" y="77"/>
                    <a:pt x="223" y="69"/>
                  </a:cubicBezTo>
                  <a:lnTo>
                    <a:pt x="223" y="69"/>
                  </a:lnTo>
                  <a:lnTo>
                    <a:pt x="244" y="96"/>
                  </a:lnTo>
                  <a:lnTo>
                    <a:pt x="244" y="96"/>
                  </a:lnTo>
                  <a:cubicBezTo>
                    <a:pt x="231" y="106"/>
                    <a:pt x="221" y="114"/>
                    <a:pt x="207" y="122"/>
                  </a:cubicBezTo>
                  <a:close/>
                  <a:moveTo>
                    <a:pt x="111" y="175"/>
                  </a:moveTo>
                  <a:lnTo>
                    <a:pt x="111" y="175"/>
                  </a:lnTo>
                  <a:lnTo>
                    <a:pt x="111" y="175"/>
                  </a:lnTo>
                  <a:lnTo>
                    <a:pt x="98" y="143"/>
                  </a:lnTo>
                  <a:lnTo>
                    <a:pt x="98" y="143"/>
                  </a:lnTo>
                  <a:cubicBezTo>
                    <a:pt x="109" y="138"/>
                    <a:pt x="122" y="130"/>
                    <a:pt x="135" y="125"/>
                  </a:cubicBezTo>
                  <a:lnTo>
                    <a:pt x="135" y="125"/>
                  </a:lnTo>
                  <a:lnTo>
                    <a:pt x="151" y="157"/>
                  </a:lnTo>
                  <a:lnTo>
                    <a:pt x="151" y="157"/>
                  </a:lnTo>
                  <a:cubicBezTo>
                    <a:pt x="138" y="162"/>
                    <a:pt x="124" y="170"/>
                    <a:pt x="111" y="175"/>
                  </a:cubicBezTo>
                  <a:close/>
                  <a:moveTo>
                    <a:pt x="8" y="209"/>
                  </a:moveTo>
                  <a:lnTo>
                    <a:pt x="8" y="209"/>
                  </a:lnTo>
                  <a:lnTo>
                    <a:pt x="8" y="209"/>
                  </a:lnTo>
                  <a:lnTo>
                    <a:pt x="0" y="175"/>
                  </a:lnTo>
                  <a:lnTo>
                    <a:pt x="0" y="175"/>
                  </a:lnTo>
                  <a:cubicBezTo>
                    <a:pt x="13" y="172"/>
                    <a:pt x="27" y="170"/>
                    <a:pt x="40" y="164"/>
                  </a:cubicBezTo>
                  <a:lnTo>
                    <a:pt x="40" y="164"/>
                  </a:lnTo>
                  <a:lnTo>
                    <a:pt x="53" y="199"/>
                  </a:lnTo>
                  <a:lnTo>
                    <a:pt x="53" y="199"/>
                  </a:lnTo>
                  <a:cubicBezTo>
                    <a:pt x="37" y="202"/>
                    <a:pt x="24" y="207"/>
                    <a:pt x="8" y="209"/>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7" name="Freeform 36">
              <a:extLst>
                <a:ext uri="{FF2B5EF4-FFF2-40B4-BE49-F238E27FC236}">
                  <a16:creationId xmlns:a16="http://schemas.microsoft.com/office/drawing/2014/main" id="{38D01758-B4AC-0242-8118-1F402B5A6430}"/>
                </a:ext>
              </a:extLst>
            </p:cNvPr>
            <p:cNvSpPr>
              <a:spLocks noChangeArrowheads="1"/>
            </p:cNvSpPr>
            <p:nvPr/>
          </p:nvSpPr>
          <p:spPr bwMode="auto">
            <a:xfrm>
              <a:off x="-929576" y="3916362"/>
              <a:ext cx="28575" cy="93663"/>
            </a:xfrm>
            <a:custGeom>
              <a:avLst/>
              <a:gdLst>
                <a:gd name="T0" fmla="*/ 80 w 81"/>
                <a:gd name="T1" fmla="*/ 45 h 258"/>
                <a:gd name="T2" fmla="*/ 80 w 81"/>
                <a:gd name="T3" fmla="*/ 45 h 258"/>
                <a:gd name="T4" fmla="*/ 80 w 81"/>
                <a:gd name="T5" fmla="*/ 45 h 258"/>
                <a:gd name="T6" fmla="*/ 43 w 81"/>
                <a:gd name="T7" fmla="*/ 42 h 258"/>
                <a:gd name="T8" fmla="*/ 43 w 81"/>
                <a:gd name="T9" fmla="*/ 42 h 258"/>
                <a:gd name="T10" fmla="*/ 45 w 81"/>
                <a:gd name="T11" fmla="*/ 15 h 258"/>
                <a:gd name="T12" fmla="*/ 43 w 81"/>
                <a:gd name="T13" fmla="*/ 0 h 258"/>
                <a:gd name="T14" fmla="*/ 43 w 81"/>
                <a:gd name="T15" fmla="*/ 0 h 258"/>
                <a:gd name="T16" fmla="*/ 80 w 81"/>
                <a:gd name="T17" fmla="*/ 0 h 258"/>
                <a:gd name="T18" fmla="*/ 80 w 81"/>
                <a:gd name="T19" fmla="*/ 0 h 258"/>
                <a:gd name="T20" fmla="*/ 80 w 81"/>
                <a:gd name="T21" fmla="*/ 15 h 258"/>
                <a:gd name="T22" fmla="*/ 80 w 81"/>
                <a:gd name="T23" fmla="*/ 45 h 258"/>
                <a:gd name="T24" fmla="*/ 64 w 81"/>
                <a:gd name="T25" fmla="*/ 153 h 258"/>
                <a:gd name="T26" fmla="*/ 64 w 81"/>
                <a:gd name="T27" fmla="*/ 153 h 258"/>
                <a:gd name="T28" fmla="*/ 64 w 81"/>
                <a:gd name="T29" fmla="*/ 153 h 258"/>
                <a:gd name="T30" fmla="*/ 30 w 81"/>
                <a:gd name="T31" fmla="*/ 145 h 258"/>
                <a:gd name="T32" fmla="*/ 30 w 81"/>
                <a:gd name="T33" fmla="*/ 145 h 258"/>
                <a:gd name="T34" fmla="*/ 37 w 81"/>
                <a:gd name="T35" fmla="*/ 103 h 258"/>
                <a:gd name="T36" fmla="*/ 37 w 81"/>
                <a:gd name="T37" fmla="*/ 103 h 258"/>
                <a:gd name="T38" fmla="*/ 72 w 81"/>
                <a:gd name="T39" fmla="*/ 108 h 258"/>
                <a:gd name="T40" fmla="*/ 72 w 81"/>
                <a:gd name="T41" fmla="*/ 108 h 258"/>
                <a:gd name="T42" fmla="*/ 64 w 81"/>
                <a:gd name="T43" fmla="*/ 153 h 258"/>
                <a:gd name="T44" fmla="*/ 35 w 81"/>
                <a:gd name="T45" fmla="*/ 257 h 258"/>
                <a:gd name="T46" fmla="*/ 35 w 81"/>
                <a:gd name="T47" fmla="*/ 257 h 258"/>
                <a:gd name="T48" fmla="*/ 35 w 81"/>
                <a:gd name="T49" fmla="*/ 257 h 258"/>
                <a:gd name="T50" fmla="*/ 0 w 81"/>
                <a:gd name="T51" fmla="*/ 243 h 258"/>
                <a:gd name="T52" fmla="*/ 0 w 81"/>
                <a:gd name="T53" fmla="*/ 243 h 258"/>
                <a:gd name="T54" fmla="*/ 16 w 81"/>
                <a:gd name="T55" fmla="*/ 203 h 258"/>
                <a:gd name="T56" fmla="*/ 16 w 81"/>
                <a:gd name="T57" fmla="*/ 203 h 258"/>
                <a:gd name="T58" fmla="*/ 48 w 81"/>
                <a:gd name="T59" fmla="*/ 214 h 258"/>
                <a:gd name="T60" fmla="*/ 48 w 81"/>
                <a:gd name="T61" fmla="*/ 214 h 258"/>
                <a:gd name="T62" fmla="*/ 35 w 81"/>
                <a:gd name="T63" fmla="*/ 257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58">
                  <a:moveTo>
                    <a:pt x="80" y="45"/>
                  </a:moveTo>
                  <a:lnTo>
                    <a:pt x="80" y="45"/>
                  </a:lnTo>
                  <a:lnTo>
                    <a:pt x="80" y="45"/>
                  </a:lnTo>
                  <a:lnTo>
                    <a:pt x="43" y="42"/>
                  </a:lnTo>
                  <a:lnTo>
                    <a:pt x="43" y="42"/>
                  </a:lnTo>
                  <a:cubicBezTo>
                    <a:pt x="43" y="34"/>
                    <a:pt x="45" y="23"/>
                    <a:pt x="45" y="15"/>
                  </a:cubicBezTo>
                  <a:cubicBezTo>
                    <a:pt x="45" y="10"/>
                    <a:pt x="45" y="5"/>
                    <a:pt x="43" y="0"/>
                  </a:cubicBezTo>
                  <a:lnTo>
                    <a:pt x="43" y="0"/>
                  </a:lnTo>
                  <a:lnTo>
                    <a:pt x="80" y="0"/>
                  </a:lnTo>
                  <a:lnTo>
                    <a:pt x="80" y="0"/>
                  </a:lnTo>
                  <a:cubicBezTo>
                    <a:pt x="80" y="5"/>
                    <a:pt x="80" y="10"/>
                    <a:pt x="80" y="15"/>
                  </a:cubicBezTo>
                  <a:cubicBezTo>
                    <a:pt x="80" y="26"/>
                    <a:pt x="80" y="34"/>
                    <a:pt x="80" y="45"/>
                  </a:cubicBezTo>
                  <a:close/>
                  <a:moveTo>
                    <a:pt x="64" y="153"/>
                  </a:moveTo>
                  <a:lnTo>
                    <a:pt x="64" y="153"/>
                  </a:lnTo>
                  <a:lnTo>
                    <a:pt x="64" y="153"/>
                  </a:lnTo>
                  <a:lnTo>
                    <a:pt x="30" y="145"/>
                  </a:lnTo>
                  <a:lnTo>
                    <a:pt x="30" y="145"/>
                  </a:lnTo>
                  <a:cubicBezTo>
                    <a:pt x="35" y="132"/>
                    <a:pt x="35" y="116"/>
                    <a:pt x="37" y="103"/>
                  </a:cubicBezTo>
                  <a:lnTo>
                    <a:pt x="37" y="103"/>
                  </a:lnTo>
                  <a:lnTo>
                    <a:pt x="72" y="108"/>
                  </a:lnTo>
                  <a:lnTo>
                    <a:pt x="72" y="108"/>
                  </a:lnTo>
                  <a:cubicBezTo>
                    <a:pt x="72" y="124"/>
                    <a:pt x="69" y="137"/>
                    <a:pt x="64" y="153"/>
                  </a:cubicBezTo>
                  <a:close/>
                  <a:moveTo>
                    <a:pt x="35" y="257"/>
                  </a:moveTo>
                  <a:lnTo>
                    <a:pt x="35" y="257"/>
                  </a:lnTo>
                  <a:lnTo>
                    <a:pt x="35" y="257"/>
                  </a:lnTo>
                  <a:lnTo>
                    <a:pt x="0" y="243"/>
                  </a:lnTo>
                  <a:lnTo>
                    <a:pt x="0" y="243"/>
                  </a:lnTo>
                  <a:cubicBezTo>
                    <a:pt x="6" y="230"/>
                    <a:pt x="11" y="217"/>
                    <a:pt x="16" y="203"/>
                  </a:cubicBezTo>
                  <a:lnTo>
                    <a:pt x="16" y="203"/>
                  </a:lnTo>
                  <a:lnTo>
                    <a:pt x="48" y="214"/>
                  </a:lnTo>
                  <a:lnTo>
                    <a:pt x="48" y="214"/>
                  </a:lnTo>
                  <a:cubicBezTo>
                    <a:pt x="45" y="227"/>
                    <a:pt x="40" y="243"/>
                    <a:pt x="35" y="25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8" name="Freeform 37">
              <a:extLst>
                <a:ext uri="{FF2B5EF4-FFF2-40B4-BE49-F238E27FC236}">
                  <a16:creationId xmlns:a16="http://schemas.microsoft.com/office/drawing/2014/main" id="{780222A4-7147-2749-854C-6EC7AC2C0A85}"/>
                </a:ext>
              </a:extLst>
            </p:cNvPr>
            <p:cNvSpPr>
              <a:spLocks noChangeArrowheads="1"/>
            </p:cNvSpPr>
            <p:nvPr/>
          </p:nvSpPr>
          <p:spPr bwMode="auto">
            <a:xfrm>
              <a:off x="-1375664" y="3690937"/>
              <a:ext cx="188913" cy="239713"/>
            </a:xfrm>
            <a:custGeom>
              <a:avLst/>
              <a:gdLst>
                <a:gd name="T0" fmla="*/ 488 w 526"/>
                <a:gd name="T1" fmla="*/ 45 h 666"/>
                <a:gd name="T2" fmla="*/ 477 w 526"/>
                <a:gd name="T3" fmla="*/ 11 h 666"/>
                <a:gd name="T4" fmla="*/ 517 w 526"/>
                <a:gd name="T5" fmla="*/ 0 h 666"/>
                <a:gd name="T6" fmla="*/ 525 w 526"/>
                <a:gd name="T7" fmla="*/ 35 h 666"/>
                <a:gd name="T8" fmla="*/ 488 w 526"/>
                <a:gd name="T9" fmla="*/ 45 h 666"/>
                <a:gd name="T10" fmla="*/ 392 w 526"/>
                <a:gd name="T11" fmla="*/ 82 h 666"/>
                <a:gd name="T12" fmla="*/ 375 w 526"/>
                <a:gd name="T13" fmla="*/ 50 h 666"/>
                <a:gd name="T14" fmla="*/ 419 w 526"/>
                <a:gd name="T15" fmla="*/ 32 h 666"/>
                <a:gd name="T16" fmla="*/ 429 w 526"/>
                <a:gd name="T17" fmla="*/ 64 h 666"/>
                <a:gd name="T18" fmla="*/ 392 w 526"/>
                <a:gd name="T19" fmla="*/ 82 h 666"/>
                <a:gd name="T20" fmla="*/ 301 w 526"/>
                <a:gd name="T21" fmla="*/ 132 h 666"/>
                <a:gd name="T22" fmla="*/ 280 w 526"/>
                <a:gd name="T23" fmla="*/ 103 h 666"/>
                <a:gd name="T24" fmla="*/ 320 w 526"/>
                <a:gd name="T25" fmla="*/ 79 h 666"/>
                <a:gd name="T26" fmla="*/ 338 w 526"/>
                <a:gd name="T27" fmla="*/ 109 h 666"/>
                <a:gd name="T28" fmla="*/ 301 w 526"/>
                <a:gd name="T29" fmla="*/ 132 h 666"/>
                <a:gd name="T30" fmla="*/ 222 w 526"/>
                <a:gd name="T31" fmla="*/ 199 h 666"/>
                <a:gd name="T32" fmla="*/ 198 w 526"/>
                <a:gd name="T33" fmla="*/ 175 h 666"/>
                <a:gd name="T34" fmla="*/ 233 w 526"/>
                <a:gd name="T35" fmla="*/ 143 h 666"/>
                <a:gd name="T36" fmla="*/ 254 w 526"/>
                <a:gd name="T37" fmla="*/ 169 h 666"/>
                <a:gd name="T38" fmla="*/ 222 w 526"/>
                <a:gd name="T39" fmla="*/ 199 h 666"/>
                <a:gd name="T40" fmla="*/ 155 w 526"/>
                <a:gd name="T41" fmla="*/ 279 h 666"/>
                <a:gd name="T42" fmla="*/ 126 w 526"/>
                <a:gd name="T43" fmla="*/ 258 h 666"/>
                <a:gd name="T44" fmla="*/ 155 w 526"/>
                <a:gd name="T45" fmla="*/ 220 h 666"/>
                <a:gd name="T46" fmla="*/ 181 w 526"/>
                <a:gd name="T47" fmla="*/ 245 h 666"/>
                <a:gd name="T48" fmla="*/ 155 w 526"/>
                <a:gd name="T49" fmla="*/ 279 h 666"/>
                <a:gd name="T50" fmla="*/ 102 w 526"/>
                <a:gd name="T51" fmla="*/ 366 h 666"/>
                <a:gd name="T52" fmla="*/ 70 w 526"/>
                <a:gd name="T53" fmla="*/ 350 h 666"/>
                <a:gd name="T54" fmla="*/ 91 w 526"/>
                <a:gd name="T55" fmla="*/ 311 h 666"/>
                <a:gd name="T56" fmla="*/ 123 w 526"/>
                <a:gd name="T57" fmla="*/ 329 h 666"/>
                <a:gd name="T58" fmla="*/ 102 w 526"/>
                <a:gd name="T59" fmla="*/ 366 h 666"/>
                <a:gd name="T60" fmla="*/ 65 w 526"/>
                <a:gd name="T61" fmla="*/ 462 h 666"/>
                <a:gd name="T62" fmla="*/ 31 w 526"/>
                <a:gd name="T63" fmla="*/ 451 h 666"/>
                <a:gd name="T64" fmla="*/ 44 w 526"/>
                <a:gd name="T65" fmla="*/ 409 h 666"/>
                <a:gd name="T66" fmla="*/ 78 w 526"/>
                <a:gd name="T67" fmla="*/ 422 h 666"/>
                <a:gd name="T68" fmla="*/ 65 w 526"/>
                <a:gd name="T69" fmla="*/ 462 h 666"/>
                <a:gd name="T70" fmla="*/ 41 w 526"/>
                <a:gd name="T71" fmla="*/ 562 h 666"/>
                <a:gd name="T72" fmla="*/ 7 w 526"/>
                <a:gd name="T73" fmla="*/ 557 h 666"/>
                <a:gd name="T74" fmla="*/ 15 w 526"/>
                <a:gd name="T75" fmla="*/ 512 h 666"/>
                <a:gd name="T76" fmla="*/ 49 w 526"/>
                <a:gd name="T77" fmla="*/ 520 h 666"/>
                <a:gd name="T78" fmla="*/ 41 w 526"/>
                <a:gd name="T79" fmla="*/ 562 h 666"/>
                <a:gd name="T80" fmla="*/ 0 w 526"/>
                <a:gd name="T81" fmla="*/ 665 h 666"/>
                <a:gd name="T82" fmla="*/ 0 w 526"/>
                <a:gd name="T83" fmla="*/ 660 h 666"/>
                <a:gd name="T84" fmla="*/ 0 w 526"/>
                <a:gd name="T85" fmla="*/ 641 h 666"/>
                <a:gd name="T86" fmla="*/ 0 w 526"/>
                <a:gd name="T87" fmla="*/ 620 h 666"/>
                <a:gd name="T88" fmla="*/ 38 w 526"/>
                <a:gd name="T89" fmla="*/ 623 h 666"/>
                <a:gd name="T90" fmla="*/ 38 w 526"/>
                <a:gd name="T91" fmla="*/ 657 h 666"/>
                <a:gd name="T92" fmla="*/ 38 w 526"/>
                <a:gd name="T93" fmla="*/ 665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6" h="666">
                  <a:moveTo>
                    <a:pt x="488" y="45"/>
                  </a:moveTo>
                  <a:lnTo>
                    <a:pt x="488" y="45"/>
                  </a:lnTo>
                  <a:lnTo>
                    <a:pt x="488" y="45"/>
                  </a:lnTo>
                  <a:lnTo>
                    <a:pt x="477" y="11"/>
                  </a:lnTo>
                  <a:lnTo>
                    <a:pt x="477" y="11"/>
                  </a:lnTo>
                  <a:cubicBezTo>
                    <a:pt x="490" y="8"/>
                    <a:pt x="503" y="3"/>
                    <a:pt x="517" y="0"/>
                  </a:cubicBezTo>
                  <a:lnTo>
                    <a:pt x="517" y="0"/>
                  </a:lnTo>
                  <a:lnTo>
                    <a:pt x="525" y="35"/>
                  </a:lnTo>
                  <a:lnTo>
                    <a:pt x="525" y="35"/>
                  </a:lnTo>
                  <a:cubicBezTo>
                    <a:pt x="511" y="37"/>
                    <a:pt x="498" y="40"/>
                    <a:pt x="488" y="45"/>
                  </a:cubicBezTo>
                  <a:close/>
                  <a:moveTo>
                    <a:pt x="392" y="82"/>
                  </a:moveTo>
                  <a:lnTo>
                    <a:pt x="392" y="82"/>
                  </a:lnTo>
                  <a:lnTo>
                    <a:pt x="392" y="82"/>
                  </a:lnTo>
                  <a:lnTo>
                    <a:pt x="375" y="50"/>
                  </a:lnTo>
                  <a:lnTo>
                    <a:pt x="375" y="50"/>
                  </a:lnTo>
                  <a:cubicBezTo>
                    <a:pt x="389" y="42"/>
                    <a:pt x="403" y="37"/>
                    <a:pt x="419" y="32"/>
                  </a:cubicBezTo>
                  <a:lnTo>
                    <a:pt x="419" y="32"/>
                  </a:lnTo>
                  <a:lnTo>
                    <a:pt x="429" y="64"/>
                  </a:lnTo>
                  <a:lnTo>
                    <a:pt x="429" y="64"/>
                  </a:lnTo>
                  <a:cubicBezTo>
                    <a:pt x="416" y="69"/>
                    <a:pt x="403" y="74"/>
                    <a:pt x="392" y="82"/>
                  </a:cubicBezTo>
                  <a:close/>
                  <a:moveTo>
                    <a:pt x="301" y="132"/>
                  </a:moveTo>
                  <a:lnTo>
                    <a:pt x="301" y="132"/>
                  </a:lnTo>
                  <a:lnTo>
                    <a:pt x="301" y="132"/>
                  </a:lnTo>
                  <a:lnTo>
                    <a:pt x="280" y="103"/>
                  </a:lnTo>
                  <a:lnTo>
                    <a:pt x="280" y="103"/>
                  </a:lnTo>
                  <a:cubicBezTo>
                    <a:pt x="293" y="95"/>
                    <a:pt x="307" y="87"/>
                    <a:pt x="320" y="79"/>
                  </a:cubicBezTo>
                  <a:lnTo>
                    <a:pt x="320" y="79"/>
                  </a:lnTo>
                  <a:lnTo>
                    <a:pt x="338" y="109"/>
                  </a:lnTo>
                  <a:lnTo>
                    <a:pt x="338" y="109"/>
                  </a:lnTo>
                  <a:cubicBezTo>
                    <a:pt x="325" y="117"/>
                    <a:pt x="315" y="124"/>
                    <a:pt x="301" y="132"/>
                  </a:cubicBezTo>
                  <a:close/>
                  <a:moveTo>
                    <a:pt x="222" y="199"/>
                  </a:moveTo>
                  <a:lnTo>
                    <a:pt x="222" y="199"/>
                  </a:lnTo>
                  <a:lnTo>
                    <a:pt x="222" y="199"/>
                  </a:lnTo>
                  <a:lnTo>
                    <a:pt x="198" y="175"/>
                  </a:lnTo>
                  <a:lnTo>
                    <a:pt x="198" y="175"/>
                  </a:lnTo>
                  <a:cubicBezTo>
                    <a:pt x="209" y="164"/>
                    <a:pt x="219" y="154"/>
                    <a:pt x="233" y="143"/>
                  </a:cubicBezTo>
                  <a:lnTo>
                    <a:pt x="233" y="143"/>
                  </a:lnTo>
                  <a:lnTo>
                    <a:pt x="254" y="169"/>
                  </a:lnTo>
                  <a:lnTo>
                    <a:pt x="254" y="169"/>
                  </a:lnTo>
                  <a:cubicBezTo>
                    <a:pt x="243" y="180"/>
                    <a:pt x="233" y="188"/>
                    <a:pt x="222" y="199"/>
                  </a:cubicBezTo>
                  <a:close/>
                  <a:moveTo>
                    <a:pt x="155" y="279"/>
                  </a:moveTo>
                  <a:lnTo>
                    <a:pt x="155" y="279"/>
                  </a:lnTo>
                  <a:lnTo>
                    <a:pt x="155" y="279"/>
                  </a:lnTo>
                  <a:lnTo>
                    <a:pt x="126" y="258"/>
                  </a:lnTo>
                  <a:lnTo>
                    <a:pt x="126" y="258"/>
                  </a:lnTo>
                  <a:cubicBezTo>
                    <a:pt x="136" y="245"/>
                    <a:pt x="144" y="233"/>
                    <a:pt x="155" y="220"/>
                  </a:cubicBezTo>
                  <a:lnTo>
                    <a:pt x="155" y="220"/>
                  </a:lnTo>
                  <a:lnTo>
                    <a:pt x="181" y="245"/>
                  </a:lnTo>
                  <a:lnTo>
                    <a:pt x="181" y="245"/>
                  </a:lnTo>
                  <a:cubicBezTo>
                    <a:pt x="171" y="255"/>
                    <a:pt x="163" y="266"/>
                    <a:pt x="155" y="279"/>
                  </a:cubicBezTo>
                  <a:close/>
                  <a:moveTo>
                    <a:pt x="102" y="366"/>
                  </a:moveTo>
                  <a:lnTo>
                    <a:pt x="102" y="366"/>
                  </a:lnTo>
                  <a:lnTo>
                    <a:pt x="102" y="366"/>
                  </a:lnTo>
                  <a:lnTo>
                    <a:pt x="70" y="350"/>
                  </a:lnTo>
                  <a:lnTo>
                    <a:pt x="70" y="350"/>
                  </a:lnTo>
                  <a:cubicBezTo>
                    <a:pt x="75" y="337"/>
                    <a:pt x="83" y="324"/>
                    <a:pt x="91" y="311"/>
                  </a:cubicBezTo>
                  <a:lnTo>
                    <a:pt x="91" y="311"/>
                  </a:lnTo>
                  <a:lnTo>
                    <a:pt x="123" y="329"/>
                  </a:lnTo>
                  <a:lnTo>
                    <a:pt x="123" y="329"/>
                  </a:lnTo>
                  <a:cubicBezTo>
                    <a:pt x="115" y="340"/>
                    <a:pt x="107" y="353"/>
                    <a:pt x="102" y="366"/>
                  </a:cubicBezTo>
                  <a:close/>
                  <a:moveTo>
                    <a:pt x="65" y="462"/>
                  </a:moveTo>
                  <a:lnTo>
                    <a:pt x="65" y="462"/>
                  </a:lnTo>
                  <a:lnTo>
                    <a:pt x="65" y="462"/>
                  </a:lnTo>
                  <a:lnTo>
                    <a:pt x="31" y="451"/>
                  </a:lnTo>
                  <a:lnTo>
                    <a:pt x="31" y="451"/>
                  </a:lnTo>
                  <a:cubicBezTo>
                    <a:pt x="33" y="438"/>
                    <a:pt x="38" y="422"/>
                    <a:pt x="44" y="409"/>
                  </a:cubicBezTo>
                  <a:lnTo>
                    <a:pt x="44" y="409"/>
                  </a:lnTo>
                  <a:lnTo>
                    <a:pt x="78" y="422"/>
                  </a:lnTo>
                  <a:lnTo>
                    <a:pt x="78" y="422"/>
                  </a:lnTo>
                  <a:cubicBezTo>
                    <a:pt x="73" y="435"/>
                    <a:pt x="68" y="448"/>
                    <a:pt x="65" y="462"/>
                  </a:cubicBezTo>
                  <a:close/>
                  <a:moveTo>
                    <a:pt x="41" y="562"/>
                  </a:moveTo>
                  <a:lnTo>
                    <a:pt x="41" y="562"/>
                  </a:lnTo>
                  <a:lnTo>
                    <a:pt x="41" y="562"/>
                  </a:lnTo>
                  <a:lnTo>
                    <a:pt x="7" y="557"/>
                  </a:lnTo>
                  <a:lnTo>
                    <a:pt x="7" y="557"/>
                  </a:lnTo>
                  <a:cubicBezTo>
                    <a:pt x="9" y="544"/>
                    <a:pt x="12" y="528"/>
                    <a:pt x="15" y="512"/>
                  </a:cubicBezTo>
                  <a:lnTo>
                    <a:pt x="15" y="512"/>
                  </a:lnTo>
                  <a:lnTo>
                    <a:pt x="49" y="520"/>
                  </a:lnTo>
                  <a:lnTo>
                    <a:pt x="49" y="520"/>
                  </a:lnTo>
                  <a:cubicBezTo>
                    <a:pt x="46" y="533"/>
                    <a:pt x="44" y="549"/>
                    <a:pt x="41" y="562"/>
                  </a:cubicBezTo>
                  <a:close/>
                  <a:moveTo>
                    <a:pt x="0" y="665"/>
                  </a:moveTo>
                  <a:lnTo>
                    <a:pt x="0" y="665"/>
                  </a:lnTo>
                  <a:lnTo>
                    <a:pt x="0" y="665"/>
                  </a:lnTo>
                  <a:lnTo>
                    <a:pt x="0" y="660"/>
                  </a:lnTo>
                  <a:lnTo>
                    <a:pt x="0" y="660"/>
                  </a:lnTo>
                  <a:cubicBezTo>
                    <a:pt x="0" y="655"/>
                    <a:pt x="0" y="647"/>
                    <a:pt x="0" y="641"/>
                  </a:cubicBezTo>
                  <a:cubicBezTo>
                    <a:pt x="0" y="633"/>
                    <a:pt x="0" y="628"/>
                    <a:pt x="0" y="620"/>
                  </a:cubicBezTo>
                  <a:lnTo>
                    <a:pt x="0" y="620"/>
                  </a:lnTo>
                  <a:lnTo>
                    <a:pt x="38" y="623"/>
                  </a:lnTo>
                  <a:lnTo>
                    <a:pt x="38" y="623"/>
                  </a:lnTo>
                  <a:cubicBezTo>
                    <a:pt x="38" y="628"/>
                    <a:pt x="38" y="633"/>
                    <a:pt x="38" y="641"/>
                  </a:cubicBezTo>
                  <a:cubicBezTo>
                    <a:pt x="38" y="647"/>
                    <a:pt x="38" y="652"/>
                    <a:pt x="38" y="657"/>
                  </a:cubicBezTo>
                  <a:lnTo>
                    <a:pt x="38" y="657"/>
                  </a:lnTo>
                  <a:lnTo>
                    <a:pt x="38" y="665"/>
                  </a:lnTo>
                  <a:lnTo>
                    <a:pt x="0" y="66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9" name="Freeform 38">
              <a:extLst>
                <a:ext uri="{FF2B5EF4-FFF2-40B4-BE49-F238E27FC236}">
                  <a16:creationId xmlns:a16="http://schemas.microsoft.com/office/drawing/2014/main" id="{51E04E9F-0353-3F4E-8F95-2A2B36FA4A35}"/>
                </a:ext>
              </a:extLst>
            </p:cNvPr>
            <p:cNvSpPr>
              <a:spLocks noChangeArrowheads="1"/>
            </p:cNvSpPr>
            <p:nvPr/>
          </p:nvSpPr>
          <p:spPr bwMode="auto">
            <a:xfrm>
              <a:off x="-1164526" y="3671887"/>
              <a:ext cx="261937" cy="225425"/>
            </a:xfrm>
            <a:custGeom>
              <a:avLst/>
              <a:gdLst>
                <a:gd name="T0" fmla="*/ 693 w 728"/>
                <a:gd name="T1" fmla="*/ 623 h 624"/>
                <a:gd name="T2" fmla="*/ 693 w 728"/>
                <a:gd name="T3" fmla="*/ 623 h 624"/>
                <a:gd name="T4" fmla="*/ 693 w 728"/>
                <a:gd name="T5" fmla="*/ 623 h 624"/>
                <a:gd name="T6" fmla="*/ 693 w 728"/>
                <a:gd name="T7" fmla="*/ 623 h 624"/>
                <a:gd name="T8" fmla="*/ 5 w 728"/>
                <a:gd name="T9" fmla="*/ 77 h 624"/>
                <a:gd name="T10" fmla="*/ 5 w 728"/>
                <a:gd name="T11" fmla="*/ 77 h 624"/>
                <a:gd name="T12" fmla="*/ 0 w 728"/>
                <a:gd name="T13" fmla="*/ 43 h 624"/>
                <a:gd name="T14" fmla="*/ 0 w 728"/>
                <a:gd name="T15" fmla="*/ 43 h 624"/>
                <a:gd name="T16" fmla="*/ 727 w 728"/>
                <a:gd name="T17" fmla="*/ 620 h 624"/>
                <a:gd name="T18" fmla="*/ 727 w 728"/>
                <a:gd name="T19" fmla="*/ 620 h 624"/>
                <a:gd name="T20" fmla="*/ 693 w 728"/>
                <a:gd name="T21" fmla="*/ 623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8" h="624">
                  <a:moveTo>
                    <a:pt x="693" y="623"/>
                  </a:moveTo>
                  <a:lnTo>
                    <a:pt x="693" y="623"/>
                  </a:lnTo>
                  <a:lnTo>
                    <a:pt x="693" y="623"/>
                  </a:lnTo>
                  <a:lnTo>
                    <a:pt x="693" y="623"/>
                  </a:lnTo>
                  <a:cubicBezTo>
                    <a:pt x="653" y="283"/>
                    <a:pt x="344" y="37"/>
                    <a:pt x="5" y="77"/>
                  </a:cubicBezTo>
                  <a:lnTo>
                    <a:pt x="5" y="77"/>
                  </a:lnTo>
                  <a:lnTo>
                    <a:pt x="0" y="43"/>
                  </a:lnTo>
                  <a:lnTo>
                    <a:pt x="0" y="43"/>
                  </a:lnTo>
                  <a:cubicBezTo>
                    <a:pt x="360" y="0"/>
                    <a:pt x="688" y="259"/>
                    <a:pt x="727" y="620"/>
                  </a:cubicBezTo>
                  <a:lnTo>
                    <a:pt x="727" y="620"/>
                  </a:lnTo>
                  <a:lnTo>
                    <a:pt x="693" y="623"/>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0" name="Freeform 39">
              <a:extLst>
                <a:ext uri="{FF2B5EF4-FFF2-40B4-BE49-F238E27FC236}">
                  <a16:creationId xmlns:a16="http://schemas.microsoft.com/office/drawing/2014/main" id="{1206AC6E-DDD1-9849-B902-F48858286A3E}"/>
                </a:ext>
              </a:extLst>
            </p:cNvPr>
            <p:cNvSpPr>
              <a:spLocks noChangeArrowheads="1"/>
            </p:cNvSpPr>
            <p:nvPr/>
          </p:nvSpPr>
          <p:spPr bwMode="auto">
            <a:xfrm>
              <a:off x="-1374076" y="3946525"/>
              <a:ext cx="261937" cy="212725"/>
            </a:xfrm>
            <a:custGeom>
              <a:avLst/>
              <a:gdLst>
                <a:gd name="T0" fmla="*/ 654 w 729"/>
                <a:gd name="T1" fmla="*/ 589 h 590"/>
                <a:gd name="T2" fmla="*/ 654 w 729"/>
                <a:gd name="T3" fmla="*/ 589 h 590"/>
                <a:gd name="T4" fmla="*/ 654 w 729"/>
                <a:gd name="T5" fmla="*/ 589 h 590"/>
                <a:gd name="T6" fmla="*/ 654 w 729"/>
                <a:gd name="T7" fmla="*/ 589 h 590"/>
                <a:gd name="T8" fmla="*/ 0 w 729"/>
                <a:gd name="T9" fmla="*/ 6 h 590"/>
                <a:gd name="T10" fmla="*/ 0 w 729"/>
                <a:gd name="T11" fmla="*/ 6 h 590"/>
                <a:gd name="T12" fmla="*/ 34 w 729"/>
                <a:gd name="T13" fmla="*/ 0 h 590"/>
                <a:gd name="T14" fmla="*/ 34 w 729"/>
                <a:gd name="T15" fmla="*/ 0 h 590"/>
                <a:gd name="T16" fmla="*/ 725 w 729"/>
                <a:gd name="T17" fmla="*/ 549 h 590"/>
                <a:gd name="T18" fmla="*/ 725 w 729"/>
                <a:gd name="T19" fmla="*/ 549 h 590"/>
                <a:gd name="T20" fmla="*/ 728 w 729"/>
                <a:gd name="T21" fmla="*/ 583 h 590"/>
                <a:gd name="T22" fmla="*/ 728 w 729"/>
                <a:gd name="T23" fmla="*/ 583 h 590"/>
                <a:gd name="T24" fmla="*/ 654 w 729"/>
                <a:gd name="T25" fmla="*/ 58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9" h="590">
                  <a:moveTo>
                    <a:pt x="654" y="589"/>
                  </a:moveTo>
                  <a:lnTo>
                    <a:pt x="654" y="589"/>
                  </a:lnTo>
                  <a:lnTo>
                    <a:pt x="654" y="589"/>
                  </a:lnTo>
                  <a:lnTo>
                    <a:pt x="654" y="589"/>
                  </a:lnTo>
                  <a:cubicBezTo>
                    <a:pt x="324" y="589"/>
                    <a:pt x="37" y="340"/>
                    <a:pt x="0" y="6"/>
                  </a:cubicBezTo>
                  <a:lnTo>
                    <a:pt x="0" y="6"/>
                  </a:lnTo>
                  <a:lnTo>
                    <a:pt x="34" y="0"/>
                  </a:lnTo>
                  <a:lnTo>
                    <a:pt x="34" y="0"/>
                  </a:lnTo>
                  <a:cubicBezTo>
                    <a:pt x="74" y="343"/>
                    <a:pt x="382" y="589"/>
                    <a:pt x="725" y="549"/>
                  </a:cubicBezTo>
                  <a:lnTo>
                    <a:pt x="725" y="549"/>
                  </a:lnTo>
                  <a:lnTo>
                    <a:pt x="728" y="583"/>
                  </a:lnTo>
                  <a:lnTo>
                    <a:pt x="728" y="583"/>
                  </a:lnTo>
                  <a:cubicBezTo>
                    <a:pt x="704" y="586"/>
                    <a:pt x="677" y="589"/>
                    <a:pt x="654" y="589"/>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1" name="Freeform 40">
              <a:extLst>
                <a:ext uri="{FF2B5EF4-FFF2-40B4-BE49-F238E27FC236}">
                  <a16:creationId xmlns:a16="http://schemas.microsoft.com/office/drawing/2014/main" id="{5D4DBA00-DE88-734F-82AB-0650735283AD}"/>
                </a:ext>
              </a:extLst>
            </p:cNvPr>
            <p:cNvSpPr>
              <a:spLocks noChangeArrowheads="1"/>
            </p:cNvSpPr>
            <p:nvPr/>
          </p:nvSpPr>
          <p:spPr bwMode="auto">
            <a:xfrm>
              <a:off x="-1177226" y="3657600"/>
              <a:ext cx="46037" cy="68262"/>
            </a:xfrm>
            <a:custGeom>
              <a:avLst/>
              <a:gdLst>
                <a:gd name="T0" fmla="*/ 107 w 129"/>
                <a:gd name="T1" fmla="*/ 190 h 191"/>
                <a:gd name="T2" fmla="*/ 107 w 129"/>
                <a:gd name="T3" fmla="*/ 190 h 191"/>
                <a:gd name="T4" fmla="*/ 107 w 129"/>
                <a:gd name="T5" fmla="*/ 190 h 191"/>
                <a:gd name="T6" fmla="*/ 0 w 129"/>
                <a:gd name="T7" fmla="*/ 106 h 191"/>
                <a:gd name="T8" fmla="*/ 86 w 129"/>
                <a:gd name="T9" fmla="*/ 0 h 191"/>
                <a:gd name="T10" fmla="*/ 115 w 129"/>
                <a:gd name="T11" fmla="*/ 21 h 191"/>
                <a:gd name="T12" fmla="*/ 51 w 129"/>
                <a:gd name="T13" fmla="*/ 100 h 191"/>
                <a:gd name="T14" fmla="*/ 128 w 129"/>
                <a:gd name="T15" fmla="*/ 164 h 191"/>
                <a:gd name="T16" fmla="*/ 107 w 129"/>
                <a:gd name="T17"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91">
                  <a:moveTo>
                    <a:pt x="107" y="190"/>
                  </a:moveTo>
                  <a:lnTo>
                    <a:pt x="107" y="190"/>
                  </a:lnTo>
                  <a:lnTo>
                    <a:pt x="107" y="190"/>
                  </a:lnTo>
                  <a:lnTo>
                    <a:pt x="0" y="106"/>
                  </a:lnTo>
                  <a:lnTo>
                    <a:pt x="86" y="0"/>
                  </a:lnTo>
                  <a:lnTo>
                    <a:pt x="115" y="21"/>
                  </a:lnTo>
                  <a:lnTo>
                    <a:pt x="51" y="100"/>
                  </a:lnTo>
                  <a:lnTo>
                    <a:pt x="128" y="164"/>
                  </a:lnTo>
                  <a:lnTo>
                    <a:pt x="107" y="19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2" name="Freeform 41">
              <a:extLst>
                <a:ext uri="{FF2B5EF4-FFF2-40B4-BE49-F238E27FC236}">
                  <a16:creationId xmlns:a16="http://schemas.microsoft.com/office/drawing/2014/main" id="{F91529AB-BBED-304F-82DD-D78FBB1A0672}"/>
                </a:ext>
              </a:extLst>
            </p:cNvPr>
            <p:cNvSpPr>
              <a:spLocks noChangeArrowheads="1"/>
            </p:cNvSpPr>
            <p:nvPr/>
          </p:nvSpPr>
          <p:spPr bwMode="auto">
            <a:xfrm>
              <a:off x="-1145476" y="4119562"/>
              <a:ext cx="46037" cy="68263"/>
            </a:xfrm>
            <a:custGeom>
              <a:avLst/>
              <a:gdLst>
                <a:gd name="T0" fmla="*/ 42 w 128"/>
                <a:gd name="T1" fmla="*/ 190 h 191"/>
                <a:gd name="T2" fmla="*/ 42 w 128"/>
                <a:gd name="T3" fmla="*/ 190 h 191"/>
                <a:gd name="T4" fmla="*/ 42 w 128"/>
                <a:gd name="T5" fmla="*/ 190 h 191"/>
                <a:gd name="T6" fmla="*/ 13 w 128"/>
                <a:gd name="T7" fmla="*/ 169 h 191"/>
                <a:gd name="T8" fmla="*/ 77 w 128"/>
                <a:gd name="T9" fmla="*/ 89 h 191"/>
                <a:gd name="T10" fmla="*/ 0 w 128"/>
                <a:gd name="T11" fmla="*/ 26 h 191"/>
                <a:gd name="T12" fmla="*/ 21 w 128"/>
                <a:gd name="T13" fmla="*/ 0 h 191"/>
                <a:gd name="T14" fmla="*/ 127 w 128"/>
                <a:gd name="T15" fmla="*/ 84 h 191"/>
                <a:gd name="T16" fmla="*/ 42 w 128"/>
                <a:gd name="T17"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91">
                  <a:moveTo>
                    <a:pt x="42" y="190"/>
                  </a:moveTo>
                  <a:lnTo>
                    <a:pt x="42" y="190"/>
                  </a:lnTo>
                  <a:lnTo>
                    <a:pt x="42" y="190"/>
                  </a:lnTo>
                  <a:lnTo>
                    <a:pt x="13" y="169"/>
                  </a:lnTo>
                  <a:lnTo>
                    <a:pt x="77" y="89"/>
                  </a:lnTo>
                  <a:lnTo>
                    <a:pt x="0" y="26"/>
                  </a:lnTo>
                  <a:lnTo>
                    <a:pt x="21" y="0"/>
                  </a:lnTo>
                  <a:lnTo>
                    <a:pt x="127" y="84"/>
                  </a:lnTo>
                  <a:lnTo>
                    <a:pt x="42" y="19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Tree>
    <p:extLst>
      <p:ext uri="{BB962C8B-B14F-4D97-AF65-F5344CB8AC3E}">
        <p14:creationId xmlns:p14="http://schemas.microsoft.com/office/powerpoint/2010/main" val="13221518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060081" y="2916521"/>
            <a:ext cx="2090997" cy="923330"/>
          </a:xfrm>
          <a:prstGeom prst="rect">
            <a:avLst/>
          </a:prstGeom>
          <a:noFill/>
        </p:spPr>
        <p:txBody>
          <a:bodyPr wrap="square" rtlCol="0">
            <a:spAutoFit/>
          </a:bodyPr>
          <a:lstStyle/>
          <a:p>
            <a:pPr algn="ctr"/>
            <a:r>
              <a:rPr lang="en-US" dirty="0">
                <a:solidFill>
                  <a:srgbClr val="662D91"/>
                </a:solidFill>
                <a:ea typeface="Roboto" panose="02000000000000000000" pitchFamily="2" charset="0"/>
                <a:cs typeface="Arial"/>
              </a:rPr>
              <a:t>Mobile </a:t>
            </a:r>
          </a:p>
          <a:p>
            <a:pPr algn="ctr"/>
            <a:r>
              <a:rPr lang="en-US" dirty="0">
                <a:solidFill>
                  <a:srgbClr val="662D91"/>
                </a:solidFill>
                <a:ea typeface="Roboto" panose="02000000000000000000" pitchFamily="2" charset="0"/>
                <a:cs typeface="Arial"/>
              </a:rPr>
              <a:t>E-Learning</a:t>
            </a:r>
          </a:p>
          <a:p>
            <a:pPr algn="ctr"/>
            <a:r>
              <a:rPr lang="en-US" dirty="0">
                <a:solidFill>
                  <a:srgbClr val="662D91"/>
                </a:solidFill>
                <a:ea typeface="Roboto" panose="02000000000000000000" pitchFamily="2" charset="0"/>
                <a:cs typeface="Arial"/>
              </a:rPr>
              <a:t>Courses</a:t>
            </a:r>
          </a:p>
        </p:txBody>
      </p:sp>
      <p:sp>
        <p:nvSpPr>
          <p:cNvPr id="21" name="TextBox 20"/>
          <p:cNvSpPr txBox="1"/>
          <p:nvPr/>
        </p:nvSpPr>
        <p:spPr>
          <a:xfrm>
            <a:off x="7041611" y="3397383"/>
            <a:ext cx="1820274" cy="646331"/>
          </a:xfrm>
          <a:prstGeom prst="rect">
            <a:avLst/>
          </a:prstGeom>
          <a:noFill/>
        </p:spPr>
        <p:txBody>
          <a:bodyPr wrap="square" rtlCol="0">
            <a:spAutoFit/>
          </a:bodyPr>
          <a:lstStyle/>
          <a:p>
            <a:pPr algn="ctr"/>
            <a:r>
              <a:rPr lang="en-US" dirty="0">
                <a:solidFill>
                  <a:srgbClr val="662D91"/>
                </a:solidFill>
                <a:cs typeface="Arial"/>
              </a:rPr>
              <a:t>Informational </a:t>
            </a:r>
          </a:p>
          <a:p>
            <a:pPr algn="ctr"/>
            <a:r>
              <a:rPr lang="en-US" dirty="0">
                <a:solidFill>
                  <a:srgbClr val="662D91"/>
                </a:solidFill>
                <a:cs typeface="Arial"/>
              </a:rPr>
              <a:t>Flyers</a:t>
            </a:r>
          </a:p>
        </p:txBody>
      </p:sp>
      <p:sp>
        <p:nvSpPr>
          <p:cNvPr id="22" name="TextBox 21"/>
          <p:cNvSpPr txBox="1"/>
          <p:nvPr/>
        </p:nvSpPr>
        <p:spPr>
          <a:xfrm>
            <a:off x="8890943" y="4874573"/>
            <a:ext cx="1326004" cy="646331"/>
          </a:xfrm>
          <a:prstGeom prst="rect">
            <a:avLst/>
          </a:prstGeom>
          <a:noFill/>
        </p:spPr>
        <p:txBody>
          <a:bodyPr wrap="none" rtlCol="0">
            <a:spAutoFit/>
          </a:bodyPr>
          <a:lstStyle/>
          <a:p>
            <a:pPr algn="ctr"/>
            <a:r>
              <a:rPr lang="en-US" dirty="0">
                <a:solidFill>
                  <a:srgbClr val="662D91"/>
                </a:solidFill>
                <a:ea typeface="Roboto" panose="02000000000000000000" pitchFamily="2" charset="0"/>
                <a:cs typeface="Arial"/>
              </a:rPr>
              <a:t>On-Demand</a:t>
            </a:r>
          </a:p>
          <a:p>
            <a:pPr algn="ctr"/>
            <a:r>
              <a:rPr lang="en-US" dirty="0">
                <a:solidFill>
                  <a:srgbClr val="662D91"/>
                </a:solidFill>
                <a:ea typeface="Roboto" panose="02000000000000000000" pitchFamily="2" charset="0"/>
                <a:cs typeface="Arial"/>
              </a:rPr>
              <a:t>Webinars</a:t>
            </a:r>
          </a:p>
        </p:txBody>
      </p:sp>
      <p:sp>
        <p:nvSpPr>
          <p:cNvPr id="23" name="TextBox 22"/>
          <p:cNvSpPr txBox="1"/>
          <p:nvPr/>
        </p:nvSpPr>
        <p:spPr>
          <a:xfrm>
            <a:off x="3362337" y="3495923"/>
            <a:ext cx="1686795" cy="369332"/>
          </a:xfrm>
          <a:prstGeom prst="rect">
            <a:avLst/>
          </a:prstGeom>
          <a:noFill/>
        </p:spPr>
        <p:txBody>
          <a:bodyPr wrap="square" rtlCol="0">
            <a:spAutoFit/>
          </a:bodyPr>
          <a:lstStyle/>
          <a:p>
            <a:pPr algn="ctr"/>
            <a:r>
              <a:rPr lang="en-US" dirty="0">
                <a:solidFill>
                  <a:srgbClr val="662D91"/>
                </a:solidFill>
                <a:ea typeface="Roboto" panose="02000000000000000000" pitchFamily="2" charset="0"/>
                <a:cs typeface="Arial"/>
              </a:rPr>
              <a:t>Assessments</a:t>
            </a:r>
          </a:p>
        </p:txBody>
      </p:sp>
      <p:sp>
        <p:nvSpPr>
          <p:cNvPr id="24" name="TextBox 23"/>
          <p:cNvSpPr txBox="1"/>
          <p:nvPr/>
        </p:nvSpPr>
        <p:spPr>
          <a:xfrm>
            <a:off x="1774060" y="4863628"/>
            <a:ext cx="1512512" cy="646331"/>
          </a:xfrm>
          <a:prstGeom prst="rect">
            <a:avLst/>
          </a:prstGeom>
          <a:noFill/>
        </p:spPr>
        <p:txBody>
          <a:bodyPr wrap="square" rtlCol="0">
            <a:spAutoFit/>
          </a:bodyPr>
          <a:lstStyle/>
          <a:p>
            <a:pPr algn="ctr"/>
            <a:r>
              <a:rPr lang="en-US" dirty="0">
                <a:solidFill>
                  <a:srgbClr val="662D91"/>
                </a:solidFill>
                <a:ea typeface="Roboto" panose="02000000000000000000" pitchFamily="2" charset="0"/>
                <a:cs typeface="Arial"/>
              </a:rPr>
              <a:t>Performance</a:t>
            </a:r>
          </a:p>
          <a:p>
            <a:pPr algn="ctr"/>
            <a:r>
              <a:rPr lang="en-US" dirty="0">
                <a:solidFill>
                  <a:srgbClr val="662D91"/>
                </a:solidFill>
                <a:ea typeface="Roboto" panose="02000000000000000000" pitchFamily="2" charset="0"/>
                <a:cs typeface="Arial"/>
              </a:rPr>
              <a:t>Analytics</a:t>
            </a:r>
          </a:p>
        </p:txBody>
      </p:sp>
      <p:cxnSp>
        <p:nvCxnSpPr>
          <p:cNvPr id="25" name="Straight Connector 24"/>
          <p:cNvCxnSpPr/>
          <p:nvPr/>
        </p:nvCxnSpPr>
        <p:spPr>
          <a:xfrm flipH="1" flipV="1">
            <a:off x="3209934" y="5256484"/>
            <a:ext cx="1138546" cy="11255"/>
          </a:xfrm>
          <a:prstGeom prst="line">
            <a:avLst/>
          </a:prstGeom>
          <a:ln w="28575" cap="rnd">
            <a:gradFill flip="none" rotWithShape="1">
              <a:gsLst>
                <a:gs pos="100000">
                  <a:schemeClr val="accent1"/>
                </a:gs>
                <a:gs pos="0">
                  <a:prstClr val="white"/>
                </a:gs>
              </a:gsLst>
              <a:lin ang="0" scaled="1"/>
              <a:tileRect/>
            </a:gra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3" idx="2"/>
          </p:cNvCxnSpPr>
          <p:nvPr/>
        </p:nvCxnSpPr>
        <p:spPr>
          <a:xfrm flipH="1" flipV="1">
            <a:off x="4205734" y="3865256"/>
            <a:ext cx="508506" cy="935123"/>
          </a:xfrm>
          <a:prstGeom prst="line">
            <a:avLst/>
          </a:prstGeom>
          <a:ln w="28575" cap="rnd">
            <a:gradFill flip="none" rotWithShape="1">
              <a:gsLst>
                <a:gs pos="100000">
                  <a:schemeClr val="accent1"/>
                </a:gs>
                <a:gs pos="0">
                  <a:prstClr val="white"/>
                </a:gs>
              </a:gsLst>
              <a:lin ang="0" scaled="1"/>
              <a:tileRect/>
            </a:gra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21" idx="2"/>
          </p:cNvCxnSpPr>
          <p:nvPr/>
        </p:nvCxnSpPr>
        <p:spPr>
          <a:xfrm flipV="1">
            <a:off x="7071360" y="4043714"/>
            <a:ext cx="880388" cy="1173225"/>
          </a:xfrm>
          <a:prstGeom prst="line">
            <a:avLst/>
          </a:prstGeom>
          <a:ln w="28575" cap="rnd">
            <a:gradFill flip="none" rotWithShape="1">
              <a:gsLst>
                <a:gs pos="100000">
                  <a:schemeClr val="accent1"/>
                </a:gs>
                <a:gs pos="0">
                  <a:prstClr val="white"/>
                </a:gs>
              </a:gsLst>
              <a:lin ang="0" scaled="1"/>
              <a:tileRect/>
            </a:gra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7487921" y="5310346"/>
            <a:ext cx="1250561" cy="18353"/>
          </a:xfrm>
          <a:prstGeom prst="line">
            <a:avLst/>
          </a:prstGeom>
          <a:ln w="28575" cap="rnd">
            <a:gradFill flip="none" rotWithShape="1">
              <a:gsLst>
                <a:gs pos="100000">
                  <a:schemeClr val="accent1"/>
                </a:gs>
                <a:gs pos="0">
                  <a:prstClr val="white"/>
                </a:gs>
              </a:gsLst>
              <a:lin ang="0" scaled="1"/>
              <a:tileRect/>
            </a:gra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20" idx="2"/>
          </p:cNvCxnSpPr>
          <p:nvPr/>
        </p:nvCxnSpPr>
        <p:spPr>
          <a:xfrm flipV="1">
            <a:off x="6085841" y="3839852"/>
            <a:ext cx="19739" cy="950367"/>
          </a:xfrm>
          <a:prstGeom prst="line">
            <a:avLst/>
          </a:prstGeom>
          <a:ln w="28575" cap="rnd">
            <a:gradFill flip="none" rotWithShape="1">
              <a:gsLst>
                <a:gs pos="100000">
                  <a:schemeClr val="accent1"/>
                </a:gs>
                <a:gs pos="0">
                  <a:prstClr val="white"/>
                </a:gs>
              </a:gsLst>
              <a:lin ang="0" scaled="1"/>
              <a:tileRect/>
            </a:gradFill>
            <a:prstDash val="sysDot"/>
            <a:round/>
          </a:ln>
          <a:effectLst/>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12259" b="31646"/>
          <a:stretch/>
        </p:blipFill>
        <p:spPr>
          <a:xfrm>
            <a:off x="1630759" y="3426759"/>
            <a:ext cx="1853015" cy="1409644"/>
          </a:xfrm>
          <a:prstGeom prst="rect">
            <a:avLst/>
          </a:prstGeom>
        </p:spPr>
      </p:pic>
      <p:pic>
        <p:nvPicPr>
          <p:cNvPr id="31" name="Picture 30"/>
          <p:cNvPicPr>
            <a:picLocks noChangeAspect="1"/>
          </p:cNvPicPr>
          <p:nvPr/>
        </p:nvPicPr>
        <p:blipFill rotWithShape="1">
          <a:blip r:embed="rId4" cstate="print">
            <a:extLst>
              <a:ext uri="{28A0092B-C50C-407E-A947-70E740481C1C}">
                <a14:useLocalDpi xmlns:a14="http://schemas.microsoft.com/office/drawing/2010/main" val="0"/>
              </a:ext>
            </a:extLst>
          </a:blip>
          <a:srcRect b="30529"/>
          <a:stretch/>
        </p:blipFill>
        <p:spPr>
          <a:xfrm>
            <a:off x="3048348" y="2061856"/>
            <a:ext cx="2194871" cy="1488978"/>
          </a:xfrm>
          <a:prstGeom prst="rect">
            <a:avLst/>
          </a:prstGeom>
        </p:spPr>
      </p:pic>
      <p:pic>
        <p:nvPicPr>
          <p:cNvPr id="32" name="Picture 31"/>
          <p:cNvPicPr>
            <a:picLocks noChangeAspect="1"/>
          </p:cNvPicPr>
          <p:nvPr/>
        </p:nvPicPr>
        <p:blipFill rotWithShape="1">
          <a:blip r:embed="rId5" cstate="print">
            <a:extLst>
              <a:ext uri="{28A0092B-C50C-407E-A947-70E740481C1C}">
                <a14:useLocalDpi xmlns:a14="http://schemas.microsoft.com/office/drawing/2010/main" val="0"/>
              </a:ext>
            </a:extLst>
          </a:blip>
          <a:srcRect b="31223"/>
          <a:stretch/>
        </p:blipFill>
        <p:spPr>
          <a:xfrm>
            <a:off x="4916727" y="1412970"/>
            <a:ext cx="2194872" cy="1474102"/>
          </a:xfrm>
          <a:prstGeom prst="rect">
            <a:avLst/>
          </a:prstGeom>
        </p:spPr>
      </p:pic>
      <p:pic>
        <p:nvPicPr>
          <p:cNvPr id="33" name="Picture 32"/>
          <p:cNvPicPr>
            <a:picLocks noChangeAspect="1"/>
          </p:cNvPicPr>
          <p:nvPr/>
        </p:nvPicPr>
        <p:blipFill rotWithShape="1">
          <a:blip r:embed="rId6" cstate="print">
            <a:extLst>
              <a:ext uri="{28A0092B-C50C-407E-A947-70E740481C1C}">
                <a14:useLocalDpi xmlns:a14="http://schemas.microsoft.com/office/drawing/2010/main" val="0"/>
              </a:ext>
            </a:extLst>
          </a:blip>
          <a:srcRect b="31376"/>
          <a:stretch/>
        </p:blipFill>
        <p:spPr>
          <a:xfrm>
            <a:off x="8425740" y="3380482"/>
            <a:ext cx="2194871" cy="1470823"/>
          </a:xfrm>
          <a:prstGeom prst="rect">
            <a:avLst/>
          </a:prstGeom>
        </p:spPr>
      </p:pic>
      <p:pic>
        <p:nvPicPr>
          <p:cNvPr id="34" name="Picture 33"/>
          <p:cNvPicPr>
            <a:picLocks noChangeAspect="1"/>
          </p:cNvPicPr>
          <p:nvPr/>
        </p:nvPicPr>
        <p:blipFill rotWithShape="1">
          <a:blip r:embed="rId7" cstate="print">
            <a:extLst>
              <a:ext uri="{28A0092B-C50C-407E-A947-70E740481C1C}">
                <a14:useLocalDpi xmlns:a14="http://schemas.microsoft.com/office/drawing/2010/main" val="0"/>
              </a:ext>
            </a:extLst>
          </a:blip>
          <a:srcRect l="14889" b="31917"/>
          <a:stretch/>
        </p:blipFill>
        <p:spPr>
          <a:xfrm>
            <a:off x="7160427" y="1912388"/>
            <a:ext cx="1868085" cy="1459227"/>
          </a:xfrm>
          <a:prstGeom prst="rect">
            <a:avLst/>
          </a:prstGeom>
        </p:spPr>
      </p:pic>
      <p:sp>
        <p:nvSpPr>
          <p:cNvPr id="4" name="Rectangle 3"/>
          <p:cNvSpPr/>
          <p:nvPr/>
        </p:nvSpPr>
        <p:spPr>
          <a:xfrm>
            <a:off x="1483360" y="5937190"/>
            <a:ext cx="9144000" cy="307777"/>
          </a:xfrm>
          <a:prstGeom prst="rect">
            <a:avLst/>
          </a:prstGeom>
        </p:spPr>
        <p:txBody>
          <a:bodyPr wrap="square">
            <a:spAutoFit/>
          </a:bodyPr>
          <a:lstStyle/>
          <a:p>
            <a:pPr algn="ctr"/>
            <a:r>
              <a:rPr lang="en-US" sz="1400" dirty="0">
                <a:solidFill>
                  <a:srgbClr val="9E2062"/>
                </a:solidFill>
              </a:rPr>
              <a:t>SUBJECT MATTER EXPERTISE AND CONTENT DEVELOPERS</a:t>
            </a:r>
          </a:p>
        </p:txBody>
      </p:sp>
      <p:pic>
        <p:nvPicPr>
          <p:cNvPr id="35" name="Picture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1996" y="4904633"/>
            <a:ext cx="2875285" cy="841135"/>
          </a:xfrm>
          <a:prstGeom prst="rect">
            <a:avLst/>
          </a:prstGeom>
        </p:spPr>
      </p:pic>
      <p:sp>
        <p:nvSpPr>
          <p:cNvPr id="36" name="Title 1"/>
          <p:cNvSpPr txBox="1">
            <a:spLocks/>
          </p:cNvSpPr>
          <p:nvPr/>
        </p:nvSpPr>
        <p:spPr>
          <a:xfrm>
            <a:off x="2051650" y="186376"/>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stStyle>
          <a:p>
            <a:r>
              <a:rPr lang="en-US" sz="3300" dirty="0">
                <a:solidFill>
                  <a:schemeClr val="accent2"/>
                </a:solidFill>
                <a:latin typeface="Arial"/>
                <a:cs typeface="Arial"/>
              </a:rPr>
              <a:t>Education:</a:t>
            </a:r>
          </a:p>
        </p:txBody>
      </p:sp>
      <p:cxnSp>
        <p:nvCxnSpPr>
          <p:cNvPr id="38" name="Straight Connector 37"/>
          <p:cNvCxnSpPr/>
          <p:nvPr/>
        </p:nvCxnSpPr>
        <p:spPr>
          <a:xfrm>
            <a:off x="1775886" y="1229899"/>
            <a:ext cx="849067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4439694" y="595963"/>
            <a:ext cx="5648422" cy="430887"/>
          </a:xfrm>
          <a:prstGeom prst="rect">
            <a:avLst/>
          </a:prstGeom>
        </p:spPr>
        <p:txBody>
          <a:bodyPr wrap="square">
            <a:spAutoFit/>
          </a:bodyPr>
          <a:lstStyle/>
          <a:p>
            <a:r>
              <a:rPr lang="en-US" sz="2200" dirty="0">
                <a:solidFill>
                  <a:srgbClr val="563A7D"/>
                </a:solidFill>
                <a:cs typeface="Arial"/>
              </a:rPr>
              <a:t>A Variety of education tools is important</a:t>
            </a:r>
            <a:endParaRPr lang="en-US" sz="2200" dirty="0">
              <a:solidFill>
                <a:srgbClr val="563A7D"/>
              </a:solidFill>
            </a:endParaRPr>
          </a:p>
        </p:txBody>
      </p:sp>
      <p:sp>
        <p:nvSpPr>
          <p:cNvPr id="39" name="TextBox 38"/>
          <p:cNvSpPr txBox="1"/>
          <p:nvPr/>
        </p:nvSpPr>
        <p:spPr>
          <a:xfrm>
            <a:off x="2236788" y="6629199"/>
            <a:ext cx="4008244" cy="169277"/>
          </a:xfrm>
          <a:prstGeom prst="rect">
            <a:avLst/>
          </a:prstGeom>
          <a:noFill/>
        </p:spPr>
        <p:txBody>
          <a:bodyPr wrap="square" rtlCol="0">
            <a:spAutoFit/>
          </a:bodyPr>
          <a:lstStyle/>
          <a:p>
            <a:pPr>
              <a:defRPr/>
            </a:pPr>
            <a:r>
              <a:rPr lang="en-US" sz="500" dirty="0">
                <a:solidFill>
                  <a:prstClr val="black">
                    <a:lumMod val="75000"/>
                    <a:lumOff val="25000"/>
                  </a:prstClr>
                </a:solidFill>
                <a:latin typeface="Roboto Condensed Light"/>
                <a:cs typeface="Roboto Condensed Light"/>
              </a:rPr>
              <a:t>©2017 nThrive, Inc. All rights reserved.</a:t>
            </a:r>
          </a:p>
        </p:txBody>
      </p:sp>
      <p:sp>
        <p:nvSpPr>
          <p:cNvPr id="41" name="Slide Number Placeholder 5"/>
          <p:cNvSpPr txBox="1">
            <a:spLocks/>
          </p:cNvSpPr>
          <p:nvPr/>
        </p:nvSpPr>
        <p:spPr>
          <a:xfrm>
            <a:off x="9694737" y="6463903"/>
            <a:ext cx="342113" cy="2668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CB5AC3-9B10-7342-AA29-774D8DCAC0D8}" type="slidenum">
              <a:rPr lang="en-US" sz="1000">
                <a:solidFill>
                  <a:schemeClr val="bg1">
                    <a:lumMod val="75000"/>
                  </a:schemeClr>
                </a:solidFill>
              </a:rPr>
              <a:pPr/>
              <a:t>44</a:t>
            </a:fld>
            <a:endParaRPr lang="en-US" sz="1000" dirty="0">
              <a:solidFill>
                <a:schemeClr val="bg1">
                  <a:lumMod val="75000"/>
                </a:schemeClr>
              </a:solidFill>
            </a:endParaRPr>
          </a:p>
        </p:txBody>
      </p:sp>
    </p:spTree>
    <p:extLst>
      <p:ext uri="{BB962C8B-B14F-4D97-AF65-F5344CB8AC3E}">
        <p14:creationId xmlns:p14="http://schemas.microsoft.com/office/powerpoint/2010/main" val="27191877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89D22DB4-B830-8D4A-BE91-DFE9F139C4E7}"/>
              </a:ext>
            </a:extLst>
          </p:cNvPr>
          <p:cNvGrpSpPr>
            <a:grpSpLocks/>
          </p:cNvGrpSpPr>
          <p:nvPr/>
        </p:nvGrpSpPr>
        <p:grpSpPr bwMode="auto">
          <a:xfrm>
            <a:off x="3230753" y="2634765"/>
            <a:ext cx="1379422" cy="1512378"/>
            <a:chOff x="3000" y="3262"/>
            <a:chExt cx="332" cy="364"/>
          </a:xfrm>
        </p:grpSpPr>
        <p:sp>
          <p:nvSpPr>
            <p:cNvPr id="34" name="Freeform 33">
              <a:extLst>
                <a:ext uri="{FF2B5EF4-FFF2-40B4-BE49-F238E27FC236}">
                  <a16:creationId xmlns:a16="http://schemas.microsoft.com/office/drawing/2014/main" id="{894B7F0F-3E82-394A-990A-964B30678109}"/>
                </a:ext>
              </a:extLst>
            </p:cNvPr>
            <p:cNvSpPr>
              <a:spLocks noChangeArrowheads="1"/>
            </p:cNvSpPr>
            <p:nvPr/>
          </p:nvSpPr>
          <p:spPr bwMode="auto">
            <a:xfrm>
              <a:off x="3052" y="3262"/>
              <a:ext cx="227" cy="229"/>
            </a:xfrm>
            <a:custGeom>
              <a:avLst/>
              <a:gdLst>
                <a:gd name="T0" fmla="*/ 27 w 1004"/>
                <a:gd name="T1" fmla="*/ 1012 h 1013"/>
                <a:gd name="T2" fmla="*/ 27 w 1004"/>
                <a:gd name="T3" fmla="*/ 1012 h 1013"/>
                <a:gd name="T4" fmla="*/ 27 w 1004"/>
                <a:gd name="T5" fmla="*/ 1012 h 1013"/>
                <a:gd name="T6" fmla="*/ 0 w 1004"/>
                <a:gd name="T7" fmla="*/ 991 h 1013"/>
                <a:gd name="T8" fmla="*/ 0 w 1004"/>
                <a:gd name="T9" fmla="*/ 991 h 1013"/>
                <a:gd name="T10" fmla="*/ 109 w 1004"/>
                <a:gd name="T11" fmla="*/ 803 h 1013"/>
                <a:gd name="T12" fmla="*/ 109 w 1004"/>
                <a:gd name="T13" fmla="*/ 803 h 1013"/>
                <a:gd name="T14" fmla="*/ 109 w 1004"/>
                <a:gd name="T15" fmla="*/ 610 h 1013"/>
                <a:gd name="T16" fmla="*/ 109 w 1004"/>
                <a:gd name="T17" fmla="*/ 610 h 1013"/>
                <a:gd name="T18" fmla="*/ 114 w 1004"/>
                <a:gd name="T19" fmla="*/ 516 h 1013"/>
                <a:gd name="T20" fmla="*/ 109 w 1004"/>
                <a:gd name="T21" fmla="*/ 461 h 1013"/>
                <a:gd name="T22" fmla="*/ 229 w 1004"/>
                <a:gd name="T23" fmla="*/ 122 h 1013"/>
                <a:gd name="T24" fmla="*/ 507 w 1004"/>
                <a:gd name="T25" fmla="*/ 0 h 1013"/>
                <a:gd name="T26" fmla="*/ 786 w 1004"/>
                <a:gd name="T27" fmla="*/ 122 h 1013"/>
                <a:gd name="T28" fmla="*/ 908 w 1004"/>
                <a:gd name="T29" fmla="*/ 461 h 1013"/>
                <a:gd name="T30" fmla="*/ 900 w 1004"/>
                <a:gd name="T31" fmla="*/ 514 h 1013"/>
                <a:gd name="T32" fmla="*/ 908 w 1004"/>
                <a:gd name="T33" fmla="*/ 610 h 1013"/>
                <a:gd name="T34" fmla="*/ 908 w 1004"/>
                <a:gd name="T35" fmla="*/ 610 h 1013"/>
                <a:gd name="T36" fmla="*/ 908 w 1004"/>
                <a:gd name="T37" fmla="*/ 824 h 1013"/>
                <a:gd name="T38" fmla="*/ 908 w 1004"/>
                <a:gd name="T39" fmla="*/ 824 h 1013"/>
                <a:gd name="T40" fmla="*/ 1003 w 1004"/>
                <a:gd name="T41" fmla="*/ 986 h 1013"/>
                <a:gd name="T42" fmla="*/ 1003 w 1004"/>
                <a:gd name="T43" fmla="*/ 986 h 1013"/>
                <a:gd name="T44" fmla="*/ 979 w 1004"/>
                <a:gd name="T45" fmla="*/ 1009 h 1013"/>
                <a:gd name="T46" fmla="*/ 979 w 1004"/>
                <a:gd name="T47" fmla="*/ 1009 h 1013"/>
                <a:gd name="T48" fmla="*/ 873 w 1004"/>
                <a:gd name="T49" fmla="*/ 824 h 1013"/>
                <a:gd name="T50" fmla="*/ 873 w 1004"/>
                <a:gd name="T51" fmla="*/ 824 h 1013"/>
                <a:gd name="T52" fmla="*/ 873 w 1004"/>
                <a:gd name="T53" fmla="*/ 610 h 1013"/>
                <a:gd name="T54" fmla="*/ 873 w 1004"/>
                <a:gd name="T55" fmla="*/ 610 h 1013"/>
                <a:gd name="T56" fmla="*/ 865 w 1004"/>
                <a:gd name="T57" fmla="*/ 516 h 1013"/>
                <a:gd name="T58" fmla="*/ 865 w 1004"/>
                <a:gd name="T59" fmla="*/ 516 h 1013"/>
                <a:gd name="T60" fmla="*/ 865 w 1004"/>
                <a:gd name="T61" fmla="*/ 514 h 1013"/>
                <a:gd name="T62" fmla="*/ 865 w 1004"/>
                <a:gd name="T63" fmla="*/ 511 h 1013"/>
                <a:gd name="T64" fmla="*/ 865 w 1004"/>
                <a:gd name="T65" fmla="*/ 511 h 1013"/>
                <a:gd name="T66" fmla="*/ 871 w 1004"/>
                <a:gd name="T67" fmla="*/ 461 h 1013"/>
                <a:gd name="T68" fmla="*/ 759 w 1004"/>
                <a:gd name="T69" fmla="*/ 146 h 1013"/>
                <a:gd name="T70" fmla="*/ 507 w 1004"/>
                <a:gd name="T71" fmla="*/ 35 h 1013"/>
                <a:gd name="T72" fmla="*/ 255 w 1004"/>
                <a:gd name="T73" fmla="*/ 146 h 1013"/>
                <a:gd name="T74" fmla="*/ 144 w 1004"/>
                <a:gd name="T75" fmla="*/ 461 h 1013"/>
                <a:gd name="T76" fmla="*/ 150 w 1004"/>
                <a:gd name="T77" fmla="*/ 514 h 1013"/>
                <a:gd name="T78" fmla="*/ 150 w 1004"/>
                <a:gd name="T79" fmla="*/ 514 h 1013"/>
                <a:gd name="T80" fmla="*/ 152 w 1004"/>
                <a:gd name="T81" fmla="*/ 516 h 1013"/>
                <a:gd name="T82" fmla="*/ 150 w 1004"/>
                <a:gd name="T83" fmla="*/ 519 h 1013"/>
                <a:gd name="T84" fmla="*/ 150 w 1004"/>
                <a:gd name="T85" fmla="*/ 519 h 1013"/>
                <a:gd name="T86" fmla="*/ 144 w 1004"/>
                <a:gd name="T87" fmla="*/ 610 h 1013"/>
                <a:gd name="T88" fmla="*/ 144 w 1004"/>
                <a:gd name="T89" fmla="*/ 610 h 1013"/>
                <a:gd name="T90" fmla="*/ 144 w 1004"/>
                <a:gd name="T91" fmla="*/ 803 h 1013"/>
                <a:gd name="T92" fmla="*/ 144 w 1004"/>
                <a:gd name="T93" fmla="*/ 803 h 1013"/>
                <a:gd name="T94" fmla="*/ 27 w 1004"/>
                <a:gd name="T95" fmla="*/ 1012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4" h="1013">
                  <a:moveTo>
                    <a:pt x="27" y="1012"/>
                  </a:moveTo>
                  <a:lnTo>
                    <a:pt x="27" y="1012"/>
                  </a:lnTo>
                  <a:lnTo>
                    <a:pt x="27" y="1012"/>
                  </a:lnTo>
                  <a:lnTo>
                    <a:pt x="0" y="991"/>
                  </a:lnTo>
                  <a:lnTo>
                    <a:pt x="0" y="991"/>
                  </a:lnTo>
                  <a:cubicBezTo>
                    <a:pt x="53" y="925"/>
                    <a:pt x="109" y="853"/>
                    <a:pt x="109" y="803"/>
                  </a:cubicBezTo>
                  <a:lnTo>
                    <a:pt x="109" y="803"/>
                  </a:lnTo>
                  <a:lnTo>
                    <a:pt x="109" y="610"/>
                  </a:lnTo>
                  <a:lnTo>
                    <a:pt x="109" y="610"/>
                  </a:lnTo>
                  <a:cubicBezTo>
                    <a:pt x="109" y="578"/>
                    <a:pt x="109" y="545"/>
                    <a:pt x="114" y="516"/>
                  </a:cubicBezTo>
                  <a:cubicBezTo>
                    <a:pt x="112" y="498"/>
                    <a:pt x="109" y="479"/>
                    <a:pt x="109" y="461"/>
                  </a:cubicBezTo>
                  <a:cubicBezTo>
                    <a:pt x="101" y="334"/>
                    <a:pt x="147" y="209"/>
                    <a:pt x="229" y="122"/>
                  </a:cubicBezTo>
                  <a:cubicBezTo>
                    <a:pt x="303" y="43"/>
                    <a:pt x="404" y="0"/>
                    <a:pt x="507" y="0"/>
                  </a:cubicBezTo>
                  <a:cubicBezTo>
                    <a:pt x="614" y="0"/>
                    <a:pt x="712" y="43"/>
                    <a:pt x="786" y="122"/>
                  </a:cubicBezTo>
                  <a:cubicBezTo>
                    <a:pt x="871" y="209"/>
                    <a:pt x="913" y="334"/>
                    <a:pt x="908" y="461"/>
                  </a:cubicBezTo>
                  <a:cubicBezTo>
                    <a:pt x="905" y="479"/>
                    <a:pt x="905" y="498"/>
                    <a:pt x="900" y="514"/>
                  </a:cubicBezTo>
                  <a:cubicBezTo>
                    <a:pt x="905" y="545"/>
                    <a:pt x="908" y="578"/>
                    <a:pt x="908" y="610"/>
                  </a:cubicBezTo>
                  <a:lnTo>
                    <a:pt x="908" y="610"/>
                  </a:lnTo>
                  <a:lnTo>
                    <a:pt x="908" y="824"/>
                  </a:lnTo>
                  <a:lnTo>
                    <a:pt x="908" y="824"/>
                  </a:lnTo>
                  <a:cubicBezTo>
                    <a:pt x="908" y="885"/>
                    <a:pt x="955" y="938"/>
                    <a:pt x="1003" y="986"/>
                  </a:cubicBezTo>
                  <a:lnTo>
                    <a:pt x="1003" y="986"/>
                  </a:lnTo>
                  <a:lnTo>
                    <a:pt x="979" y="1009"/>
                  </a:lnTo>
                  <a:lnTo>
                    <a:pt x="979" y="1009"/>
                  </a:lnTo>
                  <a:cubicBezTo>
                    <a:pt x="926" y="959"/>
                    <a:pt x="873" y="898"/>
                    <a:pt x="873" y="824"/>
                  </a:cubicBezTo>
                  <a:lnTo>
                    <a:pt x="873" y="824"/>
                  </a:lnTo>
                  <a:lnTo>
                    <a:pt x="873" y="610"/>
                  </a:lnTo>
                  <a:lnTo>
                    <a:pt x="873" y="610"/>
                  </a:lnTo>
                  <a:cubicBezTo>
                    <a:pt x="873" y="578"/>
                    <a:pt x="871" y="545"/>
                    <a:pt x="865" y="516"/>
                  </a:cubicBezTo>
                  <a:lnTo>
                    <a:pt x="865" y="516"/>
                  </a:lnTo>
                  <a:lnTo>
                    <a:pt x="865" y="514"/>
                  </a:lnTo>
                  <a:lnTo>
                    <a:pt x="865" y="511"/>
                  </a:lnTo>
                  <a:lnTo>
                    <a:pt x="865" y="511"/>
                  </a:lnTo>
                  <a:cubicBezTo>
                    <a:pt x="868" y="495"/>
                    <a:pt x="871" y="477"/>
                    <a:pt x="871" y="461"/>
                  </a:cubicBezTo>
                  <a:cubicBezTo>
                    <a:pt x="878" y="342"/>
                    <a:pt x="839" y="228"/>
                    <a:pt x="759" y="146"/>
                  </a:cubicBezTo>
                  <a:cubicBezTo>
                    <a:pt x="693" y="74"/>
                    <a:pt x="603" y="35"/>
                    <a:pt x="507" y="35"/>
                  </a:cubicBezTo>
                  <a:cubicBezTo>
                    <a:pt x="412" y="35"/>
                    <a:pt x="322" y="74"/>
                    <a:pt x="255" y="146"/>
                  </a:cubicBezTo>
                  <a:cubicBezTo>
                    <a:pt x="179" y="228"/>
                    <a:pt x="135" y="342"/>
                    <a:pt x="144" y="461"/>
                  </a:cubicBezTo>
                  <a:cubicBezTo>
                    <a:pt x="144" y="477"/>
                    <a:pt x="147" y="495"/>
                    <a:pt x="150" y="514"/>
                  </a:cubicBezTo>
                  <a:lnTo>
                    <a:pt x="150" y="514"/>
                  </a:lnTo>
                  <a:lnTo>
                    <a:pt x="152" y="516"/>
                  </a:lnTo>
                  <a:lnTo>
                    <a:pt x="150" y="519"/>
                  </a:lnTo>
                  <a:lnTo>
                    <a:pt x="150" y="519"/>
                  </a:lnTo>
                  <a:cubicBezTo>
                    <a:pt x="147" y="548"/>
                    <a:pt x="144" y="578"/>
                    <a:pt x="144" y="610"/>
                  </a:cubicBezTo>
                  <a:lnTo>
                    <a:pt x="144" y="610"/>
                  </a:lnTo>
                  <a:lnTo>
                    <a:pt x="144" y="803"/>
                  </a:lnTo>
                  <a:lnTo>
                    <a:pt x="144" y="803"/>
                  </a:lnTo>
                  <a:cubicBezTo>
                    <a:pt x="144" y="864"/>
                    <a:pt x="88" y="941"/>
                    <a:pt x="27" y="1012"/>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5" name="Freeform 34">
              <a:extLst>
                <a:ext uri="{FF2B5EF4-FFF2-40B4-BE49-F238E27FC236}">
                  <a16:creationId xmlns:a16="http://schemas.microsoft.com/office/drawing/2014/main" id="{FC88C28C-219C-0944-BEED-D8BD3D8A1575}"/>
                </a:ext>
              </a:extLst>
            </p:cNvPr>
            <p:cNvSpPr>
              <a:spLocks noChangeArrowheads="1"/>
            </p:cNvSpPr>
            <p:nvPr/>
          </p:nvSpPr>
          <p:spPr bwMode="auto">
            <a:xfrm>
              <a:off x="3087" y="3312"/>
              <a:ext cx="159" cy="166"/>
            </a:xfrm>
            <a:custGeom>
              <a:avLst/>
              <a:gdLst>
                <a:gd name="T0" fmla="*/ 652 w 706"/>
                <a:gd name="T1" fmla="*/ 280 h 738"/>
                <a:gd name="T2" fmla="*/ 652 w 706"/>
                <a:gd name="T3" fmla="*/ 280 h 738"/>
                <a:gd name="T4" fmla="*/ 652 w 706"/>
                <a:gd name="T5" fmla="*/ 280 h 738"/>
                <a:gd name="T6" fmla="*/ 652 w 706"/>
                <a:gd name="T7" fmla="*/ 286 h 738"/>
                <a:gd name="T8" fmla="*/ 652 w 706"/>
                <a:gd name="T9" fmla="*/ 280 h 738"/>
                <a:gd name="T10" fmla="*/ 50 w 706"/>
                <a:gd name="T11" fmla="*/ 304 h 738"/>
                <a:gd name="T12" fmla="*/ 50 w 706"/>
                <a:gd name="T13" fmla="*/ 304 h 738"/>
                <a:gd name="T14" fmla="*/ 50 w 706"/>
                <a:gd name="T15" fmla="*/ 304 h 738"/>
                <a:gd name="T16" fmla="*/ 50 w 706"/>
                <a:gd name="T17" fmla="*/ 304 h 738"/>
                <a:gd name="T18" fmla="*/ 45 w 706"/>
                <a:gd name="T19" fmla="*/ 374 h 738"/>
                <a:gd name="T20" fmla="*/ 82 w 706"/>
                <a:gd name="T21" fmla="*/ 430 h 738"/>
                <a:gd name="T22" fmla="*/ 82 w 706"/>
                <a:gd name="T23" fmla="*/ 430 h 738"/>
                <a:gd name="T24" fmla="*/ 90 w 706"/>
                <a:gd name="T25" fmla="*/ 435 h 738"/>
                <a:gd name="T26" fmla="*/ 92 w 706"/>
                <a:gd name="T27" fmla="*/ 443 h 738"/>
                <a:gd name="T28" fmla="*/ 92 w 706"/>
                <a:gd name="T29" fmla="*/ 443 h 738"/>
                <a:gd name="T30" fmla="*/ 352 w 706"/>
                <a:gd name="T31" fmla="*/ 702 h 738"/>
                <a:gd name="T32" fmla="*/ 612 w 706"/>
                <a:gd name="T33" fmla="*/ 440 h 738"/>
                <a:gd name="T34" fmla="*/ 612 w 706"/>
                <a:gd name="T35" fmla="*/ 440 h 738"/>
                <a:gd name="T36" fmla="*/ 615 w 706"/>
                <a:gd name="T37" fmla="*/ 432 h 738"/>
                <a:gd name="T38" fmla="*/ 620 w 706"/>
                <a:gd name="T39" fmla="*/ 430 h 738"/>
                <a:gd name="T40" fmla="*/ 620 w 706"/>
                <a:gd name="T41" fmla="*/ 430 h 738"/>
                <a:gd name="T42" fmla="*/ 654 w 706"/>
                <a:gd name="T43" fmla="*/ 374 h 738"/>
                <a:gd name="T44" fmla="*/ 649 w 706"/>
                <a:gd name="T45" fmla="*/ 304 h 738"/>
                <a:gd name="T46" fmla="*/ 649 w 706"/>
                <a:gd name="T47" fmla="*/ 304 h 738"/>
                <a:gd name="T48" fmla="*/ 649 w 706"/>
                <a:gd name="T49" fmla="*/ 304 h 738"/>
                <a:gd name="T50" fmla="*/ 649 w 706"/>
                <a:gd name="T51" fmla="*/ 304 h 738"/>
                <a:gd name="T52" fmla="*/ 525 w 706"/>
                <a:gd name="T53" fmla="*/ 85 h 738"/>
                <a:gd name="T54" fmla="*/ 50 w 706"/>
                <a:gd name="T55" fmla="*/ 304 h 738"/>
                <a:gd name="T56" fmla="*/ 352 w 706"/>
                <a:gd name="T57" fmla="*/ 737 h 738"/>
                <a:gd name="T58" fmla="*/ 352 w 706"/>
                <a:gd name="T59" fmla="*/ 737 h 738"/>
                <a:gd name="T60" fmla="*/ 352 w 706"/>
                <a:gd name="T61" fmla="*/ 737 h 738"/>
                <a:gd name="T62" fmla="*/ 352 w 706"/>
                <a:gd name="T63" fmla="*/ 737 h 738"/>
                <a:gd name="T64" fmla="*/ 60 w 706"/>
                <a:gd name="T65" fmla="*/ 459 h 738"/>
                <a:gd name="T66" fmla="*/ 13 w 706"/>
                <a:gd name="T67" fmla="*/ 385 h 738"/>
                <a:gd name="T68" fmla="*/ 34 w 706"/>
                <a:gd name="T69" fmla="*/ 272 h 738"/>
                <a:gd name="T70" fmla="*/ 34 w 706"/>
                <a:gd name="T71" fmla="*/ 272 h 738"/>
                <a:gd name="T72" fmla="*/ 39 w 706"/>
                <a:gd name="T73" fmla="*/ 272 h 738"/>
                <a:gd name="T74" fmla="*/ 39 w 706"/>
                <a:gd name="T75" fmla="*/ 272 h 738"/>
                <a:gd name="T76" fmla="*/ 517 w 706"/>
                <a:gd name="T77" fmla="*/ 37 h 738"/>
                <a:gd name="T78" fmla="*/ 517 w 706"/>
                <a:gd name="T79" fmla="*/ 37 h 738"/>
                <a:gd name="T80" fmla="*/ 540 w 706"/>
                <a:gd name="T81" fmla="*/ 0 h 738"/>
                <a:gd name="T82" fmla="*/ 548 w 706"/>
                <a:gd name="T83" fmla="*/ 42 h 738"/>
                <a:gd name="T84" fmla="*/ 548 w 706"/>
                <a:gd name="T85" fmla="*/ 42 h 738"/>
                <a:gd name="T86" fmla="*/ 657 w 706"/>
                <a:gd name="T87" fmla="*/ 270 h 738"/>
                <a:gd name="T88" fmla="*/ 657 w 706"/>
                <a:gd name="T89" fmla="*/ 270 h 738"/>
                <a:gd name="T90" fmla="*/ 657 w 706"/>
                <a:gd name="T91" fmla="*/ 270 h 738"/>
                <a:gd name="T92" fmla="*/ 657 w 706"/>
                <a:gd name="T93" fmla="*/ 270 h 738"/>
                <a:gd name="T94" fmla="*/ 689 w 706"/>
                <a:gd name="T95" fmla="*/ 385 h 738"/>
                <a:gd name="T96" fmla="*/ 644 w 706"/>
                <a:gd name="T97" fmla="*/ 456 h 738"/>
                <a:gd name="T98" fmla="*/ 352 w 706"/>
                <a:gd name="T99" fmla="*/ 737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6" h="738">
                  <a:moveTo>
                    <a:pt x="652" y="280"/>
                  </a:moveTo>
                  <a:lnTo>
                    <a:pt x="652" y="280"/>
                  </a:lnTo>
                  <a:lnTo>
                    <a:pt x="652" y="280"/>
                  </a:lnTo>
                  <a:lnTo>
                    <a:pt x="652" y="286"/>
                  </a:lnTo>
                  <a:lnTo>
                    <a:pt x="652" y="280"/>
                  </a:lnTo>
                  <a:close/>
                  <a:moveTo>
                    <a:pt x="50" y="304"/>
                  </a:moveTo>
                  <a:lnTo>
                    <a:pt x="50" y="304"/>
                  </a:lnTo>
                  <a:lnTo>
                    <a:pt x="50" y="304"/>
                  </a:lnTo>
                  <a:lnTo>
                    <a:pt x="50" y="304"/>
                  </a:lnTo>
                  <a:cubicBezTo>
                    <a:pt x="42" y="312"/>
                    <a:pt x="37" y="340"/>
                    <a:pt x="45" y="374"/>
                  </a:cubicBezTo>
                  <a:cubicBezTo>
                    <a:pt x="55" y="406"/>
                    <a:pt x="71" y="427"/>
                    <a:pt x="82" y="430"/>
                  </a:cubicBezTo>
                  <a:lnTo>
                    <a:pt x="82" y="430"/>
                  </a:lnTo>
                  <a:lnTo>
                    <a:pt x="90" y="435"/>
                  </a:lnTo>
                  <a:lnTo>
                    <a:pt x="92" y="443"/>
                  </a:lnTo>
                  <a:lnTo>
                    <a:pt x="92" y="443"/>
                  </a:lnTo>
                  <a:cubicBezTo>
                    <a:pt x="135" y="596"/>
                    <a:pt x="238" y="702"/>
                    <a:pt x="352" y="702"/>
                  </a:cubicBezTo>
                  <a:cubicBezTo>
                    <a:pt x="466" y="702"/>
                    <a:pt x="572" y="596"/>
                    <a:pt x="612" y="440"/>
                  </a:cubicBezTo>
                  <a:lnTo>
                    <a:pt x="612" y="440"/>
                  </a:lnTo>
                  <a:lnTo>
                    <a:pt x="615" y="432"/>
                  </a:lnTo>
                  <a:lnTo>
                    <a:pt x="620" y="430"/>
                  </a:lnTo>
                  <a:lnTo>
                    <a:pt x="620" y="430"/>
                  </a:lnTo>
                  <a:cubicBezTo>
                    <a:pt x="630" y="422"/>
                    <a:pt x="646" y="406"/>
                    <a:pt x="654" y="374"/>
                  </a:cubicBezTo>
                  <a:cubicBezTo>
                    <a:pt x="662" y="340"/>
                    <a:pt x="657" y="312"/>
                    <a:pt x="649" y="304"/>
                  </a:cubicBezTo>
                  <a:lnTo>
                    <a:pt x="649" y="304"/>
                  </a:lnTo>
                  <a:lnTo>
                    <a:pt x="649" y="304"/>
                  </a:lnTo>
                  <a:lnTo>
                    <a:pt x="649" y="304"/>
                  </a:lnTo>
                  <a:cubicBezTo>
                    <a:pt x="620" y="304"/>
                    <a:pt x="551" y="164"/>
                    <a:pt x="525" y="85"/>
                  </a:cubicBezTo>
                  <a:cubicBezTo>
                    <a:pt x="427" y="193"/>
                    <a:pt x="195" y="280"/>
                    <a:pt x="50" y="304"/>
                  </a:cubicBezTo>
                  <a:close/>
                  <a:moveTo>
                    <a:pt x="352" y="737"/>
                  </a:moveTo>
                  <a:lnTo>
                    <a:pt x="352" y="737"/>
                  </a:lnTo>
                  <a:lnTo>
                    <a:pt x="352" y="737"/>
                  </a:lnTo>
                  <a:lnTo>
                    <a:pt x="352" y="737"/>
                  </a:lnTo>
                  <a:cubicBezTo>
                    <a:pt x="222" y="737"/>
                    <a:pt x="108" y="628"/>
                    <a:pt x="60" y="459"/>
                  </a:cubicBezTo>
                  <a:cubicBezTo>
                    <a:pt x="39" y="445"/>
                    <a:pt x="21" y="419"/>
                    <a:pt x="13" y="385"/>
                  </a:cubicBezTo>
                  <a:cubicBezTo>
                    <a:pt x="0" y="333"/>
                    <a:pt x="7" y="288"/>
                    <a:pt x="34" y="272"/>
                  </a:cubicBezTo>
                  <a:lnTo>
                    <a:pt x="34" y="272"/>
                  </a:lnTo>
                  <a:lnTo>
                    <a:pt x="39" y="272"/>
                  </a:lnTo>
                  <a:lnTo>
                    <a:pt x="39" y="272"/>
                  </a:lnTo>
                  <a:cubicBezTo>
                    <a:pt x="187" y="249"/>
                    <a:pt x="443" y="151"/>
                    <a:pt x="517" y="37"/>
                  </a:cubicBezTo>
                  <a:lnTo>
                    <a:pt x="517" y="37"/>
                  </a:lnTo>
                  <a:lnTo>
                    <a:pt x="540" y="0"/>
                  </a:lnTo>
                  <a:lnTo>
                    <a:pt x="548" y="42"/>
                  </a:lnTo>
                  <a:lnTo>
                    <a:pt x="548" y="42"/>
                  </a:lnTo>
                  <a:cubicBezTo>
                    <a:pt x="564" y="122"/>
                    <a:pt x="636" y="243"/>
                    <a:pt x="657" y="270"/>
                  </a:cubicBezTo>
                  <a:lnTo>
                    <a:pt x="657" y="270"/>
                  </a:lnTo>
                  <a:lnTo>
                    <a:pt x="657" y="270"/>
                  </a:lnTo>
                  <a:lnTo>
                    <a:pt x="657" y="270"/>
                  </a:lnTo>
                  <a:cubicBezTo>
                    <a:pt x="689" y="278"/>
                    <a:pt x="705" y="328"/>
                    <a:pt x="689" y="385"/>
                  </a:cubicBezTo>
                  <a:cubicBezTo>
                    <a:pt x="681" y="414"/>
                    <a:pt x="665" y="440"/>
                    <a:pt x="644" y="456"/>
                  </a:cubicBezTo>
                  <a:cubicBezTo>
                    <a:pt x="599" y="623"/>
                    <a:pt x="482" y="737"/>
                    <a:pt x="352" y="737"/>
                  </a:cubicBez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6" name="Freeform 35">
              <a:extLst>
                <a:ext uri="{FF2B5EF4-FFF2-40B4-BE49-F238E27FC236}">
                  <a16:creationId xmlns:a16="http://schemas.microsoft.com/office/drawing/2014/main" id="{8A721434-0331-5F4B-966C-4CF439D45EA7}"/>
                </a:ext>
              </a:extLst>
            </p:cNvPr>
            <p:cNvSpPr>
              <a:spLocks noChangeArrowheads="1"/>
            </p:cNvSpPr>
            <p:nvPr/>
          </p:nvSpPr>
          <p:spPr bwMode="auto">
            <a:xfrm>
              <a:off x="3000" y="3451"/>
              <a:ext cx="332" cy="175"/>
            </a:xfrm>
            <a:custGeom>
              <a:avLst/>
              <a:gdLst>
                <a:gd name="T0" fmla="*/ 34 w 1467"/>
                <a:gd name="T1" fmla="*/ 742 h 778"/>
                <a:gd name="T2" fmla="*/ 34 w 1467"/>
                <a:gd name="T3" fmla="*/ 742 h 778"/>
                <a:gd name="T4" fmla="*/ 34 w 1467"/>
                <a:gd name="T5" fmla="*/ 742 h 778"/>
                <a:gd name="T6" fmla="*/ 1432 w 1467"/>
                <a:gd name="T7" fmla="*/ 742 h 778"/>
                <a:gd name="T8" fmla="*/ 1432 w 1467"/>
                <a:gd name="T9" fmla="*/ 462 h 778"/>
                <a:gd name="T10" fmla="*/ 1432 w 1467"/>
                <a:gd name="T11" fmla="*/ 462 h 778"/>
                <a:gd name="T12" fmla="*/ 1429 w 1467"/>
                <a:gd name="T13" fmla="*/ 438 h 778"/>
                <a:gd name="T14" fmla="*/ 1300 w 1467"/>
                <a:gd name="T15" fmla="*/ 228 h 778"/>
                <a:gd name="T16" fmla="*/ 955 w 1467"/>
                <a:gd name="T17" fmla="*/ 53 h 778"/>
                <a:gd name="T18" fmla="*/ 955 w 1467"/>
                <a:gd name="T19" fmla="*/ 53 h 778"/>
                <a:gd name="T20" fmla="*/ 750 w 1467"/>
                <a:gd name="T21" fmla="*/ 446 h 778"/>
                <a:gd name="T22" fmla="*/ 517 w 1467"/>
                <a:gd name="T23" fmla="*/ 45 h 778"/>
                <a:gd name="T24" fmla="*/ 517 w 1467"/>
                <a:gd name="T25" fmla="*/ 45 h 778"/>
                <a:gd name="T26" fmla="*/ 166 w 1467"/>
                <a:gd name="T27" fmla="*/ 228 h 778"/>
                <a:gd name="T28" fmla="*/ 37 w 1467"/>
                <a:gd name="T29" fmla="*/ 443 h 778"/>
                <a:gd name="T30" fmla="*/ 34 w 1467"/>
                <a:gd name="T31" fmla="*/ 459 h 778"/>
                <a:gd name="T32" fmla="*/ 34 w 1467"/>
                <a:gd name="T33" fmla="*/ 459 h 778"/>
                <a:gd name="T34" fmla="*/ 34 w 1467"/>
                <a:gd name="T35" fmla="*/ 742 h 778"/>
                <a:gd name="T36" fmla="*/ 1466 w 1467"/>
                <a:gd name="T37" fmla="*/ 777 h 778"/>
                <a:gd name="T38" fmla="*/ 1466 w 1467"/>
                <a:gd name="T39" fmla="*/ 777 h 778"/>
                <a:gd name="T40" fmla="*/ 1466 w 1467"/>
                <a:gd name="T41" fmla="*/ 777 h 778"/>
                <a:gd name="T42" fmla="*/ 0 w 1467"/>
                <a:gd name="T43" fmla="*/ 777 h 778"/>
                <a:gd name="T44" fmla="*/ 0 w 1467"/>
                <a:gd name="T45" fmla="*/ 459 h 778"/>
                <a:gd name="T46" fmla="*/ 0 w 1467"/>
                <a:gd name="T47" fmla="*/ 459 h 778"/>
                <a:gd name="T48" fmla="*/ 2 w 1467"/>
                <a:gd name="T49" fmla="*/ 438 h 778"/>
                <a:gd name="T50" fmla="*/ 151 w 1467"/>
                <a:gd name="T51" fmla="*/ 196 h 778"/>
                <a:gd name="T52" fmla="*/ 514 w 1467"/>
                <a:gd name="T53" fmla="*/ 8 h 778"/>
                <a:gd name="T54" fmla="*/ 514 w 1467"/>
                <a:gd name="T55" fmla="*/ 8 h 778"/>
                <a:gd name="T56" fmla="*/ 530 w 1467"/>
                <a:gd name="T57" fmla="*/ 0 h 778"/>
                <a:gd name="T58" fmla="*/ 747 w 1467"/>
                <a:gd name="T59" fmla="*/ 373 h 778"/>
                <a:gd name="T60" fmla="*/ 939 w 1467"/>
                <a:gd name="T61" fmla="*/ 5 h 778"/>
                <a:gd name="T62" fmla="*/ 955 w 1467"/>
                <a:gd name="T63" fmla="*/ 13 h 778"/>
                <a:gd name="T64" fmla="*/ 955 w 1467"/>
                <a:gd name="T65" fmla="*/ 13 h 778"/>
                <a:gd name="T66" fmla="*/ 1316 w 1467"/>
                <a:gd name="T67" fmla="*/ 196 h 778"/>
                <a:gd name="T68" fmla="*/ 1464 w 1467"/>
                <a:gd name="T69" fmla="*/ 430 h 778"/>
                <a:gd name="T70" fmla="*/ 1466 w 1467"/>
                <a:gd name="T71" fmla="*/ 462 h 778"/>
                <a:gd name="T72" fmla="*/ 1466 w 1467"/>
                <a:gd name="T73" fmla="*/ 462 h 778"/>
                <a:gd name="T74" fmla="*/ 1466 w 1467"/>
                <a:gd name="T75" fmla="*/ 777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67" h="778">
                  <a:moveTo>
                    <a:pt x="34" y="742"/>
                  </a:moveTo>
                  <a:lnTo>
                    <a:pt x="34" y="742"/>
                  </a:lnTo>
                  <a:lnTo>
                    <a:pt x="34" y="742"/>
                  </a:lnTo>
                  <a:lnTo>
                    <a:pt x="1432" y="742"/>
                  </a:lnTo>
                  <a:lnTo>
                    <a:pt x="1432" y="462"/>
                  </a:lnTo>
                  <a:lnTo>
                    <a:pt x="1432" y="462"/>
                  </a:lnTo>
                  <a:cubicBezTo>
                    <a:pt x="1432" y="454"/>
                    <a:pt x="1432" y="446"/>
                    <a:pt x="1429" y="438"/>
                  </a:cubicBezTo>
                  <a:cubicBezTo>
                    <a:pt x="1421" y="401"/>
                    <a:pt x="1384" y="273"/>
                    <a:pt x="1300" y="228"/>
                  </a:cubicBezTo>
                  <a:cubicBezTo>
                    <a:pt x="1203" y="177"/>
                    <a:pt x="1010" y="82"/>
                    <a:pt x="955" y="53"/>
                  </a:cubicBezTo>
                  <a:lnTo>
                    <a:pt x="955" y="53"/>
                  </a:lnTo>
                  <a:lnTo>
                    <a:pt x="750" y="446"/>
                  </a:lnTo>
                  <a:lnTo>
                    <a:pt x="517" y="45"/>
                  </a:lnTo>
                  <a:lnTo>
                    <a:pt x="517" y="45"/>
                  </a:lnTo>
                  <a:cubicBezTo>
                    <a:pt x="459" y="74"/>
                    <a:pt x="262" y="175"/>
                    <a:pt x="166" y="228"/>
                  </a:cubicBezTo>
                  <a:cubicBezTo>
                    <a:pt x="76" y="278"/>
                    <a:pt x="45" y="406"/>
                    <a:pt x="37" y="443"/>
                  </a:cubicBezTo>
                  <a:cubicBezTo>
                    <a:pt x="34" y="448"/>
                    <a:pt x="34" y="454"/>
                    <a:pt x="34" y="459"/>
                  </a:cubicBezTo>
                  <a:lnTo>
                    <a:pt x="34" y="459"/>
                  </a:lnTo>
                  <a:lnTo>
                    <a:pt x="34" y="742"/>
                  </a:lnTo>
                  <a:close/>
                  <a:moveTo>
                    <a:pt x="1466" y="777"/>
                  </a:moveTo>
                  <a:lnTo>
                    <a:pt x="1466" y="777"/>
                  </a:lnTo>
                  <a:lnTo>
                    <a:pt x="1466" y="777"/>
                  </a:lnTo>
                  <a:lnTo>
                    <a:pt x="0" y="777"/>
                  </a:lnTo>
                  <a:lnTo>
                    <a:pt x="0" y="459"/>
                  </a:lnTo>
                  <a:lnTo>
                    <a:pt x="0" y="459"/>
                  </a:lnTo>
                  <a:cubicBezTo>
                    <a:pt x="0" y="451"/>
                    <a:pt x="0" y="443"/>
                    <a:pt x="2" y="438"/>
                  </a:cubicBezTo>
                  <a:cubicBezTo>
                    <a:pt x="10" y="395"/>
                    <a:pt x="45" y="254"/>
                    <a:pt x="151" y="196"/>
                  </a:cubicBezTo>
                  <a:cubicBezTo>
                    <a:pt x="259" y="135"/>
                    <a:pt x="512" y="8"/>
                    <a:pt x="514" y="8"/>
                  </a:cubicBezTo>
                  <a:lnTo>
                    <a:pt x="514" y="8"/>
                  </a:lnTo>
                  <a:lnTo>
                    <a:pt x="530" y="0"/>
                  </a:lnTo>
                  <a:lnTo>
                    <a:pt x="747" y="373"/>
                  </a:lnTo>
                  <a:lnTo>
                    <a:pt x="939" y="5"/>
                  </a:lnTo>
                  <a:lnTo>
                    <a:pt x="955" y="13"/>
                  </a:lnTo>
                  <a:lnTo>
                    <a:pt x="955" y="13"/>
                  </a:lnTo>
                  <a:cubicBezTo>
                    <a:pt x="957" y="16"/>
                    <a:pt x="1203" y="138"/>
                    <a:pt x="1316" y="196"/>
                  </a:cubicBezTo>
                  <a:cubicBezTo>
                    <a:pt x="1411" y="246"/>
                    <a:pt x="1451" y="376"/>
                    <a:pt x="1464" y="430"/>
                  </a:cubicBezTo>
                  <a:cubicBezTo>
                    <a:pt x="1466" y="440"/>
                    <a:pt x="1466" y="451"/>
                    <a:pt x="1466" y="462"/>
                  </a:cubicBezTo>
                  <a:lnTo>
                    <a:pt x="1466" y="462"/>
                  </a:lnTo>
                  <a:lnTo>
                    <a:pt x="1466" y="777"/>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7" name="Freeform 36">
              <a:extLst>
                <a:ext uri="{FF2B5EF4-FFF2-40B4-BE49-F238E27FC236}">
                  <a16:creationId xmlns:a16="http://schemas.microsoft.com/office/drawing/2014/main" id="{130540FE-EEDA-DB48-A1C5-0D217C034184}"/>
                </a:ext>
              </a:extLst>
            </p:cNvPr>
            <p:cNvSpPr>
              <a:spLocks noChangeArrowheads="1"/>
            </p:cNvSpPr>
            <p:nvPr/>
          </p:nvSpPr>
          <p:spPr bwMode="auto">
            <a:xfrm>
              <a:off x="3061" y="3525"/>
              <a:ext cx="11" cy="7"/>
            </a:xfrm>
            <a:custGeom>
              <a:avLst/>
              <a:gdLst>
                <a:gd name="T0" fmla="*/ 50 w 51"/>
                <a:gd name="T1" fmla="*/ 35 h 36"/>
                <a:gd name="T2" fmla="*/ 50 w 51"/>
                <a:gd name="T3" fmla="*/ 35 h 36"/>
                <a:gd name="T4" fmla="*/ 50 w 51"/>
                <a:gd name="T5" fmla="*/ 35 h 36"/>
                <a:gd name="T6" fmla="*/ 0 w 51"/>
                <a:gd name="T7" fmla="*/ 35 h 36"/>
                <a:gd name="T8" fmla="*/ 0 w 51"/>
                <a:gd name="T9" fmla="*/ 0 h 36"/>
                <a:gd name="T10" fmla="*/ 50 w 51"/>
                <a:gd name="T11" fmla="*/ 0 h 36"/>
                <a:gd name="T12" fmla="*/ 50 w 51"/>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51" h="36">
                  <a:moveTo>
                    <a:pt x="50" y="35"/>
                  </a:moveTo>
                  <a:lnTo>
                    <a:pt x="50" y="35"/>
                  </a:lnTo>
                  <a:lnTo>
                    <a:pt x="50" y="35"/>
                  </a:lnTo>
                  <a:lnTo>
                    <a:pt x="0" y="35"/>
                  </a:lnTo>
                  <a:lnTo>
                    <a:pt x="0" y="0"/>
                  </a:lnTo>
                  <a:lnTo>
                    <a:pt x="50" y="0"/>
                  </a:lnTo>
                  <a:lnTo>
                    <a:pt x="50"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8" name="Freeform 37">
              <a:extLst>
                <a:ext uri="{FF2B5EF4-FFF2-40B4-BE49-F238E27FC236}">
                  <a16:creationId xmlns:a16="http://schemas.microsoft.com/office/drawing/2014/main" id="{A1EC5CC7-767C-3848-AF15-A16F1E645FDF}"/>
                </a:ext>
              </a:extLst>
            </p:cNvPr>
            <p:cNvSpPr>
              <a:spLocks noChangeArrowheads="1"/>
            </p:cNvSpPr>
            <p:nvPr/>
          </p:nvSpPr>
          <p:spPr bwMode="auto">
            <a:xfrm>
              <a:off x="3080" y="3525"/>
              <a:ext cx="11" cy="7"/>
            </a:xfrm>
            <a:custGeom>
              <a:avLst/>
              <a:gdLst>
                <a:gd name="T0" fmla="*/ 54 w 55"/>
                <a:gd name="T1" fmla="*/ 35 h 36"/>
                <a:gd name="T2" fmla="*/ 54 w 55"/>
                <a:gd name="T3" fmla="*/ 35 h 36"/>
                <a:gd name="T4" fmla="*/ 54 w 55"/>
                <a:gd name="T5" fmla="*/ 35 h 36"/>
                <a:gd name="T6" fmla="*/ 0 w 55"/>
                <a:gd name="T7" fmla="*/ 35 h 36"/>
                <a:gd name="T8" fmla="*/ 0 w 55"/>
                <a:gd name="T9" fmla="*/ 0 h 36"/>
                <a:gd name="T10" fmla="*/ 54 w 55"/>
                <a:gd name="T11" fmla="*/ 0 h 36"/>
                <a:gd name="T12" fmla="*/ 54 w 55"/>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55" h="36">
                  <a:moveTo>
                    <a:pt x="54" y="35"/>
                  </a:moveTo>
                  <a:lnTo>
                    <a:pt x="54" y="35"/>
                  </a:lnTo>
                  <a:lnTo>
                    <a:pt x="54" y="35"/>
                  </a:lnTo>
                  <a:lnTo>
                    <a:pt x="0" y="35"/>
                  </a:lnTo>
                  <a:lnTo>
                    <a:pt x="0" y="0"/>
                  </a:lnTo>
                  <a:lnTo>
                    <a:pt x="54" y="0"/>
                  </a:lnTo>
                  <a:lnTo>
                    <a:pt x="54"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9" name="Freeform 38">
              <a:extLst>
                <a:ext uri="{FF2B5EF4-FFF2-40B4-BE49-F238E27FC236}">
                  <a16:creationId xmlns:a16="http://schemas.microsoft.com/office/drawing/2014/main" id="{6686D14F-B87B-5D41-93A8-28824A8925D6}"/>
                </a:ext>
              </a:extLst>
            </p:cNvPr>
            <p:cNvSpPr>
              <a:spLocks noChangeArrowheads="1"/>
            </p:cNvSpPr>
            <p:nvPr/>
          </p:nvSpPr>
          <p:spPr bwMode="auto">
            <a:xfrm>
              <a:off x="3101" y="3525"/>
              <a:ext cx="11" cy="7"/>
            </a:xfrm>
            <a:custGeom>
              <a:avLst/>
              <a:gdLst>
                <a:gd name="T0" fmla="*/ 53 w 54"/>
                <a:gd name="T1" fmla="*/ 35 h 36"/>
                <a:gd name="T2" fmla="*/ 53 w 54"/>
                <a:gd name="T3" fmla="*/ 35 h 36"/>
                <a:gd name="T4" fmla="*/ 53 w 54"/>
                <a:gd name="T5" fmla="*/ 35 h 36"/>
                <a:gd name="T6" fmla="*/ 0 w 54"/>
                <a:gd name="T7" fmla="*/ 35 h 36"/>
                <a:gd name="T8" fmla="*/ 0 w 54"/>
                <a:gd name="T9" fmla="*/ 0 h 36"/>
                <a:gd name="T10" fmla="*/ 53 w 54"/>
                <a:gd name="T11" fmla="*/ 0 h 36"/>
                <a:gd name="T12" fmla="*/ 53 w 54"/>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54" h="36">
                  <a:moveTo>
                    <a:pt x="53" y="35"/>
                  </a:moveTo>
                  <a:lnTo>
                    <a:pt x="53" y="35"/>
                  </a:lnTo>
                  <a:lnTo>
                    <a:pt x="53" y="35"/>
                  </a:lnTo>
                  <a:lnTo>
                    <a:pt x="0" y="35"/>
                  </a:lnTo>
                  <a:lnTo>
                    <a:pt x="0" y="0"/>
                  </a:lnTo>
                  <a:lnTo>
                    <a:pt x="53" y="0"/>
                  </a:lnTo>
                  <a:lnTo>
                    <a:pt x="53" y="35"/>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0" name="Freeform 39">
              <a:extLst>
                <a:ext uri="{FF2B5EF4-FFF2-40B4-BE49-F238E27FC236}">
                  <a16:creationId xmlns:a16="http://schemas.microsoft.com/office/drawing/2014/main" id="{49C050F3-B4D2-2B4B-A748-ED05B1F02569}"/>
                </a:ext>
              </a:extLst>
            </p:cNvPr>
            <p:cNvSpPr>
              <a:spLocks noChangeArrowheads="1"/>
            </p:cNvSpPr>
            <p:nvPr/>
          </p:nvSpPr>
          <p:spPr bwMode="auto">
            <a:xfrm>
              <a:off x="3080" y="3552"/>
              <a:ext cx="210" cy="74"/>
            </a:xfrm>
            <a:custGeom>
              <a:avLst/>
              <a:gdLst>
                <a:gd name="T0" fmla="*/ 862 w 930"/>
                <a:gd name="T1" fmla="*/ 328 h 329"/>
                <a:gd name="T2" fmla="*/ 862 w 930"/>
                <a:gd name="T3" fmla="*/ 328 h 329"/>
                <a:gd name="T4" fmla="*/ 862 w 930"/>
                <a:gd name="T5" fmla="*/ 328 h 329"/>
                <a:gd name="T6" fmla="*/ 838 w 930"/>
                <a:gd name="T7" fmla="*/ 301 h 329"/>
                <a:gd name="T8" fmla="*/ 838 w 930"/>
                <a:gd name="T9" fmla="*/ 301 h 329"/>
                <a:gd name="T10" fmla="*/ 894 w 930"/>
                <a:gd name="T11" fmla="*/ 204 h 329"/>
                <a:gd name="T12" fmla="*/ 843 w 930"/>
                <a:gd name="T13" fmla="*/ 103 h 329"/>
                <a:gd name="T14" fmla="*/ 843 w 930"/>
                <a:gd name="T15" fmla="*/ 103 h 329"/>
                <a:gd name="T16" fmla="*/ 88 w 930"/>
                <a:gd name="T17" fmla="*/ 103 h 329"/>
                <a:gd name="T18" fmla="*/ 0 w 930"/>
                <a:gd name="T19" fmla="*/ 26 h 329"/>
                <a:gd name="T20" fmla="*/ 25 w 930"/>
                <a:gd name="T21" fmla="*/ 0 h 329"/>
                <a:gd name="T22" fmla="*/ 101 w 930"/>
                <a:gd name="T23" fmla="*/ 66 h 329"/>
                <a:gd name="T24" fmla="*/ 857 w 930"/>
                <a:gd name="T25" fmla="*/ 66 h 329"/>
                <a:gd name="T26" fmla="*/ 862 w 930"/>
                <a:gd name="T27" fmla="*/ 71 h 329"/>
                <a:gd name="T28" fmla="*/ 862 w 930"/>
                <a:gd name="T29" fmla="*/ 71 h 329"/>
                <a:gd name="T30" fmla="*/ 929 w 930"/>
                <a:gd name="T31" fmla="*/ 204 h 329"/>
                <a:gd name="T32" fmla="*/ 862 w 930"/>
                <a:gd name="T33" fmla="*/ 328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0" h="329">
                  <a:moveTo>
                    <a:pt x="862" y="328"/>
                  </a:moveTo>
                  <a:lnTo>
                    <a:pt x="862" y="328"/>
                  </a:lnTo>
                  <a:lnTo>
                    <a:pt x="862" y="328"/>
                  </a:lnTo>
                  <a:lnTo>
                    <a:pt x="838" y="301"/>
                  </a:lnTo>
                  <a:lnTo>
                    <a:pt x="838" y="301"/>
                  </a:lnTo>
                  <a:cubicBezTo>
                    <a:pt x="875" y="272"/>
                    <a:pt x="894" y="238"/>
                    <a:pt x="894" y="204"/>
                  </a:cubicBezTo>
                  <a:cubicBezTo>
                    <a:pt x="894" y="153"/>
                    <a:pt x="857" y="114"/>
                    <a:pt x="843" y="103"/>
                  </a:cubicBezTo>
                  <a:lnTo>
                    <a:pt x="843" y="103"/>
                  </a:lnTo>
                  <a:lnTo>
                    <a:pt x="88" y="103"/>
                  </a:lnTo>
                  <a:lnTo>
                    <a:pt x="0" y="26"/>
                  </a:lnTo>
                  <a:lnTo>
                    <a:pt x="25" y="0"/>
                  </a:lnTo>
                  <a:lnTo>
                    <a:pt x="101" y="66"/>
                  </a:lnTo>
                  <a:lnTo>
                    <a:pt x="857" y="66"/>
                  </a:lnTo>
                  <a:lnTo>
                    <a:pt x="862" y="71"/>
                  </a:lnTo>
                  <a:lnTo>
                    <a:pt x="862" y="71"/>
                  </a:lnTo>
                  <a:cubicBezTo>
                    <a:pt x="865" y="74"/>
                    <a:pt x="929" y="127"/>
                    <a:pt x="929" y="204"/>
                  </a:cubicBezTo>
                  <a:cubicBezTo>
                    <a:pt x="929" y="249"/>
                    <a:pt x="908" y="291"/>
                    <a:pt x="862" y="328"/>
                  </a:cubicBez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1" name="Freeform 40">
              <a:extLst>
                <a:ext uri="{FF2B5EF4-FFF2-40B4-BE49-F238E27FC236}">
                  <a16:creationId xmlns:a16="http://schemas.microsoft.com/office/drawing/2014/main" id="{F4B291FC-A230-F749-B2FE-08C08D61C465}"/>
                </a:ext>
              </a:extLst>
            </p:cNvPr>
            <p:cNvSpPr>
              <a:spLocks noChangeArrowheads="1"/>
            </p:cNvSpPr>
            <p:nvPr/>
          </p:nvSpPr>
          <p:spPr bwMode="auto">
            <a:xfrm>
              <a:off x="3155" y="3463"/>
              <a:ext cx="132" cy="163"/>
            </a:xfrm>
            <a:custGeom>
              <a:avLst/>
              <a:gdLst>
                <a:gd name="T0" fmla="*/ 58 w 585"/>
                <a:gd name="T1" fmla="*/ 686 h 722"/>
                <a:gd name="T2" fmla="*/ 58 w 585"/>
                <a:gd name="T3" fmla="*/ 686 h 722"/>
                <a:gd name="T4" fmla="*/ 58 w 585"/>
                <a:gd name="T5" fmla="*/ 686 h 722"/>
                <a:gd name="T6" fmla="*/ 271 w 585"/>
                <a:gd name="T7" fmla="*/ 686 h 722"/>
                <a:gd name="T8" fmla="*/ 536 w 585"/>
                <a:gd name="T9" fmla="*/ 135 h 722"/>
                <a:gd name="T10" fmla="*/ 369 w 585"/>
                <a:gd name="T11" fmla="*/ 47 h 722"/>
                <a:gd name="T12" fmla="*/ 58 w 585"/>
                <a:gd name="T13" fmla="*/ 686 h 722"/>
                <a:gd name="T14" fmla="*/ 292 w 585"/>
                <a:gd name="T15" fmla="*/ 721 h 722"/>
                <a:gd name="T16" fmla="*/ 292 w 585"/>
                <a:gd name="T17" fmla="*/ 721 h 722"/>
                <a:gd name="T18" fmla="*/ 292 w 585"/>
                <a:gd name="T19" fmla="*/ 721 h 722"/>
                <a:gd name="T20" fmla="*/ 0 w 585"/>
                <a:gd name="T21" fmla="*/ 721 h 722"/>
                <a:gd name="T22" fmla="*/ 353 w 585"/>
                <a:gd name="T23" fmla="*/ 0 h 722"/>
                <a:gd name="T24" fmla="*/ 584 w 585"/>
                <a:gd name="T25" fmla="*/ 119 h 722"/>
                <a:gd name="T26" fmla="*/ 292 w 585"/>
                <a:gd name="T27" fmla="*/ 721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5" h="722">
                  <a:moveTo>
                    <a:pt x="58" y="686"/>
                  </a:moveTo>
                  <a:lnTo>
                    <a:pt x="58" y="686"/>
                  </a:lnTo>
                  <a:lnTo>
                    <a:pt x="58" y="686"/>
                  </a:lnTo>
                  <a:lnTo>
                    <a:pt x="271" y="686"/>
                  </a:lnTo>
                  <a:lnTo>
                    <a:pt x="536" y="135"/>
                  </a:lnTo>
                  <a:lnTo>
                    <a:pt x="369" y="47"/>
                  </a:lnTo>
                  <a:lnTo>
                    <a:pt x="58" y="686"/>
                  </a:lnTo>
                  <a:close/>
                  <a:moveTo>
                    <a:pt x="292" y="721"/>
                  </a:moveTo>
                  <a:lnTo>
                    <a:pt x="292" y="721"/>
                  </a:lnTo>
                  <a:lnTo>
                    <a:pt x="292" y="721"/>
                  </a:lnTo>
                  <a:lnTo>
                    <a:pt x="0" y="721"/>
                  </a:lnTo>
                  <a:lnTo>
                    <a:pt x="353" y="0"/>
                  </a:lnTo>
                  <a:lnTo>
                    <a:pt x="584" y="119"/>
                  </a:lnTo>
                  <a:lnTo>
                    <a:pt x="292" y="721"/>
                  </a:lnTo>
                  <a:close/>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2" name="Freeform 41">
              <a:extLst>
                <a:ext uri="{FF2B5EF4-FFF2-40B4-BE49-F238E27FC236}">
                  <a16:creationId xmlns:a16="http://schemas.microsoft.com/office/drawing/2014/main" id="{8B4B28C4-4AD7-F645-BA1C-F3F431A2F7BD}"/>
                </a:ext>
              </a:extLst>
            </p:cNvPr>
            <p:cNvSpPr>
              <a:spLocks noChangeArrowheads="1"/>
            </p:cNvSpPr>
            <p:nvPr/>
          </p:nvSpPr>
          <p:spPr bwMode="auto">
            <a:xfrm>
              <a:off x="3249" y="3586"/>
              <a:ext cx="18" cy="26"/>
            </a:xfrm>
            <a:custGeom>
              <a:avLst/>
              <a:gdLst>
                <a:gd name="T0" fmla="*/ 31 w 83"/>
                <a:gd name="T1" fmla="*/ 119 h 120"/>
                <a:gd name="T2" fmla="*/ 31 w 83"/>
                <a:gd name="T3" fmla="*/ 119 h 120"/>
                <a:gd name="T4" fmla="*/ 31 w 83"/>
                <a:gd name="T5" fmla="*/ 119 h 120"/>
                <a:gd name="T6" fmla="*/ 0 w 83"/>
                <a:gd name="T7" fmla="*/ 103 h 120"/>
                <a:gd name="T8" fmla="*/ 50 w 83"/>
                <a:gd name="T9" fmla="*/ 0 h 120"/>
                <a:gd name="T10" fmla="*/ 82 w 83"/>
                <a:gd name="T11" fmla="*/ 15 h 120"/>
                <a:gd name="T12" fmla="*/ 31 w 83"/>
                <a:gd name="T13" fmla="*/ 119 h 120"/>
              </a:gdLst>
              <a:ahLst/>
              <a:cxnLst>
                <a:cxn ang="0">
                  <a:pos x="T0" y="T1"/>
                </a:cxn>
                <a:cxn ang="0">
                  <a:pos x="T2" y="T3"/>
                </a:cxn>
                <a:cxn ang="0">
                  <a:pos x="T4" y="T5"/>
                </a:cxn>
                <a:cxn ang="0">
                  <a:pos x="T6" y="T7"/>
                </a:cxn>
                <a:cxn ang="0">
                  <a:pos x="T8" y="T9"/>
                </a:cxn>
                <a:cxn ang="0">
                  <a:pos x="T10" y="T11"/>
                </a:cxn>
                <a:cxn ang="0">
                  <a:pos x="T12" y="T13"/>
                </a:cxn>
              </a:cxnLst>
              <a:rect l="0" t="0" r="r" b="b"/>
              <a:pathLst>
                <a:path w="83" h="120">
                  <a:moveTo>
                    <a:pt x="31" y="119"/>
                  </a:moveTo>
                  <a:lnTo>
                    <a:pt x="31" y="119"/>
                  </a:lnTo>
                  <a:lnTo>
                    <a:pt x="31" y="119"/>
                  </a:lnTo>
                  <a:lnTo>
                    <a:pt x="0" y="103"/>
                  </a:lnTo>
                  <a:lnTo>
                    <a:pt x="50" y="0"/>
                  </a:lnTo>
                  <a:lnTo>
                    <a:pt x="82" y="15"/>
                  </a:lnTo>
                  <a:lnTo>
                    <a:pt x="31" y="11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3" name="Freeform 42">
              <a:extLst>
                <a:ext uri="{FF2B5EF4-FFF2-40B4-BE49-F238E27FC236}">
                  <a16:creationId xmlns:a16="http://schemas.microsoft.com/office/drawing/2014/main" id="{23800A9E-46F3-3B40-821F-8105AF2D1CBC}"/>
                </a:ext>
              </a:extLst>
            </p:cNvPr>
            <p:cNvSpPr>
              <a:spLocks noChangeArrowheads="1"/>
            </p:cNvSpPr>
            <p:nvPr/>
          </p:nvSpPr>
          <p:spPr bwMode="auto">
            <a:xfrm>
              <a:off x="3139" y="3585"/>
              <a:ext cx="18" cy="26"/>
            </a:xfrm>
            <a:custGeom>
              <a:avLst/>
              <a:gdLst>
                <a:gd name="T0" fmla="*/ 31 w 83"/>
                <a:gd name="T1" fmla="*/ 119 h 120"/>
                <a:gd name="T2" fmla="*/ 31 w 83"/>
                <a:gd name="T3" fmla="*/ 119 h 120"/>
                <a:gd name="T4" fmla="*/ 31 w 83"/>
                <a:gd name="T5" fmla="*/ 119 h 120"/>
                <a:gd name="T6" fmla="*/ 0 w 83"/>
                <a:gd name="T7" fmla="*/ 103 h 120"/>
                <a:gd name="T8" fmla="*/ 50 w 83"/>
                <a:gd name="T9" fmla="*/ 0 h 120"/>
                <a:gd name="T10" fmla="*/ 82 w 83"/>
                <a:gd name="T11" fmla="*/ 16 h 120"/>
                <a:gd name="T12" fmla="*/ 31 w 83"/>
                <a:gd name="T13" fmla="*/ 119 h 120"/>
              </a:gdLst>
              <a:ahLst/>
              <a:cxnLst>
                <a:cxn ang="0">
                  <a:pos x="T0" y="T1"/>
                </a:cxn>
                <a:cxn ang="0">
                  <a:pos x="T2" y="T3"/>
                </a:cxn>
                <a:cxn ang="0">
                  <a:pos x="T4" y="T5"/>
                </a:cxn>
                <a:cxn ang="0">
                  <a:pos x="T6" y="T7"/>
                </a:cxn>
                <a:cxn ang="0">
                  <a:pos x="T8" y="T9"/>
                </a:cxn>
                <a:cxn ang="0">
                  <a:pos x="T10" y="T11"/>
                </a:cxn>
                <a:cxn ang="0">
                  <a:pos x="T12" y="T13"/>
                </a:cxn>
              </a:cxnLst>
              <a:rect l="0" t="0" r="r" b="b"/>
              <a:pathLst>
                <a:path w="83" h="120">
                  <a:moveTo>
                    <a:pt x="31" y="119"/>
                  </a:moveTo>
                  <a:lnTo>
                    <a:pt x="31" y="119"/>
                  </a:lnTo>
                  <a:lnTo>
                    <a:pt x="31" y="119"/>
                  </a:lnTo>
                  <a:lnTo>
                    <a:pt x="0" y="103"/>
                  </a:lnTo>
                  <a:lnTo>
                    <a:pt x="50" y="0"/>
                  </a:lnTo>
                  <a:lnTo>
                    <a:pt x="82" y="16"/>
                  </a:lnTo>
                  <a:lnTo>
                    <a:pt x="31" y="11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4" name="Freeform 43">
              <a:extLst>
                <a:ext uri="{FF2B5EF4-FFF2-40B4-BE49-F238E27FC236}">
                  <a16:creationId xmlns:a16="http://schemas.microsoft.com/office/drawing/2014/main" id="{AED2A4F4-F73F-6844-8C55-52E4C8F9011D}"/>
                </a:ext>
              </a:extLst>
            </p:cNvPr>
            <p:cNvSpPr>
              <a:spLocks noChangeArrowheads="1"/>
            </p:cNvSpPr>
            <p:nvPr/>
          </p:nvSpPr>
          <p:spPr bwMode="auto">
            <a:xfrm>
              <a:off x="3111" y="3585"/>
              <a:ext cx="18" cy="26"/>
            </a:xfrm>
            <a:custGeom>
              <a:avLst/>
              <a:gdLst>
                <a:gd name="T0" fmla="*/ 32 w 83"/>
                <a:gd name="T1" fmla="*/ 119 h 120"/>
                <a:gd name="T2" fmla="*/ 32 w 83"/>
                <a:gd name="T3" fmla="*/ 119 h 120"/>
                <a:gd name="T4" fmla="*/ 32 w 83"/>
                <a:gd name="T5" fmla="*/ 119 h 120"/>
                <a:gd name="T6" fmla="*/ 0 w 83"/>
                <a:gd name="T7" fmla="*/ 103 h 120"/>
                <a:gd name="T8" fmla="*/ 51 w 83"/>
                <a:gd name="T9" fmla="*/ 0 h 120"/>
                <a:gd name="T10" fmla="*/ 82 w 83"/>
                <a:gd name="T11" fmla="*/ 16 h 120"/>
                <a:gd name="T12" fmla="*/ 32 w 83"/>
                <a:gd name="T13" fmla="*/ 119 h 120"/>
              </a:gdLst>
              <a:ahLst/>
              <a:cxnLst>
                <a:cxn ang="0">
                  <a:pos x="T0" y="T1"/>
                </a:cxn>
                <a:cxn ang="0">
                  <a:pos x="T2" y="T3"/>
                </a:cxn>
                <a:cxn ang="0">
                  <a:pos x="T4" y="T5"/>
                </a:cxn>
                <a:cxn ang="0">
                  <a:pos x="T6" y="T7"/>
                </a:cxn>
                <a:cxn ang="0">
                  <a:pos x="T8" y="T9"/>
                </a:cxn>
                <a:cxn ang="0">
                  <a:pos x="T10" y="T11"/>
                </a:cxn>
                <a:cxn ang="0">
                  <a:pos x="T12" y="T13"/>
                </a:cxn>
              </a:cxnLst>
              <a:rect l="0" t="0" r="r" b="b"/>
              <a:pathLst>
                <a:path w="83" h="120">
                  <a:moveTo>
                    <a:pt x="32" y="119"/>
                  </a:moveTo>
                  <a:lnTo>
                    <a:pt x="32" y="119"/>
                  </a:lnTo>
                  <a:lnTo>
                    <a:pt x="32" y="119"/>
                  </a:lnTo>
                  <a:lnTo>
                    <a:pt x="0" y="103"/>
                  </a:lnTo>
                  <a:lnTo>
                    <a:pt x="51" y="0"/>
                  </a:lnTo>
                  <a:lnTo>
                    <a:pt x="82" y="16"/>
                  </a:lnTo>
                  <a:lnTo>
                    <a:pt x="32" y="11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45" name="Freeform 44">
              <a:extLst>
                <a:ext uri="{FF2B5EF4-FFF2-40B4-BE49-F238E27FC236}">
                  <a16:creationId xmlns:a16="http://schemas.microsoft.com/office/drawing/2014/main" id="{CD7EBCB1-4EAA-F042-84BC-BAF8AB326540}"/>
                </a:ext>
              </a:extLst>
            </p:cNvPr>
            <p:cNvSpPr>
              <a:spLocks noChangeArrowheads="1"/>
            </p:cNvSpPr>
            <p:nvPr/>
          </p:nvSpPr>
          <p:spPr bwMode="auto">
            <a:xfrm>
              <a:off x="3084" y="3585"/>
              <a:ext cx="18" cy="26"/>
            </a:xfrm>
            <a:custGeom>
              <a:avLst/>
              <a:gdLst>
                <a:gd name="T0" fmla="*/ 31 w 83"/>
                <a:gd name="T1" fmla="*/ 119 h 120"/>
                <a:gd name="T2" fmla="*/ 31 w 83"/>
                <a:gd name="T3" fmla="*/ 119 h 120"/>
                <a:gd name="T4" fmla="*/ 31 w 83"/>
                <a:gd name="T5" fmla="*/ 119 h 120"/>
                <a:gd name="T6" fmla="*/ 0 w 83"/>
                <a:gd name="T7" fmla="*/ 103 h 120"/>
                <a:gd name="T8" fmla="*/ 50 w 83"/>
                <a:gd name="T9" fmla="*/ 0 h 120"/>
                <a:gd name="T10" fmla="*/ 82 w 83"/>
                <a:gd name="T11" fmla="*/ 16 h 120"/>
                <a:gd name="T12" fmla="*/ 31 w 83"/>
                <a:gd name="T13" fmla="*/ 119 h 120"/>
              </a:gdLst>
              <a:ahLst/>
              <a:cxnLst>
                <a:cxn ang="0">
                  <a:pos x="T0" y="T1"/>
                </a:cxn>
                <a:cxn ang="0">
                  <a:pos x="T2" y="T3"/>
                </a:cxn>
                <a:cxn ang="0">
                  <a:pos x="T4" y="T5"/>
                </a:cxn>
                <a:cxn ang="0">
                  <a:pos x="T6" y="T7"/>
                </a:cxn>
                <a:cxn ang="0">
                  <a:pos x="T8" y="T9"/>
                </a:cxn>
                <a:cxn ang="0">
                  <a:pos x="T10" y="T11"/>
                </a:cxn>
                <a:cxn ang="0">
                  <a:pos x="T12" y="T13"/>
                </a:cxn>
              </a:cxnLst>
              <a:rect l="0" t="0" r="r" b="b"/>
              <a:pathLst>
                <a:path w="83" h="120">
                  <a:moveTo>
                    <a:pt x="31" y="119"/>
                  </a:moveTo>
                  <a:lnTo>
                    <a:pt x="31" y="119"/>
                  </a:lnTo>
                  <a:lnTo>
                    <a:pt x="31" y="119"/>
                  </a:lnTo>
                  <a:lnTo>
                    <a:pt x="0" y="103"/>
                  </a:lnTo>
                  <a:lnTo>
                    <a:pt x="50" y="0"/>
                  </a:lnTo>
                  <a:lnTo>
                    <a:pt x="82" y="16"/>
                  </a:lnTo>
                  <a:lnTo>
                    <a:pt x="31" y="119"/>
                  </a:lnTo>
                </a:path>
              </a:pathLst>
            </a:custGeom>
            <a:solidFill>
              <a:srgbClr val="662D9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grpSp>
      <p:sp>
        <p:nvSpPr>
          <p:cNvPr id="3" name="Rectangle 2">
            <a:extLst>
              <a:ext uri="{FF2B5EF4-FFF2-40B4-BE49-F238E27FC236}">
                <a16:creationId xmlns:a16="http://schemas.microsoft.com/office/drawing/2014/main" id="{F8460E9F-AB0B-234B-9A95-A827C36A1049}"/>
              </a:ext>
            </a:extLst>
          </p:cNvPr>
          <p:cNvSpPr/>
          <p:nvPr/>
        </p:nvSpPr>
        <p:spPr>
          <a:xfrm>
            <a:off x="3241489" y="4222980"/>
            <a:ext cx="1382110" cy="461665"/>
          </a:xfrm>
          <a:prstGeom prst="rect">
            <a:avLst/>
          </a:prstGeom>
        </p:spPr>
        <p:txBody>
          <a:bodyPr wrap="none">
            <a:spAutoFit/>
          </a:bodyPr>
          <a:lstStyle/>
          <a:p>
            <a:r>
              <a:rPr lang="en-US" sz="2400" b="1" dirty="0">
                <a:solidFill>
                  <a:srgbClr val="9E1F63"/>
                </a:solidFill>
                <a:latin typeface="Arial"/>
              </a:rPr>
              <a:t>Patients</a:t>
            </a:r>
          </a:p>
        </p:txBody>
      </p:sp>
      <p:sp>
        <p:nvSpPr>
          <p:cNvPr id="6" name="Rectangle 5">
            <a:extLst>
              <a:ext uri="{FF2B5EF4-FFF2-40B4-BE49-F238E27FC236}">
                <a16:creationId xmlns:a16="http://schemas.microsoft.com/office/drawing/2014/main" id="{A999910F-D94B-514F-B1D2-1E5B26264715}"/>
              </a:ext>
            </a:extLst>
          </p:cNvPr>
          <p:cNvSpPr/>
          <p:nvPr/>
        </p:nvSpPr>
        <p:spPr>
          <a:xfrm>
            <a:off x="5449990" y="4221453"/>
            <a:ext cx="1196161" cy="461665"/>
          </a:xfrm>
          <a:prstGeom prst="rect">
            <a:avLst/>
          </a:prstGeom>
        </p:spPr>
        <p:txBody>
          <a:bodyPr wrap="none">
            <a:spAutoFit/>
          </a:bodyPr>
          <a:lstStyle/>
          <a:p>
            <a:r>
              <a:rPr lang="en-US" sz="2400" b="1" dirty="0">
                <a:solidFill>
                  <a:srgbClr val="9E1F63"/>
                </a:solidFill>
                <a:latin typeface="Arial"/>
              </a:rPr>
              <a:t>Payers</a:t>
            </a:r>
          </a:p>
        </p:txBody>
      </p:sp>
      <p:sp>
        <p:nvSpPr>
          <p:cNvPr id="8" name="Rectangle 7">
            <a:extLst>
              <a:ext uri="{FF2B5EF4-FFF2-40B4-BE49-F238E27FC236}">
                <a16:creationId xmlns:a16="http://schemas.microsoft.com/office/drawing/2014/main" id="{D34B90B5-4DF0-B24A-A0A9-5DE04198C317}"/>
              </a:ext>
            </a:extLst>
          </p:cNvPr>
          <p:cNvSpPr/>
          <p:nvPr/>
        </p:nvSpPr>
        <p:spPr>
          <a:xfrm>
            <a:off x="7335781" y="4231913"/>
            <a:ext cx="1604927" cy="461665"/>
          </a:xfrm>
          <a:prstGeom prst="rect">
            <a:avLst/>
          </a:prstGeom>
        </p:spPr>
        <p:txBody>
          <a:bodyPr wrap="none">
            <a:spAutoFit/>
          </a:bodyPr>
          <a:lstStyle/>
          <a:p>
            <a:r>
              <a:rPr lang="en-US" sz="2400" b="1" dirty="0">
                <a:solidFill>
                  <a:srgbClr val="9E1F63"/>
                </a:solidFill>
                <a:latin typeface="Arial"/>
              </a:rPr>
              <a:t>Providers</a:t>
            </a:r>
          </a:p>
        </p:txBody>
      </p:sp>
      <p:grpSp>
        <p:nvGrpSpPr>
          <p:cNvPr id="15" name="Group 14">
            <a:extLst>
              <a:ext uri="{FF2B5EF4-FFF2-40B4-BE49-F238E27FC236}">
                <a16:creationId xmlns:a16="http://schemas.microsoft.com/office/drawing/2014/main" id="{D210D30C-D70C-9042-A315-71EC515E5814}"/>
              </a:ext>
            </a:extLst>
          </p:cNvPr>
          <p:cNvGrpSpPr>
            <a:grpSpLocks/>
          </p:cNvGrpSpPr>
          <p:nvPr/>
        </p:nvGrpSpPr>
        <p:grpSpPr bwMode="auto">
          <a:xfrm>
            <a:off x="5334305" y="2674122"/>
            <a:ext cx="1362029" cy="1460556"/>
            <a:chOff x="2424" y="2696"/>
            <a:chExt cx="332" cy="356"/>
          </a:xfrm>
        </p:grpSpPr>
        <p:sp>
          <p:nvSpPr>
            <p:cNvPr id="16" name="Freeform 15">
              <a:extLst>
                <a:ext uri="{FF2B5EF4-FFF2-40B4-BE49-F238E27FC236}">
                  <a16:creationId xmlns:a16="http://schemas.microsoft.com/office/drawing/2014/main" id="{FC38C8B7-1115-5F41-A964-D6A0AEBC9A7F}"/>
                </a:ext>
              </a:extLst>
            </p:cNvPr>
            <p:cNvSpPr>
              <a:spLocks noChangeArrowheads="1"/>
            </p:cNvSpPr>
            <p:nvPr/>
          </p:nvSpPr>
          <p:spPr bwMode="auto">
            <a:xfrm>
              <a:off x="2668" y="3012"/>
              <a:ext cx="34" cy="7"/>
            </a:xfrm>
            <a:custGeom>
              <a:avLst/>
              <a:gdLst>
                <a:gd name="T0" fmla="*/ 152 w 153"/>
                <a:gd name="T1" fmla="*/ 35 h 36"/>
                <a:gd name="T2" fmla="*/ 152 w 153"/>
                <a:gd name="T3" fmla="*/ 35 h 36"/>
                <a:gd name="T4" fmla="*/ 152 w 153"/>
                <a:gd name="T5" fmla="*/ 35 h 36"/>
                <a:gd name="T6" fmla="*/ 0 w 153"/>
                <a:gd name="T7" fmla="*/ 35 h 36"/>
                <a:gd name="T8" fmla="*/ 0 w 153"/>
                <a:gd name="T9" fmla="*/ 0 h 36"/>
                <a:gd name="T10" fmla="*/ 152 w 153"/>
                <a:gd name="T11" fmla="*/ 0 h 36"/>
                <a:gd name="T12" fmla="*/ 152 w 153"/>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153" h="36">
                  <a:moveTo>
                    <a:pt x="152" y="35"/>
                  </a:moveTo>
                  <a:lnTo>
                    <a:pt x="152" y="35"/>
                  </a:lnTo>
                  <a:lnTo>
                    <a:pt x="152" y="35"/>
                  </a:lnTo>
                  <a:lnTo>
                    <a:pt x="0" y="35"/>
                  </a:lnTo>
                  <a:lnTo>
                    <a:pt x="0" y="0"/>
                  </a:lnTo>
                  <a:lnTo>
                    <a:pt x="152" y="0"/>
                  </a:lnTo>
                  <a:lnTo>
                    <a:pt x="152" y="35"/>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17" name="Freeform 16">
              <a:extLst>
                <a:ext uri="{FF2B5EF4-FFF2-40B4-BE49-F238E27FC236}">
                  <a16:creationId xmlns:a16="http://schemas.microsoft.com/office/drawing/2014/main" id="{90D38CD2-4235-DF45-8A9D-CA09B4AAE683}"/>
                </a:ext>
              </a:extLst>
            </p:cNvPr>
            <p:cNvSpPr>
              <a:spLocks noChangeArrowheads="1"/>
            </p:cNvSpPr>
            <p:nvPr/>
          </p:nvSpPr>
          <p:spPr bwMode="auto">
            <a:xfrm>
              <a:off x="2713" y="3012"/>
              <a:ext cx="13" cy="7"/>
            </a:xfrm>
            <a:custGeom>
              <a:avLst/>
              <a:gdLst>
                <a:gd name="T0" fmla="*/ 61 w 62"/>
                <a:gd name="T1" fmla="*/ 35 h 36"/>
                <a:gd name="T2" fmla="*/ 61 w 62"/>
                <a:gd name="T3" fmla="*/ 35 h 36"/>
                <a:gd name="T4" fmla="*/ 61 w 62"/>
                <a:gd name="T5" fmla="*/ 35 h 36"/>
                <a:gd name="T6" fmla="*/ 0 w 62"/>
                <a:gd name="T7" fmla="*/ 35 h 36"/>
                <a:gd name="T8" fmla="*/ 0 w 62"/>
                <a:gd name="T9" fmla="*/ 0 h 36"/>
                <a:gd name="T10" fmla="*/ 61 w 62"/>
                <a:gd name="T11" fmla="*/ 0 h 36"/>
                <a:gd name="T12" fmla="*/ 61 w 62"/>
                <a:gd name="T13" fmla="*/ 35 h 36"/>
              </a:gdLst>
              <a:ahLst/>
              <a:cxnLst>
                <a:cxn ang="0">
                  <a:pos x="T0" y="T1"/>
                </a:cxn>
                <a:cxn ang="0">
                  <a:pos x="T2" y="T3"/>
                </a:cxn>
                <a:cxn ang="0">
                  <a:pos x="T4" y="T5"/>
                </a:cxn>
                <a:cxn ang="0">
                  <a:pos x="T6" y="T7"/>
                </a:cxn>
                <a:cxn ang="0">
                  <a:pos x="T8" y="T9"/>
                </a:cxn>
                <a:cxn ang="0">
                  <a:pos x="T10" y="T11"/>
                </a:cxn>
                <a:cxn ang="0">
                  <a:pos x="T12" y="T13"/>
                </a:cxn>
              </a:cxnLst>
              <a:rect l="0" t="0" r="r" b="b"/>
              <a:pathLst>
                <a:path w="62" h="36">
                  <a:moveTo>
                    <a:pt x="61" y="35"/>
                  </a:moveTo>
                  <a:lnTo>
                    <a:pt x="61" y="35"/>
                  </a:lnTo>
                  <a:lnTo>
                    <a:pt x="61" y="35"/>
                  </a:lnTo>
                  <a:lnTo>
                    <a:pt x="0" y="35"/>
                  </a:lnTo>
                  <a:lnTo>
                    <a:pt x="0" y="0"/>
                  </a:lnTo>
                  <a:lnTo>
                    <a:pt x="61" y="0"/>
                  </a:lnTo>
                  <a:lnTo>
                    <a:pt x="61" y="35"/>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18" name="Freeform 17">
              <a:extLst>
                <a:ext uri="{FF2B5EF4-FFF2-40B4-BE49-F238E27FC236}">
                  <a16:creationId xmlns:a16="http://schemas.microsoft.com/office/drawing/2014/main" id="{B619DF86-204B-9340-A794-F40D146848DF}"/>
                </a:ext>
              </a:extLst>
            </p:cNvPr>
            <p:cNvSpPr>
              <a:spLocks noChangeArrowheads="1"/>
            </p:cNvSpPr>
            <p:nvPr/>
          </p:nvSpPr>
          <p:spPr bwMode="auto">
            <a:xfrm>
              <a:off x="2424" y="2870"/>
              <a:ext cx="332" cy="182"/>
            </a:xfrm>
            <a:custGeom>
              <a:avLst/>
              <a:gdLst>
                <a:gd name="T0" fmla="*/ 1467 w 1468"/>
                <a:gd name="T1" fmla="*/ 805 h 806"/>
                <a:gd name="T2" fmla="*/ 1467 w 1468"/>
                <a:gd name="T3" fmla="*/ 805 h 806"/>
                <a:gd name="T4" fmla="*/ 1467 w 1468"/>
                <a:gd name="T5" fmla="*/ 805 h 806"/>
                <a:gd name="T6" fmla="*/ 0 w 1468"/>
                <a:gd name="T7" fmla="*/ 805 h 806"/>
                <a:gd name="T8" fmla="*/ 0 w 1468"/>
                <a:gd name="T9" fmla="*/ 488 h 806"/>
                <a:gd name="T10" fmla="*/ 0 w 1468"/>
                <a:gd name="T11" fmla="*/ 488 h 806"/>
                <a:gd name="T12" fmla="*/ 0 w 1468"/>
                <a:gd name="T13" fmla="*/ 466 h 806"/>
                <a:gd name="T14" fmla="*/ 151 w 1468"/>
                <a:gd name="T15" fmla="*/ 227 h 806"/>
                <a:gd name="T16" fmla="*/ 488 w 1468"/>
                <a:gd name="T17" fmla="*/ 53 h 806"/>
                <a:gd name="T18" fmla="*/ 488 w 1468"/>
                <a:gd name="T19" fmla="*/ 53 h 806"/>
                <a:gd name="T20" fmla="*/ 517 w 1468"/>
                <a:gd name="T21" fmla="*/ 0 h 806"/>
                <a:gd name="T22" fmla="*/ 549 w 1468"/>
                <a:gd name="T23" fmla="*/ 18 h 806"/>
                <a:gd name="T24" fmla="*/ 512 w 1468"/>
                <a:gd name="T25" fmla="*/ 79 h 806"/>
                <a:gd name="T26" fmla="*/ 509 w 1468"/>
                <a:gd name="T27" fmla="*/ 82 h 806"/>
                <a:gd name="T28" fmla="*/ 509 w 1468"/>
                <a:gd name="T29" fmla="*/ 82 h 806"/>
                <a:gd name="T30" fmla="*/ 167 w 1468"/>
                <a:gd name="T31" fmla="*/ 256 h 806"/>
                <a:gd name="T32" fmla="*/ 34 w 1468"/>
                <a:gd name="T33" fmla="*/ 474 h 806"/>
                <a:gd name="T34" fmla="*/ 34 w 1468"/>
                <a:gd name="T35" fmla="*/ 488 h 806"/>
                <a:gd name="T36" fmla="*/ 34 w 1468"/>
                <a:gd name="T37" fmla="*/ 488 h 806"/>
                <a:gd name="T38" fmla="*/ 34 w 1468"/>
                <a:gd name="T39" fmla="*/ 771 h 806"/>
                <a:gd name="T40" fmla="*/ 1432 w 1468"/>
                <a:gd name="T41" fmla="*/ 771 h 806"/>
                <a:gd name="T42" fmla="*/ 1432 w 1468"/>
                <a:gd name="T43" fmla="*/ 493 h 806"/>
                <a:gd name="T44" fmla="*/ 1432 w 1468"/>
                <a:gd name="T45" fmla="*/ 493 h 806"/>
                <a:gd name="T46" fmla="*/ 1430 w 1468"/>
                <a:gd name="T47" fmla="*/ 469 h 806"/>
                <a:gd name="T48" fmla="*/ 1300 w 1468"/>
                <a:gd name="T49" fmla="*/ 256 h 806"/>
                <a:gd name="T50" fmla="*/ 1300 w 1468"/>
                <a:gd name="T51" fmla="*/ 256 h 806"/>
                <a:gd name="T52" fmla="*/ 958 w 1468"/>
                <a:gd name="T53" fmla="*/ 79 h 806"/>
                <a:gd name="T54" fmla="*/ 923 w 1468"/>
                <a:gd name="T55" fmla="*/ 18 h 806"/>
                <a:gd name="T56" fmla="*/ 955 w 1468"/>
                <a:gd name="T57" fmla="*/ 2 h 806"/>
                <a:gd name="T58" fmla="*/ 984 w 1468"/>
                <a:gd name="T59" fmla="*/ 53 h 806"/>
                <a:gd name="T60" fmla="*/ 1316 w 1468"/>
                <a:gd name="T61" fmla="*/ 227 h 806"/>
                <a:gd name="T62" fmla="*/ 1316 w 1468"/>
                <a:gd name="T63" fmla="*/ 227 h 806"/>
                <a:gd name="T64" fmla="*/ 1464 w 1468"/>
                <a:gd name="T65" fmla="*/ 461 h 806"/>
                <a:gd name="T66" fmla="*/ 1467 w 1468"/>
                <a:gd name="T67" fmla="*/ 493 h 806"/>
                <a:gd name="T68" fmla="*/ 1467 w 1468"/>
                <a:gd name="T69" fmla="*/ 493 h 806"/>
                <a:gd name="T70" fmla="*/ 1467 w 1468"/>
                <a:gd name="T71" fmla="*/ 805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8" h="806">
                  <a:moveTo>
                    <a:pt x="1467" y="805"/>
                  </a:moveTo>
                  <a:lnTo>
                    <a:pt x="1467" y="805"/>
                  </a:lnTo>
                  <a:lnTo>
                    <a:pt x="1467" y="805"/>
                  </a:lnTo>
                  <a:lnTo>
                    <a:pt x="0" y="805"/>
                  </a:lnTo>
                  <a:lnTo>
                    <a:pt x="0" y="488"/>
                  </a:lnTo>
                  <a:lnTo>
                    <a:pt x="0" y="488"/>
                  </a:lnTo>
                  <a:cubicBezTo>
                    <a:pt x="0" y="480"/>
                    <a:pt x="0" y="474"/>
                    <a:pt x="0" y="466"/>
                  </a:cubicBezTo>
                  <a:cubicBezTo>
                    <a:pt x="11" y="424"/>
                    <a:pt x="45" y="286"/>
                    <a:pt x="151" y="227"/>
                  </a:cubicBezTo>
                  <a:cubicBezTo>
                    <a:pt x="252" y="169"/>
                    <a:pt x="454" y="71"/>
                    <a:pt x="488" y="53"/>
                  </a:cubicBezTo>
                  <a:lnTo>
                    <a:pt x="488" y="53"/>
                  </a:lnTo>
                  <a:lnTo>
                    <a:pt x="517" y="0"/>
                  </a:lnTo>
                  <a:lnTo>
                    <a:pt x="549" y="18"/>
                  </a:lnTo>
                  <a:lnTo>
                    <a:pt x="512" y="79"/>
                  </a:lnTo>
                  <a:lnTo>
                    <a:pt x="509" y="82"/>
                  </a:lnTo>
                  <a:lnTo>
                    <a:pt x="509" y="82"/>
                  </a:lnTo>
                  <a:cubicBezTo>
                    <a:pt x="507" y="84"/>
                    <a:pt x="276" y="196"/>
                    <a:pt x="167" y="256"/>
                  </a:cubicBezTo>
                  <a:cubicBezTo>
                    <a:pt x="77" y="310"/>
                    <a:pt x="42" y="435"/>
                    <a:pt x="34" y="474"/>
                  </a:cubicBezTo>
                  <a:cubicBezTo>
                    <a:pt x="34" y="477"/>
                    <a:pt x="34" y="482"/>
                    <a:pt x="34" y="488"/>
                  </a:cubicBezTo>
                  <a:lnTo>
                    <a:pt x="34" y="488"/>
                  </a:lnTo>
                  <a:lnTo>
                    <a:pt x="34" y="771"/>
                  </a:lnTo>
                  <a:lnTo>
                    <a:pt x="1432" y="771"/>
                  </a:lnTo>
                  <a:lnTo>
                    <a:pt x="1432" y="493"/>
                  </a:lnTo>
                  <a:lnTo>
                    <a:pt x="1432" y="493"/>
                  </a:lnTo>
                  <a:cubicBezTo>
                    <a:pt x="1432" y="485"/>
                    <a:pt x="1432" y="477"/>
                    <a:pt x="1430" y="469"/>
                  </a:cubicBezTo>
                  <a:cubicBezTo>
                    <a:pt x="1419" y="429"/>
                    <a:pt x="1385" y="301"/>
                    <a:pt x="1300" y="256"/>
                  </a:cubicBezTo>
                  <a:lnTo>
                    <a:pt x="1300" y="256"/>
                  </a:lnTo>
                  <a:lnTo>
                    <a:pt x="958" y="79"/>
                  </a:lnTo>
                  <a:lnTo>
                    <a:pt x="923" y="18"/>
                  </a:lnTo>
                  <a:lnTo>
                    <a:pt x="955" y="2"/>
                  </a:lnTo>
                  <a:lnTo>
                    <a:pt x="984" y="53"/>
                  </a:lnTo>
                  <a:lnTo>
                    <a:pt x="1316" y="227"/>
                  </a:lnTo>
                  <a:lnTo>
                    <a:pt x="1316" y="227"/>
                  </a:lnTo>
                  <a:cubicBezTo>
                    <a:pt x="1411" y="275"/>
                    <a:pt x="1451" y="406"/>
                    <a:pt x="1464" y="461"/>
                  </a:cubicBezTo>
                  <a:cubicBezTo>
                    <a:pt x="1467" y="472"/>
                    <a:pt x="1467" y="482"/>
                    <a:pt x="1467" y="493"/>
                  </a:cubicBezTo>
                  <a:lnTo>
                    <a:pt x="1467" y="493"/>
                  </a:lnTo>
                  <a:lnTo>
                    <a:pt x="1467" y="805"/>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19" name="Freeform 18">
              <a:extLst>
                <a:ext uri="{FF2B5EF4-FFF2-40B4-BE49-F238E27FC236}">
                  <a16:creationId xmlns:a16="http://schemas.microsoft.com/office/drawing/2014/main" id="{0AD7B836-786C-8B4C-8185-D261A532EDF8}"/>
                </a:ext>
              </a:extLst>
            </p:cNvPr>
            <p:cNvSpPr>
              <a:spLocks noChangeArrowheads="1"/>
            </p:cNvSpPr>
            <p:nvPr/>
          </p:nvSpPr>
          <p:spPr bwMode="auto">
            <a:xfrm>
              <a:off x="2486" y="2869"/>
              <a:ext cx="105" cy="183"/>
            </a:xfrm>
            <a:custGeom>
              <a:avLst/>
              <a:gdLst>
                <a:gd name="T0" fmla="*/ 180 w 467"/>
                <a:gd name="T1" fmla="*/ 494 h 812"/>
                <a:gd name="T2" fmla="*/ 180 w 467"/>
                <a:gd name="T3" fmla="*/ 494 h 812"/>
                <a:gd name="T4" fmla="*/ 180 w 467"/>
                <a:gd name="T5" fmla="*/ 494 h 812"/>
                <a:gd name="T6" fmla="*/ 386 w 467"/>
                <a:gd name="T7" fmla="*/ 777 h 812"/>
                <a:gd name="T8" fmla="*/ 429 w 467"/>
                <a:gd name="T9" fmla="*/ 777 h 812"/>
                <a:gd name="T10" fmla="*/ 429 w 467"/>
                <a:gd name="T11" fmla="*/ 690 h 812"/>
                <a:gd name="T12" fmla="*/ 251 w 467"/>
                <a:gd name="T13" fmla="*/ 67 h 812"/>
                <a:gd name="T14" fmla="*/ 61 w 467"/>
                <a:gd name="T15" fmla="*/ 401 h 812"/>
                <a:gd name="T16" fmla="*/ 262 w 467"/>
                <a:gd name="T17" fmla="*/ 396 h 812"/>
                <a:gd name="T18" fmla="*/ 180 w 467"/>
                <a:gd name="T19" fmla="*/ 494 h 812"/>
                <a:gd name="T20" fmla="*/ 368 w 467"/>
                <a:gd name="T21" fmla="*/ 811 h 812"/>
                <a:gd name="T22" fmla="*/ 368 w 467"/>
                <a:gd name="T23" fmla="*/ 811 h 812"/>
                <a:gd name="T24" fmla="*/ 368 w 467"/>
                <a:gd name="T25" fmla="*/ 811 h 812"/>
                <a:gd name="T26" fmla="*/ 135 w 467"/>
                <a:gd name="T27" fmla="*/ 491 h 812"/>
                <a:gd name="T28" fmla="*/ 185 w 467"/>
                <a:gd name="T29" fmla="*/ 433 h 812"/>
                <a:gd name="T30" fmla="*/ 0 w 467"/>
                <a:gd name="T31" fmla="*/ 438 h 812"/>
                <a:gd name="T32" fmla="*/ 248 w 467"/>
                <a:gd name="T33" fmla="*/ 0 h 812"/>
                <a:gd name="T34" fmla="*/ 278 w 467"/>
                <a:gd name="T35" fmla="*/ 37 h 812"/>
                <a:gd name="T36" fmla="*/ 466 w 467"/>
                <a:gd name="T37" fmla="*/ 687 h 812"/>
                <a:gd name="T38" fmla="*/ 466 w 467"/>
                <a:gd name="T39" fmla="*/ 811 h 812"/>
                <a:gd name="T40" fmla="*/ 368 w 467"/>
                <a:gd name="T41" fmla="*/ 8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7" h="812">
                  <a:moveTo>
                    <a:pt x="180" y="494"/>
                  </a:moveTo>
                  <a:lnTo>
                    <a:pt x="180" y="494"/>
                  </a:lnTo>
                  <a:lnTo>
                    <a:pt x="180" y="494"/>
                  </a:lnTo>
                  <a:lnTo>
                    <a:pt x="386" y="777"/>
                  </a:lnTo>
                  <a:lnTo>
                    <a:pt x="429" y="777"/>
                  </a:lnTo>
                  <a:lnTo>
                    <a:pt x="429" y="690"/>
                  </a:lnTo>
                  <a:lnTo>
                    <a:pt x="251" y="67"/>
                  </a:lnTo>
                  <a:lnTo>
                    <a:pt x="61" y="401"/>
                  </a:lnTo>
                  <a:lnTo>
                    <a:pt x="262" y="396"/>
                  </a:lnTo>
                  <a:lnTo>
                    <a:pt x="180" y="494"/>
                  </a:lnTo>
                  <a:close/>
                  <a:moveTo>
                    <a:pt x="368" y="811"/>
                  </a:moveTo>
                  <a:lnTo>
                    <a:pt x="368" y="811"/>
                  </a:lnTo>
                  <a:lnTo>
                    <a:pt x="368" y="811"/>
                  </a:lnTo>
                  <a:lnTo>
                    <a:pt x="135" y="491"/>
                  </a:lnTo>
                  <a:lnTo>
                    <a:pt x="185" y="433"/>
                  </a:lnTo>
                  <a:lnTo>
                    <a:pt x="0" y="438"/>
                  </a:lnTo>
                  <a:lnTo>
                    <a:pt x="248" y="0"/>
                  </a:lnTo>
                  <a:lnTo>
                    <a:pt x="278" y="37"/>
                  </a:lnTo>
                  <a:lnTo>
                    <a:pt x="466" y="687"/>
                  </a:lnTo>
                  <a:lnTo>
                    <a:pt x="466" y="811"/>
                  </a:lnTo>
                  <a:lnTo>
                    <a:pt x="368" y="811"/>
                  </a:ln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0" name="Freeform 19">
              <a:extLst>
                <a:ext uri="{FF2B5EF4-FFF2-40B4-BE49-F238E27FC236}">
                  <a16:creationId xmlns:a16="http://schemas.microsoft.com/office/drawing/2014/main" id="{CAC5A377-E087-C34A-BD0D-75C9C74DB4A9}"/>
                </a:ext>
              </a:extLst>
            </p:cNvPr>
            <p:cNvSpPr>
              <a:spLocks noChangeArrowheads="1"/>
            </p:cNvSpPr>
            <p:nvPr/>
          </p:nvSpPr>
          <p:spPr bwMode="auto">
            <a:xfrm>
              <a:off x="2591" y="2869"/>
              <a:ext cx="104" cy="183"/>
            </a:xfrm>
            <a:custGeom>
              <a:avLst/>
              <a:gdLst>
                <a:gd name="T0" fmla="*/ 35 w 465"/>
                <a:gd name="T1" fmla="*/ 777 h 812"/>
                <a:gd name="T2" fmla="*/ 35 w 465"/>
                <a:gd name="T3" fmla="*/ 777 h 812"/>
                <a:gd name="T4" fmla="*/ 35 w 465"/>
                <a:gd name="T5" fmla="*/ 777 h 812"/>
                <a:gd name="T6" fmla="*/ 77 w 465"/>
                <a:gd name="T7" fmla="*/ 777 h 812"/>
                <a:gd name="T8" fmla="*/ 283 w 465"/>
                <a:gd name="T9" fmla="*/ 494 h 812"/>
                <a:gd name="T10" fmla="*/ 201 w 465"/>
                <a:gd name="T11" fmla="*/ 396 h 812"/>
                <a:gd name="T12" fmla="*/ 404 w 465"/>
                <a:gd name="T13" fmla="*/ 401 h 812"/>
                <a:gd name="T14" fmla="*/ 215 w 465"/>
                <a:gd name="T15" fmla="*/ 67 h 812"/>
                <a:gd name="T16" fmla="*/ 35 w 465"/>
                <a:gd name="T17" fmla="*/ 690 h 812"/>
                <a:gd name="T18" fmla="*/ 35 w 465"/>
                <a:gd name="T19" fmla="*/ 777 h 812"/>
                <a:gd name="T20" fmla="*/ 95 w 465"/>
                <a:gd name="T21" fmla="*/ 811 h 812"/>
                <a:gd name="T22" fmla="*/ 95 w 465"/>
                <a:gd name="T23" fmla="*/ 811 h 812"/>
                <a:gd name="T24" fmla="*/ 95 w 465"/>
                <a:gd name="T25" fmla="*/ 811 h 812"/>
                <a:gd name="T26" fmla="*/ 0 w 465"/>
                <a:gd name="T27" fmla="*/ 811 h 812"/>
                <a:gd name="T28" fmla="*/ 0 w 465"/>
                <a:gd name="T29" fmla="*/ 684 h 812"/>
                <a:gd name="T30" fmla="*/ 191 w 465"/>
                <a:gd name="T31" fmla="*/ 30 h 812"/>
                <a:gd name="T32" fmla="*/ 215 w 465"/>
                <a:gd name="T33" fmla="*/ 0 h 812"/>
                <a:gd name="T34" fmla="*/ 464 w 465"/>
                <a:gd name="T35" fmla="*/ 438 h 812"/>
                <a:gd name="T36" fmla="*/ 278 w 465"/>
                <a:gd name="T37" fmla="*/ 433 h 812"/>
                <a:gd name="T38" fmla="*/ 328 w 465"/>
                <a:gd name="T39" fmla="*/ 491 h 812"/>
                <a:gd name="T40" fmla="*/ 95 w 465"/>
                <a:gd name="T41" fmla="*/ 811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5" h="812">
                  <a:moveTo>
                    <a:pt x="35" y="777"/>
                  </a:moveTo>
                  <a:lnTo>
                    <a:pt x="35" y="777"/>
                  </a:lnTo>
                  <a:lnTo>
                    <a:pt x="35" y="777"/>
                  </a:lnTo>
                  <a:lnTo>
                    <a:pt x="77" y="777"/>
                  </a:lnTo>
                  <a:lnTo>
                    <a:pt x="283" y="494"/>
                  </a:lnTo>
                  <a:lnTo>
                    <a:pt x="201" y="396"/>
                  </a:lnTo>
                  <a:lnTo>
                    <a:pt x="404" y="401"/>
                  </a:lnTo>
                  <a:lnTo>
                    <a:pt x="215" y="67"/>
                  </a:lnTo>
                  <a:lnTo>
                    <a:pt x="35" y="690"/>
                  </a:lnTo>
                  <a:lnTo>
                    <a:pt x="35" y="777"/>
                  </a:lnTo>
                  <a:close/>
                  <a:moveTo>
                    <a:pt x="95" y="811"/>
                  </a:moveTo>
                  <a:lnTo>
                    <a:pt x="95" y="811"/>
                  </a:lnTo>
                  <a:lnTo>
                    <a:pt x="95" y="811"/>
                  </a:lnTo>
                  <a:lnTo>
                    <a:pt x="0" y="811"/>
                  </a:lnTo>
                  <a:lnTo>
                    <a:pt x="0" y="684"/>
                  </a:lnTo>
                  <a:lnTo>
                    <a:pt x="191" y="30"/>
                  </a:lnTo>
                  <a:lnTo>
                    <a:pt x="215" y="0"/>
                  </a:lnTo>
                  <a:lnTo>
                    <a:pt x="464" y="438"/>
                  </a:lnTo>
                  <a:lnTo>
                    <a:pt x="278" y="433"/>
                  </a:lnTo>
                  <a:lnTo>
                    <a:pt x="328" y="491"/>
                  </a:lnTo>
                  <a:lnTo>
                    <a:pt x="95" y="811"/>
                  </a:ln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1" name="Freeform 20">
              <a:extLst>
                <a:ext uri="{FF2B5EF4-FFF2-40B4-BE49-F238E27FC236}">
                  <a16:creationId xmlns:a16="http://schemas.microsoft.com/office/drawing/2014/main" id="{3B009323-4246-0147-9549-6F47185FD324}"/>
                </a:ext>
              </a:extLst>
            </p:cNvPr>
            <p:cNvSpPr>
              <a:spLocks noChangeArrowheads="1"/>
            </p:cNvSpPr>
            <p:nvPr/>
          </p:nvSpPr>
          <p:spPr bwMode="auto">
            <a:xfrm>
              <a:off x="2510" y="2696"/>
              <a:ext cx="161" cy="111"/>
            </a:xfrm>
            <a:custGeom>
              <a:avLst/>
              <a:gdLst>
                <a:gd name="T0" fmla="*/ 256 w 714"/>
                <a:gd name="T1" fmla="*/ 35 h 492"/>
                <a:gd name="T2" fmla="*/ 256 w 714"/>
                <a:gd name="T3" fmla="*/ 35 h 492"/>
                <a:gd name="T4" fmla="*/ 39 w 714"/>
                <a:gd name="T5" fmla="*/ 275 h 492"/>
                <a:gd name="T6" fmla="*/ 50 w 714"/>
                <a:gd name="T7" fmla="*/ 456 h 492"/>
                <a:gd name="T8" fmla="*/ 50 w 714"/>
                <a:gd name="T9" fmla="*/ 456 h 492"/>
                <a:gd name="T10" fmla="*/ 52 w 714"/>
                <a:gd name="T11" fmla="*/ 381 h 492"/>
                <a:gd name="T12" fmla="*/ 129 w 714"/>
                <a:gd name="T13" fmla="*/ 236 h 492"/>
                <a:gd name="T14" fmla="*/ 142 w 714"/>
                <a:gd name="T15" fmla="*/ 236 h 492"/>
                <a:gd name="T16" fmla="*/ 358 w 714"/>
                <a:gd name="T17" fmla="*/ 260 h 492"/>
                <a:gd name="T18" fmla="*/ 570 w 714"/>
                <a:gd name="T19" fmla="*/ 236 h 492"/>
                <a:gd name="T20" fmla="*/ 585 w 714"/>
                <a:gd name="T21" fmla="*/ 236 h 492"/>
                <a:gd name="T22" fmla="*/ 660 w 714"/>
                <a:gd name="T23" fmla="*/ 381 h 492"/>
                <a:gd name="T24" fmla="*/ 654 w 714"/>
                <a:gd name="T25" fmla="*/ 451 h 492"/>
                <a:gd name="T26" fmla="*/ 662 w 714"/>
                <a:gd name="T27" fmla="*/ 451 h 492"/>
                <a:gd name="T28" fmla="*/ 673 w 714"/>
                <a:gd name="T29" fmla="*/ 275 h 492"/>
                <a:gd name="T30" fmla="*/ 609 w 714"/>
                <a:gd name="T31" fmla="*/ 101 h 492"/>
                <a:gd name="T32" fmla="*/ 456 w 714"/>
                <a:gd name="T33" fmla="*/ 35 h 492"/>
                <a:gd name="T34" fmla="*/ 52 w 714"/>
                <a:gd name="T35" fmla="*/ 491 h 492"/>
                <a:gd name="T36" fmla="*/ 52 w 714"/>
                <a:gd name="T37" fmla="*/ 491 h 492"/>
                <a:gd name="T38" fmla="*/ 34 w 714"/>
                <a:gd name="T39" fmla="*/ 486 h 492"/>
                <a:gd name="T40" fmla="*/ 15 w 714"/>
                <a:gd name="T41" fmla="*/ 456 h 492"/>
                <a:gd name="T42" fmla="*/ 5 w 714"/>
                <a:gd name="T43" fmla="*/ 278 h 492"/>
                <a:gd name="T44" fmla="*/ 256 w 714"/>
                <a:gd name="T45" fmla="*/ 0 h 492"/>
                <a:gd name="T46" fmla="*/ 456 w 714"/>
                <a:gd name="T47" fmla="*/ 0 h 492"/>
                <a:gd name="T48" fmla="*/ 636 w 714"/>
                <a:gd name="T49" fmla="*/ 77 h 492"/>
                <a:gd name="T50" fmla="*/ 707 w 714"/>
                <a:gd name="T51" fmla="*/ 278 h 492"/>
                <a:gd name="T52" fmla="*/ 697 w 714"/>
                <a:gd name="T53" fmla="*/ 456 h 492"/>
                <a:gd name="T54" fmla="*/ 654 w 714"/>
                <a:gd name="T55" fmla="*/ 488 h 492"/>
                <a:gd name="T56" fmla="*/ 620 w 714"/>
                <a:gd name="T57" fmla="*/ 456 h 492"/>
                <a:gd name="T58" fmla="*/ 623 w 714"/>
                <a:gd name="T59" fmla="*/ 379 h 492"/>
                <a:gd name="T60" fmla="*/ 575 w 714"/>
                <a:gd name="T61" fmla="*/ 273 h 492"/>
                <a:gd name="T62" fmla="*/ 137 w 714"/>
                <a:gd name="T63" fmla="*/ 273 h 492"/>
                <a:gd name="T64" fmla="*/ 95 w 714"/>
                <a:gd name="T65" fmla="*/ 451 h 492"/>
                <a:gd name="T66" fmla="*/ 52 w 714"/>
                <a:gd name="T67" fmla="*/ 49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492">
                  <a:moveTo>
                    <a:pt x="256" y="35"/>
                  </a:moveTo>
                  <a:lnTo>
                    <a:pt x="256" y="35"/>
                  </a:lnTo>
                  <a:lnTo>
                    <a:pt x="256" y="35"/>
                  </a:lnTo>
                  <a:lnTo>
                    <a:pt x="256" y="35"/>
                  </a:lnTo>
                  <a:cubicBezTo>
                    <a:pt x="198" y="35"/>
                    <a:pt x="142" y="58"/>
                    <a:pt x="103" y="101"/>
                  </a:cubicBezTo>
                  <a:cubicBezTo>
                    <a:pt x="58" y="148"/>
                    <a:pt x="37" y="212"/>
                    <a:pt x="39" y="275"/>
                  </a:cubicBezTo>
                  <a:lnTo>
                    <a:pt x="39" y="275"/>
                  </a:lnTo>
                  <a:lnTo>
                    <a:pt x="50" y="456"/>
                  </a:lnTo>
                  <a:lnTo>
                    <a:pt x="50" y="456"/>
                  </a:lnTo>
                  <a:lnTo>
                    <a:pt x="50" y="456"/>
                  </a:lnTo>
                  <a:cubicBezTo>
                    <a:pt x="52" y="456"/>
                    <a:pt x="58" y="454"/>
                    <a:pt x="60" y="454"/>
                  </a:cubicBezTo>
                  <a:cubicBezTo>
                    <a:pt x="58" y="433"/>
                    <a:pt x="52" y="381"/>
                    <a:pt x="52" y="381"/>
                  </a:cubicBezTo>
                  <a:cubicBezTo>
                    <a:pt x="50" y="307"/>
                    <a:pt x="60" y="273"/>
                    <a:pt x="129" y="236"/>
                  </a:cubicBezTo>
                  <a:lnTo>
                    <a:pt x="129" y="236"/>
                  </a:lnTo>
                  <a:lnTo>
                    <a:pt x="134" y="233"/>
                  </a:lnTo>
                  <a:lnTo>
                    <a:pt x="142" y="236"/>
                  </a:lnTo>
                  <a:lnTo>
                    <a:pt x="142" y="236"/>
                  </a:lnTo>
                  <a:cubicBezTo>
                    <a:pt x="190" y="252"/>
                    <a:pt x="269" y="260"/>
                    <a:pt x="358" y="260"/>
                  </a:cubicBezTo>
                  <a:cubicBezTo>
                    <a:pt x="443" y="260"/>
                    <a:pt x="525" y="252"/>
                    <a:pt x="570" y="236"/>
                  </a:cubicBezTo>
                  <a:lnTo>
                    <a:pt x="570" y="236"/>
                  </a:lnTo>
                  <a:lnTo>
                    <a:pt x="578" y="233"/>
                  </a:lnTo>
                  <a:lnTo>
                    <a:pt x="585" y="236"/>
                  </a:lnTo>
                  <a:lnTo>
                    <a:pt x="585" y="236"/>
                  </a:lnTo>
                  <a:cubicBezTo>
                    <a:pt x="652" y="273"/>
                    <a:pt x="662" y="307"/>
                    <a:pt x="660" y="381"/>
                  </a:cubicBezTo>
                  <a:lnTo>
                    <a:pt x="660" y="381"/>
                  </a:lnTo>
                  <a:lnTo>
                    <a:pt x="654" y="451"/>
                  </a:lnTo>
                  <a:lnTo>
                    <a:pt x="654" y="451"/>
                  </a:lnTo>
                  <a:cubicBezTo>
                    <a:pt x="657" y="451"/>
                    <a:pt x="660" y="451"/>
                    <a:pt x="662" y="451"/>
                  </a:cubicBezTo>
                  <a:lnTo>
                    <a:pt x="662" y="451"/>
                  </a:lnTo>
                  <a:lnTo>
                    <a:pt x="673" y="275"/>
                  </a:lnTo>
                  <a:lnTo>
                    <a:pt x="673" y="275"/>
                  </a:lnTo>
                  <a:cubicBezTo>
                    <a:pt x="675" y="212"/>
                    <a:pt x="654" y="148"/>
                    <a:pt x="609" y="101"/>
                  </a:cubicBezTo>
                  <a:cubicBezTo>
                    <a:pt x="570" y="58"/>
                    <a:pt x="514" y="35"/>
                    <a:pt x="456" y="35"/>
                  </a:cubicBezTo>
                  <a:lnTo>
                    <a:pt x="456" y="35"/>
                  </a:lnTo>
                  <a:lnTo>
                    <a:pt x="256" y="35"/>
                  </a:lnTo>
                  <a:close/>
                  <a:moveTo>
                    <a:pt x="52" y="491"/>
                  </a:moveTo>
                  <a:lnTo>
                    <a:pt x="52" y="491"/>
                  </a:lnTo>
                  <a:lnTo>
                    <a:pt x="52" y="491"/>
                  </a:lnTo>
                  <a:lnTo>
                    <a:pt x="52" y="491"/>
                  </a:lnTo>
                  <a:cubicBezTo>
                    <a:pt x="47" y="491"/>
                    <a:pt x="39" y="488"/>
                    <a:pt x="34" y="486"/>
                  </a:cubicBezTo>
                  <a:cubicBezTo>
                    <a:pt x="23" y="480"/>
                    <a:pt x="15" y="470"/>
                    <a:pt x="15" y="456"/>
                  </a:cubicBezTo>
                  <a:lnTo>
                    <a:pt x="15" y="456"/>
                  </a:lnTo>
                  <a:lnTo>
                    <a:pt x="5" y="278"/>
                  </a:lnTo>
                  <a:lnTo>
                    <a:pt x="5" y="278"/>
                  </a:lnTo>
                  <a:cubicBezTo>
                    <a:pt x="0" y="204"/>
                    <a:pt x="26" y="130"/>
                    <a:pt x="76" y="77"/>
                  </a:cubicBezTo>
                  <a:cubicBezTo>
                    <a:pt x="124" y="27"/>
                    <a:pt x="187" y="0"/>
                    <a:pt x="256" y="0"/>
                  </a:cubicBezTo>
                  <a:lnTo>
                    <a:pt x="256" y="0"/>
                  </a:lnTo>
                  <a:lnTo>
                    <a:pt x="456" y="0"/>
                  </a:lnTo>
                  <a:lnTo>
                    <a:pt x="456" y="0"/>
                  </a:lnTo>
                  <a:cubicBezTo>
                    <a:pt x="525" y="0"/>
                    <a:pt x="588" y="27"/>
                    <a:pt x="636" y="77"/>
                  </a:cubicBezTo>
                  <a:cubicBezTo>
                    <a:pt x="686" y="130"/>
                    <a:pt x="713" y="204"/>
                    <a:pt x="707" y="278"/>
                  </a:cubicBezTo>
                  <a:lnTo>
                    <a:pt x="707" y="278"/>
                  </a:lnTo>
                  <a:lnTo>
                    <a:pt x="697" y="456"/>
                  </a:lnTo>
                  <a:lnTo>
                    <a:pt x="697" y="456"/>
                  </a:lnTo>
                  <a:cubicBezTo>
                    <a:pt x="697" y="486"/>
                    <a:pt x="670" y="486"/>
                    <a:pt x="660" y="486"/>
                  </a:cubicBezTo>
                  <a:cubicBezTo>
                    <a:pt x="657" y="486"/>
                    <a:pt x="654" y="486"/>
                    <a:pt x="654" y="488"/>
                  </a:cubicBezTo>
                  <a:cubicBezTo>
                    <a:pt x="644" y="488"/>
                    <a:pt x="636" y="486"/>
                    <a:pt x="630" y="480"/>
                  </a:cubicBezTo>
                  <a:cubicBezTo>
                    <a:pt x="623" y="472"/>
                    <a:pt x="620" y="464"/>
                    <a:pt x="620" y="456"/>
                  </a:cubicBezTo>
                  <a:lnTo>
                    <a:pt x="620" y="456"/>
                  </a:lnTo>
                  <a:lnTo>
                    <a:pt x="623" y="379"/>
                  </a:lnTo>
                  <a:lnTo>
                    <a:pt x="623" y="379"/>
                  </a:lnTo>
                  <a:cubicBezTo>
                    <a:pt x="628" y="318"/>
                    <a:pt x="620" y="297"/>
                    <a:pt x="575" y="273"/>
                  </a:cubicBezTo>
                  <a:cubicBezTo>
                    <a:pt x="522" y="286"/>
                    <a:pt x="443" y="294"/>
                    <a:pt x="358" y="294"/>
                  </a:cubicBezTo>
                  <a:cubicBezTo>
                    <a:pt x="269" y="294"/>
                    <a:pt x="190" y="286"/>
                    <a:pt x="137" y="273"/>
                  </a:cubicBezTo>
                  <a:cubicBezTo>
                    <a:pt x="92" y="297"/>
                    <a:pt x="87" y="318"/>
                    <a:pt x="90" y="379"/>
                  </a:cubicBezTo>
                  <a:cubicBezTo>
                    <a:pt x="90" y="379"/>
                    <a:pt x="92" y="430"/>
                    <a:pt x="95" y="451"/>
                  </a:cubicBezTo>
                  <a:cubicBezTo>
                    <a:pt x="95" y="464"/>
                    <a:pt x="90" y="475"/>
                    <a:pt x="79" y="483"/>
                  </a:cubicBezTo>
                  <a:cubicBezTo>
                    <a:pt x="71" y="488"/>
                    <a:pt x="63" y="491"/>
                    <a:pt x="52" y="491"/>
                  </a:cubicBez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2" name="Freeform 21">
              <a:extLst>
                <a:ext uri="{FF2B5EF4-FFF2-40B4-BE49-F238E27FC236}">
                  <a16:creationId xmlns:a16="http://schemas.microsoft.com/office/drawing/2014/main" id="{F56D1781-5A51-DE4D-9B28-C1484DC433B5}"/>
                </a:ext>
              </a:extLst>
            </p:cNvPr>
            <p:cNvSpPr>
              <a:spLocks noChangeArrowheads="1"/>
            </p:cNvSpPr>
            <p:nvPr/>
          </p:nvSpPr>
          <p:spPr bwMode="auto">
            <a:xfrm>
              <a:off x="2514" y="2749"/>
              <a:ext cx="153" cy="147"/>
            </a:xfrm>
            <a:custGeom>
              <a:avLst/>
              <a:gdLst>
                <a:gd name="T0" fmla="*/ 40 w 677"/>
                <a:gd name="T1" fmla="*/ 229 h 653"/>
                <a:gd name="T2" fmla="*/ 37 w 677"/>
                <a:gd name="T3" fmla="*/ 253 h 653"/>
                <a:gd name="T4" fmla="*/ 37 w 677"/>
                <a:gd name="T5" fmla="*/ 253 h 653"/>
                <a:gd name="T6" fmla="*/ 77 w 677"/>
                <a:gd name="T7" fmla="*/ 353 h 653"/>
                <a:gd name="T8" fmla="*/ 85 w 677"/>
                <a:gd name="T9" fmla="*/ 358 h 653"/>
                <a:gd name="T10" fmla="*/ 90 w 677"/>
                <a:gd name="T11" fmla="*/ 377 h 653"/>
                <a:gd name="T12" fmla="*/ 586 w 677"/>
                <a:gd name="T13" fmla="*/ 377 h 653"/>
                <a:gd name="T14" fmla="*/ 591 w 677"/>
                <a:gd name="T15" fmla="*/ 358 h 653"/>
                <a:gd name="T16" fmla="*/ 599 w 677"/>
                <a:gd name="T17" fmla="*/ 353 h 653"/>
                <a:gd name="T18" fmla="*/ 639 w 677"/>
                <a:gd name="T19" fmla="*/ 253 h 653"/>
                <a:gd name="T20" fmla="*/ 612 w 677"/>
                <a:gd name="T21" fmla="*/ 247 h 653"/>
                <a:gd name="T22" fmla="*/ 602 w 677"/>
                <a:gd name="T23" fmla="*/ 223 h 653"/>
                <a:gd name="T24" fmla="*/ 605 w 677"/>
                <a:gd name="T25" fmla="*/ 146 h 653"/>
                <a:gd name="T26" fmla="*/ 340 w 677"/>
                <a:gd name="T27" fmla="*/ 61 h 653"/>
                <a:gd name="T28" fmla="*/ 72 w 677"/>
                <a:gd name="T29" fmla="*/ 146 h 653"/>
                <a:gd name="T30" fmla="*/ 74 w 677"/>
                <a:gd name="T31" fmla="*/ 226 h 653"/>
                <a:gd name="T32" fmla="*/ 66 w 677"/>
                <a:gd name="T33" fmla="*/ 250 h 653"/>
                <a:gd name="T34" fmla="*/ 37 w 677"/>
                <a:gd name="T35" fmla="*/ 253 h 653"/>
                <a:gd name="T36" fmla="*/ 340 w 677"/>
                <a:gd name="T37" fmla="*/ 652 h 653"/>
                <a:gd name="T38" fmla="*/ 340 w 677"/>
                <a:gd name="T39" fmla="*/ 652 h 653"/>
                <a:gd name="T40" fmla="*/ 56 w 677"/>
                <a:gd name="T41" fmla="*/ 385 h 653"/>
                <a:gd name="T42" fmla="*/ 56 w 677"/>
                <a:gd name="T43" fmla="*/ 382 h 653"/>
                <a:gd name="T44" fmla="*/ 8 w 677"/>
                <a:gd name="T45" fmla="*/ 229 h 653"/>
                <a:gd name="T46" fmla="*/ 13 w 677"/>
                <a:gd name="T47" fmla="*/ 216 h 653"/>
                <a:gd name="T48" fmla="*/ 29 w 677"/>
                <a:gd name="T49" fmla="*/ 218 h 653"/>
                <a:gd name="T50" fmla="*/ 40 w 677"/>
                <a:gd name="T51" fmla="*/ 218 h 653"/>
                <a:gd name="T52" fmla="*/ 34 w 677"/>
                <a:gd name="T53" fmla="*/ 148 h 653"/>
                <a:gd name="T54" fmla="*/ 111 w 677"/>
                <a:gd name="T55" fmla="*/ 3 h 653"/>
                <a:gd name="T56" fmla="*/ 116 w 677"/>
                <a:gd name="T57" fmla="*/ 0 h 653"/>
                <a:gd name="T58" fmla="*/ 124 w 677"/>
                <a:gd name="T59" fmla="*/ 3 h 653"/>
                <a:gd name="T60" fmla="*/ 552 w 677"/>
                <a:gd name="T61" fmla="*/ 3 h 653"/>
                <a:gd name="T62" fmla="*/ 560 w 677"/>
                <a:gd name="T63" fmla="*/ 0 h 653"/>
                <a:gd name="T64" fmla="*/ 567 w 677"/>
                <a:gd name="T65" fmla="*/ 3 h 653"/>
                <a:gd name="T66" fmla="*/ 642 w 677"/>
                <a:gd name="T67" fmla="*/ 148 h 653"/>
                <a:gd name="T68" fmla="*/ 636 w 677"/>
                <a:gd name="T69" fmla="*/ 218 h 653"/>
                <a:gd name="T70" fmla="*/ 650 w 677"/>
                <a:gd name="T71" fmla="*/ 218 h 653"/>
                <a:gd name="T72" fmla="*/ 663 w 677"/>
                <a:gd name="T73" fmla="*/ 216 h 653"/>
                <a:gd name="T74" fmla="*/ 668 w 677"/>
                <a:gd name="T75" fmla="*/ 229 h 653"/>
                <a:gd name="T76" fmla="*/ 620 w 677"/>
                <a:gd name="T77" fmla="*/ 382 h 653"/>
                <a:gd name="T78" fmla="*/ 620 w 677"/>
                <a:gd name="T79" fmla="*/ 385 h 653"/>
                <a:gd name="T80" fmla="*/ 340 w 677"/>
                <a:gd name="T81" fmla="*/ 652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7" h="653">
                  <a:moveTo>
                    <a:pt x="40" y="229"/>
                  </a:moveTo>
                  <a:lnTo>
                    <a:pt x="40" y="229"/>
                  </a:lnTo>
                  <a:close/>
                  <a:moveTo>
                    <a:pt x="37" y="253"/>
                  </a:moveTo>
                  <a:lnTo>
                    <a:pt x="37" y="253"/>
                  </a:lnTo>
                  <a:lnTo>
                    <a:pt x="37" y="253"/>
                  </a:lnTo>
                  <a:lnTo>
                    <a:pt x="37" y="253"/>
                  </a:lnTo>
                  <a:cubicBezTo>
                    <a:pt x="37" y="266"/>
                    <a:pt x="37" y="284"/>
                    <a:pt x="42" y="300"/>
                  </a:cubicBezTo>
                  <a:cubicBezTo>
                    <a:pt x="50" y="329"/>
                    <a:pt x="66" y="350"/>
                    <a:pt x="77" y="353"/>
                  </a:cubicBezTo>
                  <a:lnTo>
                    <a:pt x="77" y="353"/>
                  </a:lnTo>
                  <a:lnTo>
                    <a:pt x="85" y="358"/>
                  </a:lnTo>
                  <a:lnTo>
                    <a:pt x="90" y="377"/>
                  </a:lnTo>
                  <a:lnTo>
                    <a:pt x="90" y="377"/>
                  </a:lnTo>
                  <a:cubicBezTo>
                    <a:pt x="132" y="525"/>
                    <a:pt x="156" y="615"/>
                    <a:pt x="340" y="618"/>
                  </a:cubicBezTo>
                  <a:cubicBezTo>
                    <a:pt x="520" y="615"/>
                    <a:pt x="544" y="525"/>
                    <a:pt x="586" y="377"/>
                  </a:cubicBezTo>
                  <a:lnTo>
                    <a:pt x="586" y="377"/>
                  </a:lnTo>
                  <a:lnTo>
                    <a:pt x="591" y="358"/>
                  </a:lnTo>
                  <a:lnTo>
                    <a:pt x="599" y="353"/>
                  </a:lnTo>
                  <a:lnTo>
                    <a:pt x="599" y="353"/>
                  </a:lnTo>
                  <a:cubicBezTo>
                    <a:pt x="610" y="350"/>
                    <a:pt x="626" y="329"/>
                    <a:pt x="634" y="300"/>
                  </a:cubicBezTo>
                  <a:cubicBezTo>
                    <a:pt x="639" y="284"/>
                    <a:pt x="639" y="266"/>
                    <a:pt x="639" y="253"/>
                  </a:cubicBezTo>
                  <a:cubicBezTo>
                    <a:pt x="636" y="253"/>
                    <a:pt x="636" y="253"/>
                    <a:pt x="636" y="255"/>
                  </a:cubicBezTo>
                  <a:cubicBezTo>
                    <a:pt x="626" y="255"/>
                    <a:pt x="618" y="253"/>
                    <a:pt x="612" y="247"/>
                  </a:cubicBezTo>
                  <a:cubicBezTo>
                    <a:pt x="605" y="239"/>
                    <a:pt x="602" y="231"/>
                    <a:pt x="602" y="223"/>
                  </a:cubicBezTo>
                  <a:lnTo>
                    <a:pt x="602" y="223"/>
                  </a:lnTo>
                  <a:lnTo>
                    <a:pt x="605" y="146"/>
                  </a:lnTo>
                  <a:lnTo>
                    <a:pt x="605" y="146"/>
                  </a:lnTo>
                  <a:cubicBezTo>
                    <a:pt x="610" y="85"/>
                    <a:pt x="602" y="64"/>
                    <a:pt x="557" y="40"/>
                  </a:cubicBezTo>
                  <a:cubicBezTo>
                    <a:pt x="504" y="53"/>
                    <a:pt x="425" y="61"/>
                    <a:pt x="340" y="61"/>
                  </a:cubicBezTo>
                  <a:cubicBezTo>
                    <a:pt x="251" y="61"/>
                    <a:pt x="172" y="53"/>
                    <a:pt x="119" y="40"/>
                  </a:cubicBezTo>
                  <a:cubicBezTo>
                    <a:pt x="74" y="64"/>
                    <a:pt x="69" y="85"/>
                    <a:pt x="72" y="146"/>
                  </a:cubicBezTo>
                  <a:lnTo>
                    <a:pt x="72" y="146"/>
                  </a:lnTo>
                  <a:lnTo>
                    <a:pt x="74" y="226"/>
                  </a:lnTo>
                  <a:lnTo>
                    <a:pt x="74" y="226"/>
                  </a:lnTo>
                  <a:cubicBezTo>
                    <a:pt x="74" y="234"/>
                    <a:pt x="72" y="245"/>
                    <a:pt x="66" y="250"/>
                  </a:cubicBezTo>
                  <a:cubicBezTo>
                    <a:pt x="58" y="255"/>
                    <a:pt x="50" y="255"/>
                    <a:pt x="42" y="255"/>
                  </a:cubicBezTo>
                  <a:cubicBezTo>
                    <a:pt x="42" y="255"/>
                    <a:pt x="40" y="253"/>
                    <a:pt x="37" y="253"/>
                  </a:cubicBezTo>
                  <a:close/>
                  <a:moveTo>
                    <a:pt x="340" y="652"/>
                  </a:moveTo>
                  <a:lnTo>
                    <a:pt x="340" y="652"/>
                  </a:lnTo>
                  <a:lnTo>
                    <a:pt x="340" y="652"/>
                  </a:lnTo>
                  <a:lnTo>
                    <a:pt x="340" y="652"/>
                  </a:lnTo>
                  <a:cubicBezTo>
                    <a:pt x="130" y="650"/>
                    <a:pt x="98" y="533"/>
                    <a:pt x="56" y="385"/>
                  </a:cubicBezTo>
                  <a:lnTo>
                    <a:pt x="56" y="385"/>
                  </a:lnTo>
                  <a:lnTo>
                    <a:pt x="56" y="382"/>
                  </a:lnTo>
                  <a:lnTo>
                    <a:pt x="56" y="382"/>
                  </a:lnTo>
                  <a:cubicBezTo>
                    <a:pt x="34" y="369"/>
                    <a:pt x="19" y="343"/>
                    <a:pt x="8" y="308"/>
                  </a:cubicBezTo>
                  <a:cubicBezTo>
                    <a:pt x="0" y="279"/>
                    <a:pt x="0" y="250"/>
                    <a:pt x="8" y="229"/>
                  </a:cubicBezTo>
                  <a:lnTo>
                    <a:pt x="8" y="229"/>
                  </a:lnTo>
                  <a:lnTo>
                    <a:pt x="13" y="216"/>
                  </a:lnTo>
                  <a:lnTo>
                    <a:pt x="29" y="218"/>
                  </a:lnTo>
                  <a:lnTo>
                    <a:pt x="29" y="218"/>
                  </a:lnTo>
                  <a:cubicBezTo>
                    <a:pt x="29" y="218"/>
                    <a:pt x="32" y="218"/>
                    <a:pt x="34" y="218"/>
                  </a:cubicBezTo>
                  <a:cubicBezTo>
                    <a:pt x="37" y="218"/>
                    <a:pt x="37" y="218"/>
                    <a:pt x="40" y="218"/>
                  </a:cubicBezTo>
                  <a:lnTo>
                    <a:pt x="40" y="218"/>
                  </a:lnTo>
                  <a:lnTo>
                    <a:pt x="34" y="148"/>
                  </a:lnTo>
                  <a:lnTo>
                    <a:pt x="34" y="148"/>
                  </a:lnTo>
                  <a:cubicBezTo>
                    <a:pt x="32" y="74"/>
                    <a:pt x="42" y="40"/>
                    <a:pt x="111" y="3"/>
                  </a:cubicBezTo>
                  <a:lnTo>
                    <a:pt x="111" y="3"/>
                  </a:lnTo>
                  <a:lnTo>
                    <a:pt x="116" y="0"/>
                  </a:lnTo>
                  <a:lnTo>
                    <a:pt x="124" y="3"/>
                  </a:lnTo>
                  <a:lnTo>
                    <a:pt x="124" y="3"/>
                  </a:lnTo>
                  <a:cubicBezTo>
                    <a:pt x="172" y="19"/>
                    <a:pt x="251" y="27"/>
                    <a:pt x="340" y="27"/>
                  </a:cubicBezTo>
                  <a:cubicBezTo>
                    <a:pt x="425" y="27"/>
                    <a:pt x="507" y="19"/>
                    <a:pt x="552" y="3"/>
                  </a:cubicBezTo>
                  <a:lnTo>
                    <a:pt x="552" y="3"/>
                  </a:lnTo>
                  <a:lnTo>
                    <a:pt x="560" y="0"/>
                  </a:lnTo>
                  <a:lnTo>
                    <a:pt x="567" y="3"/>
                  </a:lnTo>
                  <a:lnTo>
                    <a:pt x="567" y="3"/>
                  </a:lnTo>
                  <a:cubicBezTo>
                    <a:pt x="634" y="40"/>
                    <a:pt x="644" y="74"/>
                    <a:pt x="642" y="148"/>
                  </a:cubicBezTo>
                  <a:lnTo>
                    <a:pt x="642" y="148"/>
                  </a:lnTo>
                  <a:lnTo>
                    <a:pt x="636" y="218"/>
                  </a:lnTo>
                  <a:lnTo>
                    <a:pt x="636" y="218"/>
                  </a:lnTo>
                  <a:cubicBezTo>
                    <a:pt x="639" y="218"/>
                    <a:pt x="639" y="218"/>
                    <a:pt x="642" y="218"/>
                  </a:cubicBezTo>
                  <a:cubicBezTo>
                    <a:pt x="644" y="218"/>
                    <a:pt x="647" y="218"/>
                    <a:pt x="650" y="218"/>
                  </a:cubicBezTo>
                  <a:lnTo>
                    <a:pt x="650" y="218"/>
                  </a:lnTo>
                  <a:lnTo>
                    <a:pt x="663" y="216"/>
                  </a:lnTo>
                  <a:lnTo>
                    <a:pt x="668" y="229"/>
                  </a:lnTo>
                  <a:lnTo>
                    <a:pt x="668" y="229"/>
                  </a:lnTo>
                  <a:cubicBezTo>
                    <a:pt x="676" y="250"/>
                    <a:pt x="676" y="279"/>
                    <a:pt x="668" y="308"/>
                  </a:cubicBezTo>
                  <a:cubicBezTo>
                    <a:pt x="660" y="343"/>
                    <a:pt x="642" y="369"/>
                    <a:pt x="620" y="382"/>
                  </a:cubicBezTo>
                  <a:lnTo>
                    <a:pt x="620" y="382"/>
                  </a:lnTo>
                  <a:lnTo>
                    <a:pt x="620" y="385"/>
                  </a:lnTo>
                  <a:lnTo>
                    <a:pt x="620" y="385"/>
                  </a:lnTo>
                  <a:cubicBezTo>
                    <a:pt x="578" y="533"/>
                    <a:pt x="546" y="650"/>
                    <a:pt x="340" y="652"/>
                  </a:cubicBez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grpSp>
      <p:grpSp>
        <p:nvGrpSpPr>
          <p:cNvPr id="23" name="Group 22">
            <a:extLst>
              <a:ext uri="{FF2B5EF4-FFF2-40B4-BE49-F238E27FC236}">
                <a16:creationId xmlns:a16="http://schemas.microsoft.com/office/drawing/2014/main" id="{BC50375A-C739-4F4A-B9D7-62E81F38D9EA}"/>
              </a:ext>
            </a:extLst>
          </p:cNvPr>
          <p:cNvGrpSpPr>
            <a:grpSpLocks/>
          </p:cNvGrpSpPr>
          <p:nvPr/>
        </p:nvGrpSpPr>
        <p:grpSpPr bwMode="auto">
          <a:xfrm>
            <a:off x="7454287" y="2671685"/>
            <a:ext cx="1338396" cy="1462993"/>
            <a:chOff x="3007" y="2115"/>
            <a:chExt cx="333" cy="364"/>
          </a:xfrm>
        </p:grpSpPr>
        <p:sp>
          <p:nvSpPr>
            <p:cNvPr id="24" name="Freeform 23">
              <a:extLst>
                <a:ext uri="{FF2B5EF4-FFF2-40B4-BE49-F238E27FC236}">
                  <a16:creationId xmlns:a16="http://schemas.microsoft.com/office/drawing/2014/main" id="{10A8538D-4E48-F04D-8C74-5517BF2ACAE3}"/>
                </a:ext>
              </a:extLst>
            </p:cNvPr>
            <p:cNvSpPr>
              <a:spLocks noChangeArrowheads="1"/>
            </p:cNvSpPr>
            <p:nvPr/>
          </p:nvSpPr>
          <p:spPr bwMode="auto">
            <a:xfrm>
              <a:off x="3060" y="2115"/>
              <a:ext cx="226" cy="229"/>
            </a:xfrm>
            <a:custGeom>
              <a:avLst/>
              <a:gdLst>
                <a:gd name="T0" fmla="*/ 974 w 1002"/>
                <a:gd name="T1" fmla="*/ 1013 h 1014"/>
                <a:gd name="T2" fmla="*/ 974 w 1002"/>
                <a:gd name="T3" fmla="*/ 1013 h 1014"/>
                <a:gd name="T4" fmla="*/ 974 w 1002"/>
                <a:gd name="T5" fmla="*/ 1013 h 1014"/>
                <a:gd name="T6" fmla="*/ 974 w 1002"/>
                <a:gd name="T7" fmla="*/ 1013 h 1014"/>
                <a:gd name="T8" fmla="*/ 873 w 1002"/>
                <a:gd name="T9" fmla="*/ 822 h 1014"/>
                <a:gd name="T10" fmla="*/ 873 w 1002"/>
                <a:gd name="T11" fmla="*/ 822 h 1014"/>
                <a:gd name="T12" fmla="*/ 873 w 1002"/>
                <a:gd name="T13" fmla="*/ 607 h 1014"/>
                <a:gd name="T14" fmla="*/ 873 w 1002"/>
                <a:gd name="T15" fmla="*/ 607 h 1014"/>
                <a:gd name="T16" fmla="*/ 865 w 1002"/>
                <a:gd name="T17" fmla="*/ 517 h 1014"/>
                <a:gd name="T18" fmla="*/ 865 w 1002"/>
                <a:gd name="T19" fmla="*/ 517 h 1014"/>
                <a:gd name="T20" fmla="*/ 865 w 1002"/>
                <a:gd name="T21" fmla="*/ 515 h 1014"/>
                <a:gd name="T22" fmla="*/ 865 w 1002"/>
                <a:gd name="T23" fmla="*/ 509 h 1014"/>
                <a:gd name="T24" fmla="*/ 865 w 1002"/>
                <a:gd name="T25" fmla="*/ 509 h 1014"/>
                <a:gd name="T26" fmla="*/ 871 w 1002"/>
                <a:gd name="T27" fmla="*/ 459 h 1014"/>
                <a:gd name="T28" fmla="*/ 759 w 1002"/>
                <a:gd name="T29" fmla="*/ 143 h 1014"/>
                <a:gd name="T30" fmla="*/ 507 w 1002"/>
                <a:gd name="T31" fmla="*/ 32 h 1014"/>
                <a:gd name="T32" fmla="*/ 256 w 1002"/>
                <a:gd name="T33" fmla="*/ 143 h 1014"/>
                <a:gd name="T34" fmla="*/ 144 w 1002"/>
                <a:gd name="T35" fmla="*/ 459 h 1014"/>
                <a:gd name="T36" fmla="*/ 150 w 1002"/>
                <a:gd name="T37" fmla="*/ 512 h 1014"/>
                <a:gd name="T38" fmla="*/ 150 w 1002"/>
                <a:gd name="T39" fmla="*/ 512 h 1014"/>
                <a:gd name="T40" fmla="*/ 152 w 1002"/>
                <a:gd name="T41" fmla="*/ 515 h 1014"/>
                <a:gd name="T42" fmla="*/ 150 w 1002"/>
                <a:gd name="T43" fmla="*/ 517 h 1014"/>
                <a:gd name="T44" fmla="*/ 150 w 1002"/>
                <a:gd name="T45" fmla="*/ 517 h 1014"/>
                <a:gd name="T46" fmla="*/ 144 w 1002"/>
                <a:gd name="T47" fmla="*/ 607 h 1014"/>
                <a:gd name="T48" fmla="*/ 144 w 1002"/>
                <a:gd name="T49" fmla="*/ 607 h 1014"/>
                <a:gd name="T50" fmla="*/ 144 w 1002"/>
                <a:gd name="T51" fmla="*/ 800 h 1014"/>
                <a:gd name="T52" fmla="*/ 144 w 1002"/>
                <a:gd name="T53" fmla="*/ 800 h 1014"/>
                <a:gd name="T54" fmla="*/ 27 w 1002"/>
                <a:gd name="T55" fmla="*/ 1013 h 1014"/>
                <a:gd name="T56" fmla="*/ 27 w 1002"/>
                <a:gd name="T57" fmla="*/ 1013 h 1014"/>
                <a:gd name="T58" fmla="*/ 0 w 1002"/>
                <a:gd name="T59" fmla="*/ 988 h 1014"/>
                <a:gd name="T60" fmla="*/ 0 w 1002"/>
                <a:gd name="T61" fmla="*/ 988 h 1014"/>
                <a:gd name="T62" fmla="*/ 110 w 1002"/>
                <a:gd name="T63" fmla="*/ 800 h 1014"/>
                <a:gd name="T64" fmla="*/ 110 w 1002"/>
                <a:gd name="T65" fmla="*/ 800 h 1014"/>
                <a:gd name="T66" fmla="*/ 110 w 1002"/>
                <a:gd name="T67" fmla="*/ 607 h 1014"/>
                <a:gd name="T68" fmla="*/ 110 w 1002"/>
                <a:gd name="T69" fmla="*/ 607 h 1014"/>
                <a:gd name="T70" fmla="*/ 115 w 1002"/>
                <a:gd name="T71" fmla="*/ 517 h 1014"/>
                <a:gd name="T72" fmla="*/ 110 w 1002"/>
                <a:gd name="T73" fmla="*/ 462 h 1014"/>
                <a:gd name="T74" fmla="*/ 229 w 1002"/>
                <a:gd name="T75" fmla="*/ 119 h 1014"/>
                <a:gd name="T76" fmla="*/ 507 w 1002"/>
                <a:gd name="T77" fmla="*/ 0 h 1014"/>
                <a:gd name="T78" fmla="*/ 786 w 1002"/>
                <a:gd name="T79" fmla="*/ 119 h 1014"/>
                <a:gd name="T80" fmla="*/ 908 w 1002"/>
                <a:gd name="T81" fmla="*/ 462 h 1014"/>
                <a:gd name="T82" fmla="*/ 900 w 1002"/>
                <a:gd name="T83" fmla="*/ 515 h 1014"/>
                <a:gd name="T84" fmla="*/ 908 w 1002"/>
                <a:gd name="T85" fmla="*/ 607 h 1014"/>
                <a:gd name="T86" fmla="*/ 908 w 1002"/>
                <a:gd name="T87" fmla="*/ 607 h 1014"/>
                <a:gd name="T88" fmla="*/ 908 w 1002"/>
                <a:gd name="T89" fmla="*/ 822 h 1014"/>
                <a:gd name="T90" fmla="*/ 908 w 1002"/>
                <a:gd name="T91" fmla="*/ 822 h 1014"/>
                <a:gd name="T92" fmla="*/ 1001 w 1002"/>
                <a:gd name="T93" fmla="*/ 988 h 1014"/>
                <a:gd name="T94" fmla="*/ 1001 w 1002"/>
                <a:gd name="T95" fmla="*/ 988 h 1014"/>
                <a:gd name="T96" fmla="*/ 974 w 1002"/>
                <a:gd name="T97" fmla="*/ 1013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2" h="1014">
                  <a:moveTo>
                    <a:pt x="974" y="1013"/>
                  </a:moveTo>
                  <a:lnTo>
                    <a:pt x="974" y="1013"/>
                  </a:lnTo>
                  <a:lnTo>
                    <a:pt x="974" y="1013"/>
                  </a:lnTo>
                  <a:lnTo>
                    <a:pt x="974" y="1013"/>
                  </a:lnTo>
                  <a:cubicBezTo>
                    <a:pt x="931" y="970"/>
                    <a:pt x="873" y="904"/>
                    <a:pt x="873" y="822"/>
                  </a:cubicBezTo>
                  <a:lnTo>
                    <a:pt x="873" y="822"/>
                  </a:lnTo>
                  <a:lnTo>
                    <a:pt x="873" y="607"/>
                  </a:lnTo>
                  <a:lnTo>
                    <a:pt x="873" y="607"/>
                  </a:lnTo>
                  <a:cubicBezTo>
                    <a:pt x="873" y="575"/>
                    <a:pt x="871" y="546"/>
                    <a:pt x="865" y="517"/>
                  </a:cubicBezTo>
                  <a:lnTo>
                    <a:pt x="865" y="517"/>
                  </a:lnTo>
                  <a:lnTo>
                    <a:pt x="865" y="515"/>
                  </a:lnTo>
                  <a:lnTo>
                    <a:pt x="865" y="509"/>
                  </a:lnTo>
                  <a:lnTo>
                    <a:pt x="865" y="509"/>
                  </a:lnTo>
                  <a:cubicBezTo>
                    <a:pt x="868" y="493"/>
                    <a:pt x="871" y="475"/>
                    <a:pt x="871" y="459"/>
                  </a:cubicBezTo>
                  <a:cubicBezTo>
                    <a:pt x="879" y="339"/>
                    <a:pt x="839" y="225"/>
                    <a:pt x="759" y="143"/>
                  </a:cubicBezTo>
                  <a:cubicBezTo>
                    <a:pt x="693" y="72"/>
                    <a:pt x="603" y="32"/>
                    <a:pt x="507" y="32"/>
                  </a:cubicBezTo>
                  <a:cubicBezTo>
                    <a:pt x="412" y="32"/>
                    <a:pt x="322" y="72"/>
                    <a:pt x="256" y="143"/>
                  </a:cubicBezTo>
                  <a:cubicBezTo>
                    <a:pt x="179" y="225"/>
                    <a:pt x="136" y="339"/>
                    <a:pt x="144" y="459"/>
                  </a:cubicBezTo>
                  <a:cubicBezTo>
                    <a:pt x="144" y="478"/>
                    <a:pt x="147" y="493"/>
                    <a:pt x="150" y="512"/>
                  </a:cubicBezTo>
                  <a:lnTo>
                    <a:pt x="150" y="512"/>
                  </a:lnTo>
                  <a:lnTo>
                    <a:pt x="152" y="515"/>
                  </a:lnTo>
                  <a:lnTo>
                    <a:pt x="150" y="517"/>
                  </a:lnTo>
                  <a:lnTo>
                    <a:pt x="150" y="517"/>
                  </a:lnTo>
                  <a:cubicBezTo>
                    <a:pt x="147" y="546"/>
                    <a:pt x="144" y="578"/>
                    <a:pt x="144" y="607"/>
                  </a:cubicBezTo>
                  <a:lnTo>
                    <a:pt x="144" y="607"/>
                  </a:lnTo>
                  <a:lnTo>
                    <a:pt x="144" y="800"/>
                  </a:lnTo>
                  <a:lnTo>
                    <a:pt x="144" y="800"/>
                  </a:lnTo>
                  <a:cubicBezTo>
                    <a:pt x="144" y="861"/>
                    <a:pt x="88" y="938"/>
                    <a:pt x="27" y="1013"/>
                  </a:cubicBezTo>
                  <a:lnTo>
                    <a:pt x="27" y="1013"/>
                  </a:lnTo>
                  <a:lnTo>
                    <a:pt x="0" y="988"/>
                  </a:lnTo>
                  <a:lnTo>
                    <a:pt x="0" y="988"/>
                  </a:lnTo>
                  <a:cubicBezTo>
                    <a:pt x="53" y="925"/>
                    <a:pt x="110" y="851"/>
                    <a:pt x="110" y="800"/>
                  </a:cubicBezTo>
                  <a:lnTo>
                    <a:pt x="110" y="800"/>
                  </a:lnTo>
                  <a:lnTo>
                    <a:pt x="110" y="607"/>
                  </a:lnTo>
                  <a:lnTo>
                    <a:pt x="110" y="607"/>
                  </a:lnTo>
                  <a:cubicBezTo>
                    <a:pt x="110" y="575"/>
                    <a:pt x="110" y="546"/>
                    <a:pt x="115" y="517"/>
                  </a:cubicBezTo>
                  <a:cubicBezTo>
                    <a:pt x="113" y="499"/>
                    <a:pt x="110" y="480"/>
                    <a:pt x="110" y="462"/>
                  </a:cubicBezTo>
                  <a:cubicBezTo>
                    <a:pt x="102" y="331"/>
                    <a:pt x="147" y="207"/>
                    <a:pt x="229" y="119"/>
                  </a:cubicBezTo>
                  <a:cubicBezTo>
                    <a:pt x="303" y="40"/>
                    <a:pt x="404" y="0"/>
                    <a:pt x="507" y="0"/>
                  </a:cubicBezTo>
                  <a:cubicBezTo>
                    <a:pt x="614" y="0"/>
                    <a:pt x="712" y="40"/>
                    <a:pt x="786" y="119"/>
                  </a:cubicBezTo>
                  <a:cubicBezTo>
                    <a:pt x="871" y="209"/>
                    <a:pt x="913" y="331"/>
                    <a:pt x="908" y="462"/>
                  </a:cubicBezTo>
                  <a:cubicBezTo>
                    <a:pt x="905" y="478"/>
                    <a:pt x="905" y="496"/>
                    <a:pt x="900" y="515"/>
                  </a:cubicBezTo>
                  <a:cubicBezTo>
                    <a:pt x="905" y="544"/>
                    <a:pt x="908" y="575"/>
                    <a:pt x="908" y="607"/>
                  </a:cubicBezTo>
                  <a:lnTo>
                    <a:pt x="908" y="607"/>
                  </a:lnTo>
                  <a:lnTo>
                    <a:pt x="908" y="822"/>
                  </a:lnTo>
                  <a:lnTo>
                    <a:pt x="908" y="822"/>
                  </a:lnTo>
                  <a:cubicBezTo>
                    <a:pt x="908" y="874"/>
                    <a:pt x="937" y="925"/>
                    <a:pt x="1001" y="988"/>
                  </a:cubicBezTo>
                  <a:lnTo>
                    <a:pt x="1001" y="988"/>
                  </a:lnTo>
                  <a:lnTo>
                    <a:pt x="974" y="1013"/>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5" name="Freeform 24">
              <a:extLst>
                <a:ext uri="{FF2B5EF4-FFF2-40B4-BE49-F238E27FC236}">
                  <a16:creationId xmlns:a16="http://schemas.microsoft.com/office/drawing/2014/main" id="{32AEFACA-ED25-1D40-9B41-85A08576FC1D}"/>
                </a:ext>
              </a:extLst>
            </p:cNvPr>
            <p:cNvSpPr>
              <a:spLocks noChangeArrowheads="1"/>
            </p:cNvSpPr>
            <p:nvPr/>
          </p:nvSpPr>
          <p:spPr bwMode="auto">
            <a:xfrm>
              <a:off x="3095" y="2164"/>
              <a:ext cx="159" cy="166"/>
            </a:xfrm>
            <a:custGeom>
              <a:avLst/>
              <a:gdLst>
                <a:gd name="T0" fmla="*/ 655 w 706"/>
                <a:gd name="T1" fmla="*/ 284 h 738"/>
                <a:gd name="T2" fmla="*/ 655 w 706"/>
                <a:gd name="T3" fmla="*/ 284 h 738"/>
                <a:gd name="T4" fmla="*/ 655 w 706"/>
                <a:gd name="T5" fmla="*/ 284 h 738"/>
                <a:gd name="T6" fmla="*/ 655 w 706"/>
                <a:gd name="T7" fmla="*/ 287 h 738"/>
                <a:gd name="T8" fmla="*/ 655 w 706"/>
                <a:gd name="T9" fmla="*/ 282 h 738"/>
                <a:gd name="T10" fmla="*/ 655 w 706"/>
                <a:gd name="T11" fmla="*/ 284 h 738"/>
                <a:gd name="T12" fmla="*/ 53 w 706"/>
                <a:gd name="T13" fmla="*/ 308 h 738"/>
                <a:gd name="T14" fmla="*/ 53 w 706"/>
                <a:gd name="T15" fmla="*/ 308 h 738"/>
                <a:gd name="T16" fmla="*/ 53 w 706"/>
                <a:gd name="T17" fmla="*/ 308 h 738"/>
                <a:gd name="T18" fmla="*/ 53 w 706"/>
                <a:gd name="T19" fmla="*/ 308 h 738"/>
                <a:gd name="T20" fmla="*/ 48 w 706"/>
                <a:gd name="T21" fmla="*/ 374 h 738"/>
                <a:gd name="T22" fmla="*/ 85 w 706"/>
                <a:gd name="T23" fmla="*/ 433 h 738"/>
                <a:gd name="T24" fmla="*/ 85 w 706"/>
                <a:gd name="T25" fmla="*/ 433 h 738"/>
                <a:gd name="T26" fmla="*/ 93 w 706"/>
                <a:gd name="T27" fmla="*/ 435 h 738"/>
                <a:gd name="T28" fmla="*/ 95 w 706"/>
                <a:gd name="T29" fmla="*/ 443 h 738"/>
                <a:gd name="T30" fmla="*/ 95 w 706"/>
                <a:gd name="T31" fmla="*/ 443 h 738"/>
                <a:gd name="T32" fmla="*/ 355 w 706"/>
                <a:gd name="T33" fmla="*/ 702 h 738"/>
                <a:gd name="T34" fmla="*/ 615 w 706"/>
                <a:gd name="T35" fmla="*/ 440 h 738"/>
                <a:gd name="T36" fmla="*/ 615 w 706"/>
                <a:gd name="T37" fmla="*/ 440 h 738"/>
                <a:gd name="T38" fmla="*/ 618 w 706"/>
                <a:gd name="T39" fmla="*/ 433 h 738"/>
                <a:gd name="T40" fmla="*/ 623 w 706"/>
                <a:gd name="T41" fmla="*/ 430 h 738"/>
                <a:gd name="T42" fmla="*/ 623 w 706"/>
                <a:gd name="T43" fmla="*/ 430 h 738"/>
                <a:gd name="T44" fmla="*/ 657 w 706"/>
                <a:gd name="T45" fmla="*/ 374 h 738"/>
                <a:gd name="T46" fmla="*/ 652 w 706"/>
                <a:gd name="T47" fmla="*/ 308 h 738"/>
                <a:gd name="T48" fmla="*/ 652 w 706"/>
                <a:gd name="T49" fmla="*/ 308 h 738"/>
                <a:gd name="T50" fmla="*/ 652 w 706"/>
                <a:gd name="T51" fmla="*/ 308 h 738"/>
                <a:gd name="T52" fmla="*/ 652 w 706"/>
                <a:gd name="T53" fmla="*/ 308 h 738"/>
                <a:gd name="T54" fmla="*/ 528 w 706"/>
                <a:gd name="T55" fmla="*/ 85 h 738"/>
                <a:gd name="T56" fmla="*/ 53 w 706"/>
                <a:gd name="T57" fmla="*/ 308 h 738"/>
                <a:gd name="T58" fmla="*/ 355 w 706"/>
                <a:gd name="T59" fmla="*/ 737 h 738"/>
                <a:gd name="T60" fmla="*/ 355 w 706"/>
                <a:gd name="T61" fmla="*/ 737 h 738"/>
                <a:gd name="T62" fmla="*/ 355 w 706"/>
                <a:gd name="T63" fmla="*/ 737 h 738"/>
                <a:gd name="T64" fmla="*/ 355 w 706"/>
                <a:gd name="T65" fmla="*/ 737 h 738"/>
                <a:gd name="T66" fmla="*/ 63 w 706"/>
                <a:gd name="T67" fmla="*/ 459 h 738"/>
                <a:gd name="T68" fmla="*/ 16 w 706"/>
                <a:gd name="T69" fmla="*/ 385 h 738"/>
                <a:gd name="T70" fmla="*/ 37 w 706"/>
                <a:gd name="T71" fmla="*/ 276 h 738"/>
                <a:gd name="T72" fmla="*/ 37 w 706"/>
                <a:gd name="T73" fmla="*/ 276 h 738"/>
                <a:gd name="T74" fmla="*/ 42 w 706"/>
                <a:gd name="T75" fmla="*/ 274 h 738"/>
                <a:gd name="T76" fmla="*/ 42 w 706"/>
                <a:gd name="T77" fmla="*/ 274 h 738"/>
                <a:gd name="T78" fmla="*/ 520 w 706"/>
                <a:gd name="T79" fmla="*/ 37 h 738"/>
                <a:gd name="T80" fmla="*/ 520 w 706"/>
                <a:gd name="T81" fmla="*/ 37 h 738"/>
                <a:gd name="T82" fmla="*/ 544 w 706"/>
                <a:gd name="T83" fmla="*/ 0 h 738"/>
                <a:gd name="T84" fmla="*/ 551 w 706"/>
                <a:gd name="T85" fmla="*/ 43 h 738"/>
                <a:gd name="T86" fmla="*/ 551 w 706"/>
                <a:gd name="T87" fmla="*/ 43 h 738"/>
                <a:gd name="T88" fmla="*/ 660 w 706"/>
                <a:gd name="T89" fmla="*/ 271 h 738"/>
                <a:gd name="T90" fmla="*/ 660 w 706"/>
                <a:gd name="T91" fmla="*/ 271 h 738"/>
                <a:gd name="T92" fmla="*/ 660 w 706"/>
                <a:gd name="T93" fmla="*/ 271 h 738"/>
                <a:gd name="T94" fmla="*/ 660 w 706"/>
                <a:gd name="T95" fmla="*/ 271 h 738"/>
                <a:gd name="T96" fmla="*/ 692 w 706"/>
                <a:gd name="T97" fmla="*/ 385 h 738"/>
                <a:gd name="T98" fmla="*/ 647 w 706"/>
                <a:gd name="T99" fmla="*/ 456 h 738"/>
                <a:gd name="T100" fmla="*/ 355 w 706"/>
                <a:gd name="T101" fmla="*/ 737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6" h="738">
                  <a:moveTo>
                    <a:pt x="655" y="284"/>
                  </a:moveTo>
                  <a:lnTo>
                    <a:pt x="655" y="284"/>
                  </a:lnTo>
                  <a:lnTo>
                    <a:pt x="655" y="284"/>
                  </a:lnTo>
                  <a:lnTo>
                    <a:pt x="655" y="287"/>
                  </a:lnTo>
                  <a:lnTo>
                    <a:pt x="655" y="282"/>
                  </a:lnTo>
                  <a:lnTo>
                    <a:pt x="655" y="284"/>
                  </a:lnTo>
                  <a:close/>
                  <a:moveTo>
                    <a:pt x="53" y="308"/>
                  </a:moveTo>
                  <a:lnTo>
                    <a:pt x="53" y="308"/>
                  </a:lnTo>
                  <a:lnTo>
                    <a:pt x="53" y="308"/>
                  </a:lnTo>
                  <a:lnTo>
                    <a:pt x="53" y="308"/>
                  </a:lnTo>
                  <a:cubicBezTo>
                    <a:pt x="45" y="316"/>
                    <a:pt x="40" y="343"/>
                    <a:pt x="48" y="374"/>
                  </a:cubicBezTo>
                  <a:cubicBezTo>
                    <a:pt x="58" y="406"/>
                    <a:pt x="74" y="427"/>
                    <a:pt x="85" y="433"/>
                  </a:cubicBezTo>
                  <a:lnTo>
                    <a:pt x="85" y="433"/>
                  </a:lnTo>
                  <a:lnTo>
                    <a:pt x="93" y="435"/>
                  </a:lnTo>
                  <a:lnTo>
                    <a:pt x="95" y="443"/>
                  </a:lnTo>
                  <a:lnTo>
                    <a:pt x="95" y="443"/>
                  </a:lnTo>
                  <a:cubicBezTo>
                    <a:pt x="138" y="599"/>
                    <a:pt x="241" y="702"/>
                    <a:pt x="355" y="702"/>
                  </a:cubicBezTo>
                  <a:cubicBezTo>
                    <a:pt x="469" y="702"/>
                    <a:pt x="575" y="597"/>
                    <a:pt x="615" y="440"/>
                  </a:cubicBezTo>
                  <a:lnTo>
                    <a:pt x="615" y="440"/>
                  </a:lnTo>
                  <a:lnTo>
                    <a:pt x="618" y="433"/>
                  </a:lnTo>
                  <a:lnTo>
                    <a:pt x="623" y="430"/>
                  </a:lnTo>
                  <a:lnTo>
                    <a:pt x="623" y="430"/>
                  </a:lnTo>
                  <a:cubicBezTo>
                    <a:pt x="634" y="425"/>
                    <a:pt x="649" y="406"/>
                    <a:pt x="657" y="374"/>
                  </a:cubicBezTo>
                  <a:cubicBezTo>
                    <a:pt x="665" y="343"/>
                    <a:pt x="660" y="316"/>
                    <a:pt x="652" y="308"/>
                  </a:cubicBezTo>
                  <a:lnTo>
                    <a:pt x="652" y="308"/>
                  </a:lnTo>
                  <a:lnTo>
                    <a:pt x="652" y="308"/>
                  </a:lnTo>
                  <a:lnTo>
                    <a:pt x="652" y="308"/>
                  </a:lnTo>
                  <a:cubicBezTo>
                    <a:pt x="623" y="306"/>
                    <a:pt x="554" y="165"/>
                    <a:pt x="528" y="85"/>
                  </a:cubicBezTo>
                  <a:cubicBezTo>
                    <a:pt x="430" y="197"/>
                    <a:pt x="198" y="284"/>
                    <a:pt x="53" y="308"/>
                  </a:cubicBezTo>
                  <a:close/>
                  <a:moveTo>
                    <a:pt x="355" y="737"/>
                  </a:moveTo>
                  <a:lnTo>
                    <a:pt x="355" y="737"/>
                  </a:lnTo>
                  <a:lnTo>
                    <a:pt x="355" y="737"/>
                  </a:lnTo>
                  <a:lnTo>
                    <a:pt x="355" y="737"/>
                  </a:lnTo>
                  <a:cubicBezTo>
                    <a:pt x="225" y="737"/>
                    <a:pt x="111" y="628"/>
                    <a:pt x="63" y="459"/>
                  </a:cubicBezTo>
                  <a:cubicBezTo>
                    <a:pt x="42" y="446"/>
                    <a:pt x="24" y="419"/>
                    <a:pt x="16" y="385"/>
                  </a:cubicBezTo>
                  <a:cubicBezTo>
                    <a:pt x="0" y="335"/>
                    <a:pt x="11" y="290"/>
                    <a:pt x="37" y="276"/>
                  </a:cubicBezTo>
                  <a:lnTo>
                    <a:pt x="37" y="276"/>
                  </a:lnTo>
                  <a:lnTo>
                    <a:pt x="42" y="274"/>
                  </a:lnTo>
                  <a:lnTo>
                    <a:pt x="42" y="274"/>
                  </a:lnTo>
                  <a:cubicBezTo>
                    <a:pt x="191" y="250"/>
                    <a:pt x="446" y="152"/>
                    <a:pt x="520" y="37"/>
                  </a:cubicBezTo>
                  <a:lnTo>
                    <a:pt x="520" y="37"/>
                  </a:lnTo>
                  <a:lnTo>
                    <a:pt x="544" y="0"/>
                  </a:lnTo>
                  <a:lnTo>
                    <a:pt x="551" y="43"/>
                  </a:lnTo>
                  <a:lnTo>
                    <a:pt x="551" y="43"/>
                  </a:lnTo>
                  <a:cubicBezTo>
                    <a:pt x="567" y="122"/>
                    <a:pt x="639" y="245"/>
                    <a:pt x="660" y="271"/>
                  </a:cubicBezTo>
                  <a:lnTo>
                    <a:pt x="660" y="271"/>
                  </a:lnTo>
                  <a:lnTo>
                    <a:pt x="660" y="271"/>
                  </a:lnTo>
                  <a:lnTo>
                    <a:pt x="660" y="271"/>
                  </a:lnTo>
                  <a:cubicBezTo>
                    <a:pt x="692" y="282"/>
                    <a:pt x="705" y="329"/>
                    <a:pt x="692" y="385"/>
                  </a:cubicBezTo>
                  <a:cubicBezTo>
                    <a:pt x="684" y="417"/>
                    <a:pt x="665" y="443"/>
                    <a:pt x="647" y="456"/>
                  </a:cubicBezTo>
                  <a:cubicBezTo>
                    <a:pt x="602" y="626"/>
                    <a:pt x="485" y="737"/>
                    <a:pt x="355" y="737"/>
                  </a:cubicBez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6" name="Freeform 25">
              <a:extLst>
                <a:ext uri="{FF2B5EF4-FFF2-40B4-BE49-F238E27FC236}">
                  <a16:creationId xmlns:a16="http://schemas.microsoft.com/office/drawing/2014/main" id="{56C25261-E2C2-9B40-B061-A01003BEC5C1}"/>
                </a:ext>
              </a:extLst>
            </p:cNvPr>
            <p:cNvSpPr>
              <a:spLocks noChangeArrowheads="1"/>
            </p:cNvSpPr>
            <p:nvPr/>
          </p:nvSpPr>
          <p:spPr bwMode="auto">
            <a:xfrm>
              <a:off x="3007" y="2304"/>
              <a:ext cx="333" cy="175"/>
            </a:xfrm>
            <a:custGeom>
              <a:avLst/>
              <a:gdLst>
                <a:gd name="T0" fmla="*/ 38 w 1471"/>
                <a:gd name="T1" fmla="*/ 742 h 777"/>
                <a:gd name="T2" fmla="*/ 38 w 1471"/>
                <a:gd name="T3" fmla="*/ 742 h 777"/>
                <a:gd name="T4" fmla="*/ 38 w 1471"/>
                <a:gd name="T5" fmla="*/ 742 h 777"/>
                <a:gd name="T6" fmla="*/ 1435 w 1471"/>
                <a:gd name="T7" fmla="*/ 742 h 777"/>
                <a:gd name="T8" fmla="*/ 1435 w 1471"/>
                <a:gd name="T9" fmla="*/ 493 h 777"/>
                <a:gd name="T10" fmla="*/ 1435 w 1471"/>
                <a:gd name="T11" fmla="*/ 493 h 777"/>
                <a:gd name="T12" fmla="*/ 1417 w 1471"/>
                <a:gd name="T13" fmla="*/ 387 h 777"/>
                <a:gd name="T14" fmla="*/ 1303 w 1471"/>
                <a:gd name="T15" fmla="*/ 228 h 777"/>
                <a:gd name="T16" fmla="*/ 955 w 1471"/>
                <a:gd name="T17" fmla="*/ 53 h 777"/>
                <a:gd name="T18" fmla="*/ 955 w 1471"/>
                <a:gd name="T19" fmla="*/ 53 h 777"/>
                <a:gd name="T20" fmla="*/ 751 w 1471"/>
                <a:gd name="T21" fmla="*/ 358 h 777"/>
                <a:gd name="T22" fmla="*/ 520 w 1471"/>
                <a:gd name="T23" fmla="*/ 45 h 777"/>
                <a:gd name="T24" fmla="*/ 520 w 1471"/>
                <a:gd name="T25" fmla="*/ 45 h 777"/>
                <a:gd name="T26" fmla="*/ 170 w 1471"/>
                <a:gd name="T27" fmla="*/ 228 h 777"/>
                <a:gd name="T28" fmla="*/ 51 w 1471"/>
                <a:gd name="T29" fmla="*/ 398 h 777"/>
                <a:gd name="T30" fmla="*/ 38 w 1471"/>
                <a:gd name="T31" fmla="*/ 488 h 777"/>
                <a:gd name="T32" fmla="*/ 38 w 1471"/>
                <a:gd name="T33" fmla="*/ 488 h 777"/>
                <a:gd name="T34" fmla="*/ 38 w 1471"/>
                <a:gd name="T35" fmla="*/ 742 h 777"/>
                <a:gd name="T36" fmla="*/ 1470 w 1471"/>
                <a:gd name="T37" fmla="*/ 776 h 777"/>
                <a:gd name="T38" fmla="*/ 1470 w 1471"/>
                <a:gd name="T39" fmla="*/ 776 h 777"/>
                <a:gd name="T40" fmla="*/ 1470 w 1471"/>
                <a:gd name="T41" fmla="*/ 776 h 777"/>
                <a:gd name="T42" fmla="*/ 0 w 1471"/>
                <a:gd name="T43" fmla="*/ 776 h 777"/>
                <a:gd name="T44" fmla="*/ 0 w 1471"/>
                <a:gd name="T45" fmla="*/ 488 h 777"/>
                <a:gd name="T46" fmla="*/ 0 w 1471"/>
                <a:gd name="T47" fmla="*/ 488 h 777"/>
                <a:gd name="T48" fmla="*/ 16 w 1471"/>
                <a:gd name="T49" fmla="*/ 387 h 777"/>
                <a:gd name="T50" fmla="*/ 154 w 1471"/>
                <a:gd name="T51" fmla="*/ 197 h 777"/>
                <a:gd name="T52" fmla="*/ 518 w 1471"/>
                <a:gd name="T53" fmla="*/ 8 h 777"/>
                <a:gd name="T54" fmla="*/ 518 w 1471"/>
                <a:gd name="T55" fmla="*/ 8 h 777"/>
                <a:gd name="T56" fmla="*/ 531 w 1471"/>
                <a:gd name="T57" fmla="*/ 0 h 777"/>
                <a:gd name="T58" fmla="*/ 751 w 1471"/>
                <a:gd name="T59" fmla="*/ 295 h 777"/>
                <a:gd name="T60" fmla="*/ 942 w 1471"/>
                <a:gd name="T61" fmla="*/ 8 h 777"/>
                <a:gd name="T62" fmla="*/ 958 w 1471"/>
                <a:gd name="T63" fmla="*/ 13 h 777"/>
                <a:gd name="T64" fmla="*/ 958 w 1471"/>
                <a:gd name="T65" fmla="*/ 13 h 777"/>
                <a:gd name="T66" fmla="*/ 1319 w 1471"/>
                <a:gd name="T67" fmla="*/ 197 h 777"/>
                <a:gd name="T68" fmla="*/ 1449 w 1471"/>
                <a:gd name="T69" fmla="*/ 374 h 777"/>
                <a:gd name="T70" fmla="*/ 1470 w 1471"/>
                <a:gd name="T71" fmla="*/ 493 h 777"/>
                <a:gd name="T72" fmla="*/ 1470 w 1471"/>
                <a:gd name="T73" fmla="*/ 493 h 777"/>
                <a:gd name="T74" fmla="*/ 1470 w 1471"/>
                <a:gd name="T75" fmla="*/ 776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1" h="777">
                  <a:moveTo>
                    <a:pt x="38" y="742"/>
                  </a:moveTo>
                  <a:lnTo>
                    <a:pt x="38" y="742"/>
                  </a:lnTo>
                  <a:lnTo>
                    <a:pt x="38" y="742"/>
                  </a:lnTo>
                  <a:lnTo>
                    <a:pt x="1435" y="742"/>
                  </a:lnTo>
                  <a:lnTo>
                    <a:pt x="1435" y="493"/>
                  </a:lnTo>
                  <a:lnTo>
                    <a:pt x="1435" y="493"/>
                  </a:lnTo>
                  <a:cubicBezTo>
                    <a:pt x="1435" y="456"/>
                    <a:pt x="1428" y="422"/>
                    <a:pt x="1417" y="387"/>
                  </a:cubicBezTo>
                  <a:cubicBezTo>
                    <a:pt x="1398" y="332"/>
                    <a:pt x="1361" y="260"/>
                    <a:pt x="1303" y="228"/>
                  </a:cubicBezTo>
                  <a:cubicBezTo>
                    <a:pt x="1207" y="178"/>
                    <a:pt x="1008" y="79"/>
                    <a:pt x="955" y="53"/>
                  </a:cubicBezTo>
                  <a:lnTo>
                    <a:pt x="955" y="53"/>
                  </a:lnTo>
                  <a:lnTo>
                    <a:pt x="751" y="358"/>
                  </a:lnTo>
                  <a:lnTo>
                    <a:pt x="520" y="45"/>
                  </a:lnTo>
                  <a:lnTo>
                    <a:pt x="520" y="45"/>
                  </a:lnTo>
                  <a:cubicBezTo>
                    <a:pt x="467" y="74"/>
                    <a:pt x="265" y="178"/>
                    <a:pt x="170" y="228"/>
                  </a:cubicBezTo>
                  <a:cubicBezTo>
                    <a:pt x="101" y="263"/>
                    <a:pt x="64" y="347"/>
                    <a:pt x="51" y="398"/>
                  </a:cubicBezTo>
                  <a:cubicBezTo>
                    <a:pt x="40" y="424"/>
                    <a:pt x="38" y="456"/>
                    <a:pt x="38" y="488"/>
                  </a:cubicBezTo>
                  <a:lnTo>
                    <a:pt x="38" y="488"/>
                  </a:lnTo>
                  <a:lnTo>
                    <a:pt x="38" y="742"/>
                  </a:lnTo>
                  <a:close/>
                  <a:moveTo>
                    <a:pt x="1470" y="776"/>
                  </a:moveTo>
                  <a:lnTo>
                    <a:pt x="1470" y="776"/>
                  </a:lnTo>
                  <a:lnTo>
                    <a:pt x="1470" y="776"/>
                  </a:lnTo>
                  <a:lnTo>
                    <a:pt x="0" y="776"/>
                  </a:lnTo>
                  <a:lnTo>
                    <a:pt x="0" y="488"/>
                  </a:lnTo>
                  <a:lnTo>
                    <a:pt x="0" y="488"/>
                  </a:lnTo>
                  <a:cubicBezTo>
                    <a:pt x="0" y="453"/>
                    <a:pt x="6" y="419"/>
                    <a:pt x="16" y="387"/>
                  </a:cubicBezTo>
                  <a:cubicBezTo>
                    <a:pt x="38" y="321"/>
                    <a:pt x="77" y="236"/>
                    <a:pt x="154" y="197"/>
                  </a:cubicBezTo>
                  <a:cubicBezTo>
                    <a:pt x="265" y="140"/>
                    <a:pt x="515" y="8"/>
                    <a:pt x="518" y="8"/>
                  </a:cubicBezTo>
                  <a:lnTo>
                    <a:pt x="518" y="8"/>
                  </a:lnTo>
                  <a:lnTo>
                    <a:pt x="531" y="0"/>
                  </a:lnTo>
                  <a:lnTo>
                    <a:pt x="751" y="295"/>
                  </a:lnTo>
                  <a:lnTo>
                    <a:pt x="942" y="8"/>
                  </a:lnTo>
                  <a:lnTo>
                    <a:pt x="958" y="13"/>
                  </a:lnTo>
                  <a:lnTo>
                    <a:pt x="958" y="13"/>
                  </a:lnTo>
                  <a:cubicBezTo>
                    <a:pt x="958" y="16"/>
                    <a:pt x="1207" y="137"/>
                    <a:pt x="1319" y="197"/>
                  </a:cubicBezTo>
                  <a:cubicBezTo>
                    <a:pt x="1388" y="234"/>
                    <a:pt x="1428" y="313"/>
                    <a:pt x="1449" y="374"/>
                  </a:cubicBezTo>
                  <a:cubicBezTo>
                    <a:pt x="1462" y="414"/>
                    <a:pt x="1470" y="453"/>
                    <a:pt x="1470" y="493"/>
                  </a:cubicBezTo>
                  <a:lnTo>
                    <a:pt x="1470" y="493"/>
                  </a:lnTo>
                  <a:lnTo>
                    <a:pt x="1470" y="776"/>
                  </a:ln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7" name="Freeform 26">
              <a:extLst>
                <a:ext uri="{FF2B5EF4-FFF2-40B4-BE49-F238E27FC236}">
                  <a16:creationId xmlns:a16="http://schemas.microsoft.com/office/drawing/2014/main" id="{9224F47F-BA0F-B944-A65B-3EDBE17D220A}"/>
                </a:ext>
              </a:extLst>
            </p:cNvPr>
            <p:cNvSpPr>
              <a:spLocks noChangeArrowheads="1"/>
            </p:cNvSpPr>
            <p:nvPr/>
          </p:nvSpPr>
          <p:spPr bwMode="auto">
            <a:xfrm>
              <a:off x="3288" y="2439"/>
              <a:ext cx="13" cy="8"/>
            </a:xfrm>
            <a:custGeom>
              <a:avLst/>
              <a:gdLst>
                <a:gd name="T0" fmla="*/ 61 w 62"/>
                <a:gd name="T1" fmla="*/ 37 h 38"/>
                <a:gd name="T2" fmla="*/ 61 w 62"/>
                <a:gd name="T3" fmla="*/ 37 h 38"/>
                <a:gd name="T4" fmla="*/ 61 w 62"/>
                <a:gd name="T5" fmla="*/ 37 h 38"/>
                <a:gd name="T6" fmla="*/ 0 w 62"/>
                <a:gd name="T7" fmla="*/ 37 h 38"/>
                <a:gd name="T8" fmla="*/ 0 w 62"/>
                <a:gd name="T9" fmla="*/ 0 h 38"/>
                <a:gd name="T10" fmla="*/ 61 w 62"/>
                <a:gd name="T11" fmla="*/ 0 h 38"/>
                <a:gd name="T12" fmla="*/ 61 w 62"/>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62" h="38">
                  <a:moveTo>
                    <a:pt x="61" y="37"/>
                  </a:moveTo>
                  <a:lnTo>
                    <a:pt x="61" y="37"/>
                  </a:lnTo>
                  <a:lnTo>
                    <a:pt x="61" y="37"/>
                  </a:lnTo>
                  <a:lnTo>
                    <a:pt x="0" y="37"/>
                  </a:lnTo>
                  <a:lnTo>
                    <a:pt x="0" y="0"/>
                  </a:lnTo>
                  <a:lnTo>
                    <a:pt x="61" y="0"/>
                  </a:lnTo>
                  <a:lnTo>
                    <a:pt x="61" y="37"/>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8" name="Freeform 27">
              <a:extLst>
                <a:ext uri="{FF2B5EF4-FFF2-40B4-BE49-F238E27FC236}">
                  <a16:creationId xmlns:a16="http://schemas.microsoft.com/office/drawing/2014/main" id="{4B6DD962-D792-4647-8B5E-27850B7747EC}"/>
                </a:ext>
              </a:extLst>
            </p:cNvPr>
            <p:cNvSpPr>
              <a:spLocks noChangeArrowheads="1"/>
            </p:cNvSpPr>
            <p:nvPr/>
          </p:nvSpPr>
          <p:spPr bwMode="auto">
            <a:xfrm>
              <a:off x="3242" y="2439"/>
              <a:ext cx="33" cy="8"/>
            </a:xfrm>
            <a:custGeom>
              <a:avLst/>
              <a:gdLst>
                <a:gd name="T0" fmla="*/ 149 w 150"/>
                <a:gd name="T1" fmla="*/ 37 h 38"/>
                <a:gd name="T2" fmla="*/ 149 w 150"/>
                <a:gd name="T3" fmla="*/ 37 h 38"/>
                <a:gd name="T4" fmla="*/ 149 w 150"/>
                <a:gd name="T5" fmla="*/ 37 h 38"/>
                <a:gd name="T6" fmla="*/ 0 w 150"/>
                <a:gd name="T7" fmla="*/ 37 h 38"/>
                <a:gd name="T8" fmla="*/ 0 w 150"/>
                <a:gd name="T9" fmla="*/ 0 h 38"/>
                <a:gd name="T10" fmla="*/ 149 w 150"/>
                <a:gd name="T11" fmla="*/ 0 h 38"/>
                <a:gd name="T12" fmla="*/ 149 w 150"/>
                <a:gd name="T13" fmla="*/ 37 h 38"/>
              </a:gdLst>
              <a:ahLst/>
              <a:cxnLst>
                <a:cxn ang="0">
                  <a:pos x="T0" y="T1"/>
                </a:cxn>
                <a:cxn ang="0">
                  <a:pos x="T2" y="T3"/>
                </a:cxn>
                <a:cxn ang="0">
                  <a:pos x="T4" y="T5"/>
                </a:cxn>
                <a:cxn ang="0">
                  <a:pos x="T6" y="T7"/>
                </a:cxn>
                <a:cxn ang="0">
                  <a:pos x="T8" y="T9"/>
                </a:cxn>
                <a:cxn ang="0">
                  <a:pos x="T10" y="T11"/>
                </a:cxn>
                <a:cxn ang="0">
                  <a:pos x="T12" y="T13"/>
                </a:cxn>
              </a:cxnLst>
              <a:rect l="0" t="0" r="r" b="b"/>
              <a:pathLst>
                <a:path w="150" h="38">
                  <a:moveTo>
                    <a:pt x="149" y="37"/>
                  </a:moveTo>
                  <a:lnTo>
                    <a:pt x="149" y="37"/>
                  </a:lnTo>
                  <a:lnTo>
                    <a:pt x="149" y="37"/>
                  </a:lnTo>
                  <a:lnTo>
                    <a:pt x="0" y="37"/>
                  </a:lnTo>
                  <a:lnTo>
                    <a:pt x="0" y="0"/>
                  </a:lnTo>
                  <a:lnTo>
                    <a:pt x="149" y="0"/>
                  </a:lnTo>
                  <a:lnTo>
                    <a:pt x="149" y="37"/>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29" name="Freeform 28">
              <a:extLst>
                <a:ext uri="{FF2B5EF4-FFF2-40B4-BE49-F238E27FC236}">
                  <a16:creationId xmlns:a16="http://schemas.microsoft.com/office/drawing/2014/main" id="{73FC08D2-AE62-804A-B1ED-5756382B415A}"/>
                </a:ext>
              </a:extLst>
            </p:cNvPr>
            <p:cNvSpPr>
              <a:spLocks noChangeArrowheads="1"/>
            </p:cNvSpPr>
            <p:nvPr/>
          </p:nvSpPr>
          <p:spPr bwMode="auto">
            <a:xfrm>
              <a:off x="3244" y="2321"/>
              <a:ext cx="7" cy="44"/>
            </a:xfrm>
            <a:custGeom>
              <a:avLst/>
              <a:gdLst>
                <a:gd name="T0" fmla="*/ 35 w 36"/>
                <a:gd name="T1" fmla="*/ 196 h 197"/>
                <a:gd name="T2" fmla="*/ 35 w 36"/>
                <a:gd name="T3" fmla="*/ 196 h 197"/>
                <a:gd name="T4" fmla="*/ 35 w 36"/>
                <a:gd name="T5" fmla="*/ 196 h 197"/>
                <a:gd name="T6" fmla="*/ 0 w 36"/>
                <a:gd name="T7" fmla="*/ 196 h 197"/>
                <a:gd name="T8" fmla="*/ 0 w 36"/>
                <a:gd name="T9" fmla="*/ 0 h 197"/>
                <a:gd name="T10" fmla="*/ 35 w 36"/>
                <a:gd name="T11" fmla="*/ 0 h 197"/>
                <a:gd name="T12" fmla="*/ 35 w 36"/>
                <a:gd name="T13" fmla="*/ 196 h 197"/>
              </a:gdLst>
              <a:ahLst/>
              <a:cxnLst>
                <a:cxn ang="0">
                  <a:pos x="T0" y="T1"/>
                </a:cxn>
                <a:cxn ang="0">
                  <a:pos x="T2" y="T3"/>
                </a:cxn>
                <a:cxn ang="0">
                  <a:pos x="T4" y="T5"/>
                </a:cxn>
                <a:cxn ang="0">
                  <a:pos x="T6" y="T7"/>
                </a:cxn>
                <a:cxn ang="0">
                  <a:pos x="T8" y="T9"/>
                </a:cxn>
                <a:cxn ang="0">
                  <a:pos x="T10" y="T11"/>
                </a:cxn>
                <a:cxn ang="0">
                  <a:pos x="T12" y="T13"/>
                </a:cxn>
              </a:cxnLst>
              <a:rect l="0" t="0" r="r" b="b"/>
              <a:pathLst>
                <a:path w="36" h="197">
                  <a:moveTo>
                    <a:pt x="35" y="196"/>
                  </a:moveTo>
                  <a:lnTo>
                    <a:pt x="35" y="196"/>
                  </a:lnTo>
                  <a:lnTo>
                    <a:pt x="35" y="196"/>
                  </a:lnTo>
                  <a:lnTo>
                    <a:pt x="0" y="196"/>
                  </a:lnTo>
                  <a:lnTo>
                    <a:pt x="0" y="0"/>
                  </a:lnTo>
                  <a:lnTo>
                    <a:pt x="35" y="0"/>
                  </a:lnTo>
                  <a:lnTo>
                    <a:pt x="35" y="196"/>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0" name="Freeform 29">
              <a:extLst>
                <a:ext uri="{FF2B5EF4-FFF2-40B4-BE49-F238E27FC236}">
                  <a16:creationId xmlns:a16="http://schemas.microsoft.com/office/drawing/2014/main" id="{CF9EBA85-ADF5-1842-BF13-D4B8753B6938}"/>
                </a:ext>
              </a:extLst>
            </p:cNvPr>
            <p:cNvSpPr>
              <a:spLocks noChangeArrowheads="1"/>
            </p:cNvSpPr>
            <p:nvPr/>
          </p:nvSpPr>
          <p:spPr bwMode="auto">
            <a:xfrm>
              <a:off x="3097" y="2322"/>
              <a:ext cx="8" cy="47"/>
            </a:xfrm>
            <a:custGeom>
              <a:avLst/>
              <a:gdLst>
                <a:gd name="T0" fmla="*/ 37 w 38"/>
                <a:gd name="T1" fmla="*/ 210 h 211"/>
                <a:gd name="T2" fmla="*/ 37 w 38"/>
                <a:gd name="T3" fmla="*/ 210 h 211"/>
                <a:gd name="T4" fmla="*/ 37 w 38"/>
                <a:gd name="T5" fmla="*/ 210 h 211"/>
                <a:gd name="T6" fmla="*/ 0 w 38"/>
                <a:gd name="T7" fmla="*/ 210 h 211"/>
                <a:gd name="T8" fmla="*/ 0 w 38"/>
                <a:gd name="T9" fmla="*/ 0 h 211"/>
                <a:gd name="T10" fmla="*/ 37 w 38"/>
                <a:gd name="T11" fmla="*/ 0 h 211"/>
                <a:gd name="T12" fmla="*/ 37 w 38"/>
                <a:gd name="T13" fmla="*/ 210 h 211"/>
              </a:gdLst>
              <a:ahLst/>
              <a:cxnLst>
                <a:cxn ang="0">
                  <a:pos x="T0" y="T1"/>
                </a:cxn>
                <a:cxn ang="0">
                  <a:pos x="T2" y="T3"/>
                </a:cxn>
                <a:cxn ang="0">
                  <a:pos x="T4" y="T5"/>
                </a:cxn>
                <a:cxn ang="0">
                  <a:pos x="T6" y="T7"/>
                </a:cxn>
                <a:cxn ang="0">
                  <a:pos x="T8" y="T9"/>
                </a:cxn>
                <a:cxn ang="0">
                  <a:pos x="T10" y="T11"/>
                </a:cxn>
                <a:cxn ang="0">
                  <a:pos x="T12" y="T13"/>
                </a:cxn>
              </a:cxnLst>
              <a:rect l="0" t="0" r="r" b="b"/>
              <a:pathLst>
                <a:path w="38" h="211">
                  <a:moveTo>
                    <a:pt x="37" y="210"/>
                  </a:moveTo>
                  <a:lnTo>
                    <a:pt x="37" y="210"/>
                  </a:lnTo>
                  <a:lnTo>
                    <a:pt x="37" y="210"/>
                  </a:lnTo>
                  <a:lnTo>
                    <a:pt x="0" y="210"/>
                  </a:lnTo>
                  <a:lnTo>
                    <a:pt x="0" y="0"/>
                  </a:lnTo>
                  <a:lnTo>
                    <a:pt x="37" y="0"/>
                  </a:lnTo>
                  <a:lnTo>
                    <a:pt x="37" y="210"/>
                  </a:ln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1" name="Freeform 30">
              <a:extLst>
                <a:ext uri="{FF2B5EF4-FFF2-40B4-BE49-F238E27FC236}">
                  <a16:creationId xmlns:a16="http://schemas.microsoft.com/office/drawing/2014/main" id="{FCED7947-F6CE-754A-8594-556080B616AB}"/>
                </a:ext>
              </a:extLst>
            </p:cNvPr>
            <p:cNvSpPr>
              <a:spLocks noChangeArrowheads="1"/>
            </p:cNvSpPr>
            <p:nvPr/>
          </p:nvSpPr>
          <p:spPr bwMode="auto">
            <a:xfrm>
              <a:off x="3223" y="2360"/>
              <a:ext cx="50" cy="50"/>
            </a:xfrm>
            <a:custGeom>
              <a:avLst/>
              <a:gdLst>
                <a:gd name="T0" fmla="*/ 114 w 226"/>
                <a:gd name="T1" fmla="*/ 34 h 226"/>
                <a:gd name="T2" fmla="*/ 114 w 226"/>
                <a:gd name="T3" fmla="*/ 34 h 226"/>
                <a:gd name="T4" fmla="*/ 114 w 226"/>
                <a:gd name="T5" fmla="*/ 34 h 226"/>
                <a:gd name="T6" fmla="*/ 114 w 226"/>
                <a:gd name="T7" fmla="*/ 34 h 226"/>
                <a:gd name="T8" fmla="*/ 34 w 226"/>
                <a:gd name="T9" fmla="*/ 111 h 226"/>
                <a:gd name="T10" fmla="*/ 114 w 226"/>
                <a:gd name="T11" fmla="*/ 190 h 226"/>
                <a:gd name="T12" fmla="*/ 191 w 226"/>
                <a:gd name="T13" fmla="*/ 111 h 226"/>
                <a:gd name="T14" fmla="*/ 114 w 226"/>
                <a:gd name="T15" fmla="*/ 34 h 226"/>
                <a:gd name="T16" fmla="*/ 114 w 226"/>
                <a:gd name="T17" fmla="*/ 225 h 226"/>
                <a:gd name="T18" fmla="*/ 114 w 226"/>
                <a:gd name="T19" fmla="*/ 225 h 226"/>
                <a:gd name="T20" fmla="*/ 114 w 226"/>
                <a:gd name="T21" fmla="*/ 225 h 226"/>
                <a:gd name="T22" fmla="*/ 114 w 226"/>
                <a:gd name="T23" fmla="*/ 225 h 226"/>
                <a:gd name="T24" fmla="*/ 0 w 226"/>
                <a:gd name="T25" fmla="*/ 111 h 226"/>
                <a:gd name="T26" fmla="*/ 114 w 226"/>
                <a:gd name="T27" fmla="*/ 0 h 226"/>
                <a:gd name="T28" fmla="*/ 225 w 226"/>
                <a:gd name="T29" fmla="*/ 111 h 226"/>
                <a:gd name="T30" fmla="*/ 114 w 226"/>
                <a:gd name="T31" fmla="*/ 22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6" h="226">
                  <a:moveTo>
                    <a:pt x="114" y="34"/>
                  </a:moveTo>
                  <a:lnTo>
                    <a:pt x="114" y="34"/>
                  </a:lnTo>
                  <a:lnTo>
                    <a:pt x="114" y="34"/>
                  </a:lnTo>
                  <a:lnTo>
                    <a:pt x="114" y="34"/>
                  </a:lnTo>
                  <a:cubicBezTo>
                    <a:pt x="69" y="34"/>
                    <a:pt x="34" y="69"/>
                    <a:pt x="34" y="111"/>
                  </a:cubicBezTo>
                  <a:cubicBezTo>
                    <a:pt x="34" y="156"/>
                    <a:pt x="69" y="190"/>
                    <a:pt x="114" y="190"/>
                  </a:cubicBezTo>
                  <a:cubicBezTo>
                    <a:pt x="156" y="190"/>
                    <a:pt x="191" y="156"/>
                    <a:pt x="191" y="111"/>
                  </a:cubicBezTo>
                  <a:cubicBezTo>
                    <a:pt x="191" y="69"/>
                    <a:pt x="156" y="34"/>
                    <a:pt x="114" y="34"/>
                  </a:cubicBezTo>
                  <a:close/>
                  <a:moveTo>
                    <a:pt x="114" y="225"/>
                  </a:moveTo>
                  <a:lnTo>
                    <a:pt x="114" y="225"/>
                  </a:lnTo>
                  <a:lnTo>
                    <a:pt x="114" y="225"/>
                  </a:lnTo>
                  <a:lnTo>
                    <a:pt x="114" y="225"/>
                  </a:lnTo>
                  <a:cubicBezTo>
                    <a:pt x="50" y="225"/>
                    <a:pt x="0" y="175"/>
                    <a:pt x="0" y="111"/>
                  </a:cubicBezTo>
                  <a:cubicBezTo>
                    <a:pt x="0" y="50"/>
                    <a:pt x="50" y="0"/>
                    <a:pt x="114" y="0"/>
                  </a:cubicBezTo>
                  <a:cubicBezTo>
                    <a:pt x="175" y="0"/>
                    <a:pt x="225" y="50"/>
                    <a:pt x="225" y="111"/>
                  </a:cubicBezTo>
                  <a:cubicBezTo>
                    <a:pt x="225" y="175"/>
                    <a:pt x="175" y="225"/>
                    <a:pt x="114" y="225"/>
                  </a:cubicBezTo>
                  <a:close/>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sp>
          <p:nvSpPr>
            <p:cNvPr id="32" name="Freeform 31">
              <a:extLst>
                <a:ext uri="{FF2B5EF4-FFF2-40B4-BE49-F238E27FC236}">
                  <a16:creationId xmlns:a16="http://schemas.microsoft.com/office/drawing/2014/main" id="{55F9BFA8-72F5-6846-8105-6CC799D81056}"/>
                </a:ext>
              </a:extLst>
            </p:cNvPr>
            <p:cNvSpPr>
              <a:spLocks noChangeArrowheads="1"/>
            </p:cNvSpPr>
            <p:nvPr/>
          </p:nvSpPr>
          <p:spPr bwMode="auto">
            <a:xfrm>
              <a:off x="3053" y="2365"/>
              <a:ext cx="94" cy="90"/>
            </a:xfrm>
            <a:custGeom>
              <a:avLst/>
              <a:gdLst>
                <a:gd name="T0" fmla="*/ 314 w 421"/>
                <a:gd name="T1" fmla="*/ 402 h 403"/>
                <a:gd name="T2" fmla="*/ 314 w 421"/>
                <a:gd name="T3" fmla="*/ 402 h 403"/>
                <a:gd name="T4" fmla="*/ 314 w 421"/>
                <a:gd name="T5" fmla="*/ 402 h 403"/>
                <a:gd name="T6" fmla="*/ 314 w 421"/>
                <a:gd name="T7" fmla="*/ 368 h 403"/>
                <a:gd name="T8" fmla="*/ 314 w 421"/>
                <a:gd name="T9" fmla="*/ 368 h 403"/>
                <a:gd name="T10" fmla="*/ 382 w 421"/>
                <a:gd name="T11" fmla="*/ 301 h 403"/>
                <a:gd name="T12" fmla="*/ 382 w 421"/>
                <a:gd name="T13" fmla="*/ 301 h 403"/>
                <a:gd name="T14" fmla="*/ 382 w 421"/>
                <a:gd name="T15" fmla="*/ 100 h 403"/>
                <a:gd name="T16" fmla="*/ 382 w 421"/>
                <a:gd name="T17" fmla="*/ 100 h 403"/>
                <a:gd name="T18" fmla="*/ 314 w 421"/>
                <a:gd name="T19" fmla="*/ 34 h 403"/>
                <a:gd name="T20" fmla="*/ 314 w 421"/>
                <a:gd name="T21" fmla="*/ 34 h 403"/>
                <a:gd name="T22" fmla="*/ 106 w 421"/>
                <a:gd name="T23" fmla="*/ 34 h 403"/>
                <a:gd name="T24" fmla="*/ 106 w 421"/>
                <a:gd name="T25" fmla="*/ 34 h 403"/>
                <a:gd name="T26" fmla="*/ 37 w 421"/>
                <a:gd name="T27" fmla="*/ 100 h 403"/>
                <a:gd name="T28" fmla="*/ 37 w 421"/>
                <a:gd name="T29" fmla="*/ 100 h 403"/>
                <a:gd name="T30" fmla="*/ 37 w 421"/>
                <a:gd name="T31" fmla="*/ 301 h 403"/>
                <a:gd name="T32" fmla="*/ 37 w 421"/>
                <a:gd name="T33" fmla="*/ 301 h 403"/>
                <a:gd name="T34" fmla="*/ 106 w 421"/>
                <a:gd name="T35" fmla="*/ 368 h 403"/>
                <a:gd name="T36" fmla="*/ 106 w 421"/>
                <a:gd name="T37" fmla="*/ 368 h 403"/>
                <a:gd name="T38" fmla="*/ 106 w 421"/>
                <a:gd name="T39" fmla="*/ 402 h 403"/>
                <a:gd name="T40" fmla="*/ 106 w 421"/>
                <a:gd name="T41" fmla="*/ 402 h 403"/>
                <a:gd name="T42" fmla="*/ 0 w 421"/>
                <a:gd name="T43" fmla="*/ 301 h 403"/>
                <a:gd name="T44" fmla="*/ 0 w 421"/>
                <a:gd name="T45" fmla="*/ 301 h 403"/>
                <a:gd name="T46" fmla="*/ 0 w 421"/>
                <a:gd name="T47" fmla="*/ 100 h 403"/>
                <a:gd name="T48" fmla="*/ 0 w 421"/>
                <a:gd name="T49" fmla="*/ 100 h 403"/>
                <a:gd name="T50" fmla="*/ 106 w 421"/>
                <a:gd name="T51" fmla="*/ 0 h 403"/>
                <a:gd name="T52" fmla="*/ 106 w 421"/>
                <a:gd name="T53" fmla="*/ 0 h 403"/>
                <a:gd name="T54" fmla="*/ 314 w 421"/>
                <a:gd name="T55" fmla="*/ 0 h 403"/>
                <a:gd name="T56" fmla="*/ 314 w 421"/>
                <a:gd name="T57" fmla="*/ 0 h 403"/>
                <a:gd name="T58" fmla="*/ 420 w 421"/>
                <a:gd name="T59" fmla="*/ 100 h 403"/>
                <a:gd name="T60" fmla="*/ 420 w 421"/>
                <a:gd name="T61" fmla="*/ 100 h 403"/>
                <a:gd name="T62" fmla="*/ 420 w 421"/>
                <a:gd name="T63" fmla="*/ 301 h 403"/>
                <a:gd name="T64" fmla="*/ 420 w 421"/>
                <a:gd name="T65" fmla="*/ 301 h 403"/>
                <a:gd name="T66" fmla="*/ 314 w 421"/>
                <a:gd name="T67" fmla="*/ 40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1" h="403">
                  <a:moveTo>
                    <a:pt x="314" y="402"/>
                  </a:moveTo>
                  <a:lnTo>
                    <a:pt x="314" y="402"/>
                  </a:lnTo>
                  <a:lnTo>
                    <a:pt x="314" y="402"/>
                  </a:lnTo>
                  <a:lnTo>
                    <a:pt x="314" y="368"/>
                  </a:lnTo>
                  <a:lnTo>
                    <a:pt x="314" y="368"/>
                  </a:lnTo>
                  <a:cubicBezTo>
                    <a:pt x="353" y="368"/>
                    <a:pt x="382" y="338"/>
                    <a:pt x="382" y="301"/>
                  </a:cubicBezTo>
                  <a:lnTo>
                    <a:pt x="382" y="301"/>
                  </a:lnTo>
                  <a:lnTo>
                    <a:pt x="382" y="100"/>
                  </a:lnTo>
                  <a:lnTo>
                    <a:pt x="382" y="100"/>
                  </a:lnTo>
                  <a:cubicBezTo>
                    <a:pt x="382" y="63"/>
                    <a:pt x="353" y="34"/>
                    <a:pt x="314" y="34"/>
                  </a:cubicBezTo>
                  <a:lnTo>
                    <a:pt x="314" y="34"/>
                  </a:lnTo>
                  <a:lnTo>
                    <a:pt x="106" y="34"/>
                  </a:lnTo>
                  <a:lnTo>
                    <a:pt x="106" y="34"/>
                  </a:lnTo>
                  <a:cubicBezTo>
                    <a:pt x="66" y="34"/>
                    <a:pt x="37" y="63"/>
                    <a:pt x="37" y="100"/>
                  </a:cubicBezTo>
                  <a:lnTo>
                    <a:pt x="37" y="100"/>
                  </a:lnTo>
                  <a:lnTo>
                    <a:pt x="37" y="301"/>
                  </a:lnTo>
                  <a:lnTo>
                    <a:pt x="37" y="301"/>
                  </a:lnTo>
                  <a:cubicBezTo>
                    <a:pt x="37" y="338"/>
                    <a:pt x="66" y="368"/>
                    <a:pt x="106" y="368"/>
                  </a:cubicBezTo>
                  <a:lnTo>
                    <a:pt x="106" y="368"/>
                  </a:lnTo>
                  <a:lnTo>
                    <a:pt x="106" y="402"/>
                  </a:lnTo>
                  <a:lnTo>
                    <a:pt x="106" y="402"/>
                  </a:lnTo>
                  <a:cubicBezTo>
                    <a:pt x="48" y="402"/>
                    <a:pt x="0" y="357"/>
                    <a:pt x="0" y="301"/>
                  </a:cubicBezTo>
                  <a:lnTo>
                    <a:pt x="0" y="301"/>
                  </a:lnTo>
                  <a:lnTo>
                    <a:pt x="0" y="100"/>
                  </a:lnTo>
                  <a:lnTo>
                    <a:pt x="0" y="100"/>
                  </a:lnTo>
                  <a:cubicBezTo>
                    <a:pt x="0" y="45"/>
                    <a:pt x="48" y="0"/>
                    <a:pt x="106" y="0"/>
                  </a:cubicBezTo>
                  <a:lnTo>
                    <a:pt x="106" y="0"/>
                  </a:lnTo>
                  <a:lnTo>
                    <a:pt x="314" y="0"/>
                  </a:lnTo>
                  <a:lnTo>
                    <a:pt x="314" y="0"/>
                  </a:lnTo>
                  <a:cubicBezTo>
                    <a:pt x="372" y="0"/>
                    <a:pt x="420" y="45"/>
                    <a:pt x="420" y="100"/>
                  </a:cubicBezTo>
                  <a:lnTo>
                    <a:pt x="420" y="100"/>
                  </a:lnTo>
                  <a:lnTo>
                    <a:pt x="420" y="301"/>
                  </a:lnTo>
                  <a:lnTo>
                    <a:pt x="420" y="301"/>
                  </a:lnTo>
                  <a:cubicBezTo>
                    <a:pt x="420" y="357"/>
                    <a:pt x="372" y="402"/>
                    <a:pt x="314" y="402"/>
                  </a:cubicBezTo>
                </a:path>
              </a:pathLst>
            </a:custGeom>
            <a:solidFill>
              <a:srgbClr val="662D9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Arial"/>
              </a:endParaRPr>
            </a:p>
          </p:txBody>
        </p:sp>
      </p:grpSp>
      <p:sp>
        <p:nvSpPr>
          <p:cNvPr id="46" name="Title 1">
            <a:extLst>
              <a:ext uri="{FF2B5EF4-FFF2-40B4-BE49-F238E27FC236}">
                <a16:creationId xmlns:a16="http://schemas.microsoft.com/office/drawing/2014/main" id="{62D7B7A7-8B86-F346-817D-D030BE22CA5F}"/>
              </a:ext>
            </a:extLst>
          </p:cNvPr>
          <p:cNvSpPr txBox="1">
            <a:spLocks/>
          </p:cNvSpPr>
          <p:nvPr/>
        </p:nvSpPr>
        <p:spPr>
          <a:xfrm>
            <a:off x="1981200" y="274639"/>
            <a:ext cx="8229600" cy="59647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1" i="0" kern="1200">
                <a:solidFill>
                  <a:schemeClr val="tx1">
                    <a:lumMod val="75000"/>
                    <a:lumOff val="25000"/>
                  </a:schemeClr>
                </a:solidFill>
                <a:latin typeface="Arial"/>
                <a:ea typeface="+mj-ea"/>
                <a:cs typeface="Arial"/>
              </a:defRPr>
            </a:lvl1pPr>
          </a:lstStyle>
          <a:p>
            <a:pPr algn="ctr"/>
            <a:endParaRPr lang="en-US" dirty="0">
              <a:solidFill>
                <a:srgbClr val="662D91"/>
              </a:solidFill>
            </a:endParaRPr>
          </a:p>
        </p:txBody>
      </p:sp>
      <p:sp>
        <p:nvSpPr>
          <p:cNvPr id="2" name="Title 1">
            <a:extLst>
              <a:ext uri="{FF2B5EF4-FFF2-40B4-BE49-F238E27FC236}">
                <a16:creationId xmlns:a16="http://schemas.microsoft.com/office/drawing/2014/main" id="{06870767-DC0B-8A4C-8D80-C0FED9AA3789}"/>
              </a:ext>
            </a:extLst>
          </p:cNvPr>
          <p:cNvSpPr>
            <a:spLocks noGrp="1"/>
          </p:cNvSpPr>
          <p:nvPr>
            <p:ph type="title"/>
          </p:nvPr>
        </p:nvSpPr>
        <p:spPr/>
        <p:txBody>
          <a:bodyPr/>
          <a:lstStyle/>
          <a:p>
            <a:r>
              <a:rPr lang="en-US" dirty="0"/>
              <a:t>Who else is impacted?</a:t>
            </a:r>
          </a:p>
        </p:txBody>
      </p:sp>
    </p:spTree>
    <p:extLst>
      <p:ext uri="{BB962C8B-B14F-4D97-AF65-F5344CB8AC3E}">
        <p14:creationId xmlns:p14="http://schemas.microsoft.com/office/powerpoint/2010/main" val="40296910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5818" y="299522"/>
            <a:ext cx="9485907" cy="1143000"/>
          </a:xfrm>
        </p:spPr>
        <p:txBody>
          <a:bodyPr>
            <a:normAutofit/>
          </a:bodyPr>
          <a:lstStyle/>
          <a:p>
            <a:r>
              <a:rPr lang="en-US" sz="3200" dirty="0">
                <a:solidFill>
                  <a:srgbClr val="563A7D"/>
                </a:solidFill>
              </a:rPr>
              <a:t>“Failing to plan is planning to fail.” Gen. Eisenhower</a:t>
            </a: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6726803" y="1600203"/>
            <a:ext cx="3896140" cy="4525963"/>
          </a:xfrm>
        </p:spPr>
        <p:txBody>
          <a:bodyPr>
            <a:noAutofit/>
          </a:bodyPr>
          <a:lstStyle/>
          <a:p>
            <a:pPr marL="0" indent="0">
              <a:lnSpc>
                <a:spcPct val="110000"/>
              </a:lnSpc>
              <a:buNone/>
            </a:pPr>
            <a:r>
              <a:rPr lang="en-US" sz="2400" dirty="0">
                <a:latin typeface="Calibri" panose="020F0502020204030204" pitchFamily="34" charset="0"/>
              </a:rPr>
              <a:t>Without a comprehensive approach to value-driven health care, providers will not be positioned to successfully compete for positive incentives and may, at worst, see a reduction in </a:t>
            </a:r>
            <a:r>
              <a:rPr lang="en-US" sz="2400" i="1" dirty="0">
                <a:latin typeface="Calibri" panose="020F0502020204030204" pitchFamily="34" charset="0"/>
              </a:rPr>
              <a:t>both</a:t>
            </a:r>
            <a:r>
              <a:rPr lang="en-US" sz="2400" dirty="0">
                <a:latin typeface="Calibri" panose="020F0502020204030204" pitchFamily="34" charset="0"/>
              </a:rPr>
              <a:t> payment reimbursements and patient loyalty.</a:t>
            </a:r>
          </a:p>
        </p:txBody>
      </p:sp>
      <p:sp>
        <p:nvSpPr>
          <p:cNvPr id="11" name="Slide Number Placeholder 2">
            <a:extLst>
              <a:ext uri="{FF2B5EF4-FFF2-40B4-BE49-F238E27FC236}">
                <a16:creationId xmlns:a16="http://schemas.microsoft.com/office/drawing/2014/main" id="{D9735796-701E-41CC-B6D4-C333CB036D2D}"/>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46</a:t>
            </a:fld>
            <a:endParaRPr lang="en-US" dirty="0"/>
          </a:p>
        </p:txBody>
      </p:sp>
      <p:sp>
        <p:nvSpPr>
          <p:cNvPr id="12" name="TextBox 11">
            <a:extLst>
              <a:ext uri="{FF2B5EF4-FFF2-40B4-BE49-F238E27FC236}">
                <a16:creationId xmlns:a16="http://schemas.microsoft.com/office/drawing/2014/main" id="{E9A017B7-600B-48FD-9347-4D8FA520887E}"/>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pic>
        <p:nvPicPr>
          <p:cNvPr id="7" name="Picture 6">
            <a:extLst>
              <a:ext uri="{FF2B5EF4-FFF2-40B4-BE49-F238E27FC236}">
                <a16:creationId xmlns:a16="http://schemas.microsoft.com/office/drawing/2014/main" id="{AF8013A9-8B9E-4DD1-9428-A82C56D1C6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877" r="18779"/>
          <a:stretch/>
        </p:blipFill>
        <p:spPr>
          <a:xfrm>
            <a:off x="2037947" y="1704759"/>
            <a:ext cx="4368120" cy="4389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0643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37BE0E-D69F-6446-BA8A-3485D6E5145D}"/>
              </a:ext>
            </a:extLst>
          </p:cNvPr>
          <p:cNvSpPr/>
          <p:nvPr/>
        </p:nvSpPr>
        <p:spPr>
          <a:xfrm>
            <a:off x="0" y="201099"/>
            <a:ext cx="12192000" cy="665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 Placeholder 2"/>
          <p:cNvSpPr txBox="1">
            <a:spLocks/>
          </p:cNvSpPr>
          <p:nvPr/>
        </p:nvSpPr>
        <p:spPr>
          <a:xfrm>
            <a:off x="1524000" y="3749046"/>
            <a:ext cx="9144000" cy="1629404"/>
          </a:xfrm>
          <a:prstGeom prst="rect">
            <a:avLst/>
          </a:prstGeom>
        </p:spPr>
        <p:txBody>
          <a:bodyPr vert="horz" lIns="91440" tIns="45720" rIns="91440" bIns="45720" rtlCol="0">
            <a:noAutofit/>
          </a:bodyPr>
          <a:lstStyle>
            <a:lvl1pPr marL="342900" indent="-342900" algn="l" defTabSz="457200" rtl="0" eaLnBrk="1" latinLnBrk="0" hangingPunct="1">
              <a:spcBef>
                <a:spcPts val="0"/>
              </a:spcBef>
              <a:spcAft>
                <a:spcPts val="600"/>
              </a:spcAft>
              <a:buClr>
                <a:schemeClr val="accent1"/>
              </a:buClr>
              <a:buFont typeface="Arial"/>
              <a:buChar char="•"/>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ts val="0"/>
              </a:spcBef>
              <a:spcAft>
                <a:spcPts val="300"/>
              </a:spcAft>
              <a:buClr>
                <a:schemeClr val="accent1"/>
              </a:buClr>
              <a:buFont typeface="Arial"/>
              <a:buChar char="–"/>
              <a:defRPr sz="20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ts val="0"/>
              </a:spcBef>
              <a:spcAft>
                <a:spcPts val="300"/>
              </a:spcAft>
              <a:buFont typeface="Arial"/>
              <a:buChar char="•"/>
              <a:defRPr sz="18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ts val="0"/>
              </a:spcBef>
              <a:spcAft>
                <a:spcPts val="300"/>
              </a:spcAft>
              <a:buFont typeface="Arial"/>
              <a:buChar char="»"/>
              <a:defRPr sz="16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solidFill>
                  <a:schemeClr val="bg1"/>
                </a:solidFill>
              </a:rPr>
              <a:t>Or email Moshe Starkman at</a:t>
            </a:r>
            <a:br>
              <a:rPr lang="en-US" dirty="0">
                <a:solidFill>
                  <a:schemeClr val="bg1"/>
                </a:solidFill>
              </a:rPr>
            </a:br>
            <a:r>
              <a:rPr lang="en-US" dirty="0">
                <a:solidFill>
                  <a:schemeClr val="bg1"/>
                </a:solidFill>
              </a:rPr>
              <a:t>mstarkman@nthrive.com</a:t>
            </a:r>
          </a:p>
        </p:txBody>
      </p:sp>
      <p:pic>
        <p:nvPicPr>
          <p:cNvPr id="29" name="Picture 28">
            <a:extLst>
              <a:ext uri="{FF2B5EF4-FFF2-40B4-BE49-F238E27FC236}">
                <a16:creationId xmlns:a16="http://schemas.microsoft.com/office/drawing/2014/main" id="{58FD80ED-1EEF-AD4A-BA7C-373C0146F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1722" y="6344440"/>
            <a:ext cx="960528" cy="312461"/>
          </a:xfrm>
          <a:prstGeom prst="rect">
            <a:avLst/>
          </a:prstGeom>
        </p:spPr>
      </p:pic>
      <p:sp>
        <p:nvSpPr>
          <p:cNvPr id="28" name="Shape 753">
            <a:extLst>
              <a:ext uri="{FF2B5EF4-FFF2-40B4-BE49-F238E27FC236}">
                <a16:creationId xmlns:a16="http://schemas.microsoft.com/office/drawing/2014/main" id="{B1B57F1F-D4E6-2044-A782-657810AED94E}"/>
              </a:ext>
            </a:extLst>
          </p:cNvPr>
          <p:cNvSpPr/>
          <p:nvPr/>
        </p:nvSpPr>
        <p:spPr>
          <a:xfrm>
            <a:off x="1524000" y="2791457"/>
            <a:ext cx="9144000" cy="721929"/>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3300" b="1" dirty="0">
                <a:solidFill>
                  <a:schemeClr val="bg1"/>
                </a:solidFill>
                <a:latin typeface="Arial"/>
                <a:cs typeface="Arial"/>
              </a:rPr>
              <a:t>Questions?</a:t>
            </a:r>
            <a:endParaRPr sz="3300" b="1" dirty="0">
              <a:solidFill>
                <a:schemeClr val="bg1"/>
              </a:solidFill>
              <a:latin typeface="Arial"/>
              <a:cs typeface="Arial"/>
            </a:endParaRPr>
          </a:p>
        </p:txBody>
      </p:sp>
      <p:grpSp>
        <p:nvGrpSpPr>
          <p:cNvPr id="6" name="Group 5">
            <a:extLst>
              <a:ext uri="{FF2B5EF4-FFF2-40B4-BE49-F238E27FC236}">
                <a16:creationId xmlns:a16="http://schemas.microsoft.com/office/drawing/2014/main" id="{AA5E8745-5AE7-0D4A-B742-07A7B15BA46F}"/>
              </a:ext>
            </a:extLst>
          </p:cNvPr>
          <p:cNvGrpSpPr/>
          <p:nvPr/>
        </p:nvGrpSpPr>
        <p:grpSpPr>
          <a:xfrm>
            <a:off x="5570731" y="1715174"/>
            <a:ext cx="1072841" cy="1009377"/>
            <a:chOff x="-1375664" y="3657600"/>
            <a:chExt cx="563563" cy="530225"/>
          </a:xfrm>
        </p:grpSpPr>
        <p:sp>
          <p:nvSpPr>
            <p:cNvPr id="33" name="Freeform 32">
              <a:extLst>
                <a:ext uri="{FF2B5EF4-FFF2-40B4-BE49-F238E27FC236}">
                  <a16:creationId xmlns:a16="http://schemas.microsoft.com/office/drawing/2014/main" id="{98869BF8-9C57-6A49-8573-0D4AAA190DB4}"/>
                </a:ext>
              </a:extLst>
            </p:cNvPr>
            <p:cNvSpPr>
              <a:spLocks noChangeArrowheads="1"/>
            </p:cNvSpPr>
            <p:nvPr/>
          </p:nvSpPr>
          <p:spPr bwMode="auto">
            <a:xfrm>
              <a:off x="-1280414" y="3778250"/>
              <a:ext cx="288925" cy="288925"/>
            </a:xfrm>
            <a:custGeom>
              <a:avLst/>
              <a:gdLst>
                <a:gd name="T0" fmla="*/ 402 w 804"/>
                <a:gd name="T1" fmla="*/ 37 h 801"/>
                <a:gd name="T2" fmla="*/ 402 w 804"/>
                <a:gd name="T3" fmla="*/ 37 h 801"/>
                <a:gd name="T4" fmla="*/ 402 w 804"/>
                <a:gd name="T5" fmla="*/ 37 h 801"/>
                <a:gd name="T6" fmla="*/ 402 w 804"/>
                <a:gd name="T7" fmla="*/ 37 h 801"/>
                <a:gd name="T8" fmla="*/ 34 w 804"/>
                <a:gd name="T9" fmla="*/ 399 h 801"/>
                <a:gd name="T10" fmla="*/ 402 w 804"/>
                <a:gd name="T11" fmla="*/ 766 h 801"/>
                <a:gd name="T12" fmla="*/ 766 w 804"/>
                <a:gd name="T13" fmla="*/ 399 h 801"/>
                <a:gd name="T14" fmla="*/ 402 w 804"/>
                <a:gd name="T15" fmla="*/ 37 h 801"/>
                <a:gd name="T16" fmla="*/ 402 w 804"/>
                <a:gd name="T17" fmla="*/ 800 h 801"/>
                <a:gd name="T18" fmla="*/ 402 w 804"/>
                <a:gd name="T19" fmla="*/ 800 h 801"/>
                <a:gd name="T20" fmla="*/ 402 w 804"/>
                <a:gd name="T21" fmla="*/ 800 h 801"/>
                <a:gd name="T22" fmla="*/ 402 w 804"/>
                <a:gd name="T23" fmla="*/ 800 h 801"/>
                <a:gd name="T24" fmla="*/ 0 w 804"/>
                <a:gd name="T25" fmla="*/ 399 h 801"/>
                <a:gd name="T26" fmla="*/ 402 w 804"/>
                <a:gd name="T27" fmla="*/ 0 h 801"/>
                <a:gd name="T28" fmla="*/ 803 w 804"/>
                <a:gd name="T29" fmla="*/ 399 h 801"/>
                <a:gd name="T30" fmla="*/ 402 w 804"/>
                <a:gd name="T31" fmla="*/ 80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4" h="801">
                  <a:moveTo>
                    <a:pt x="402" y="37"/>
                  </a:moveTo>
                  <a:lnTo>
                    <a:pt x="402" y="37"/>
                  </a:lnTo>
                  <a:lnTo>
                    <a:pt x="402" y="37"/>
                  </a:lnTo>
                  <a:lnTo>
                    <a:pt x="402" y="37"/>
                  </a:lnTo>
                  <a:cubicBezTo>
                    <a:pt x="199" y="37"/>
                    <a:pt x="34" y="198"/>
                    <a:pt x="34" y="399"/>
                  </a:cubicBezTo>
                  <a:cubicBezTo>
                    <a:pt x="34" y="601"/>
                    <a:pt x="199" y="766"/>
                    <a:pt x="402" y="766"/>
                  </a:cubicBezTo>
                  <a:cubicBezTo>
                    <a:pt x="604" y="766"/>
                    <a:pt x="766" y="601"/>
                    <a:pt x="766" y="399"/>
                  </a:cubicBezTo>
                  <a:cubicBezTo>
                    <a:pt x="766" y="198"/>
                    <a:pt x="604" y="37"/>
                    <a:pt x="402" y="37"/>
                  </a:cubicBezTo>
                  <a:close/>
                  <a:moveTo>
                    <a:pt x="402" y="800"/>
                  </a:moveTo>
                  <a:lnTo>
                    <a:pt x="402" y="800"/>
                  </a:lnTo>
                  <a:lnTo>
                    <a:pt x="402" y="800"/>
                  </a:lnTo>
                  <a:lnTo>
                    <a:pt x="402" y="800"/>
                  </a:lnTo>
                  <a:cubicBezTo>
                    <a:pt x="181" y="800"/>
                    <a:pt x="0" y="619"/>
                    <a:pt x="0" y="399"/>
                  </a:cubicBezTo>
                  <a:cubicBezTo>
                    <a:pt x="0" y="180"/>
                    <a:pt x="181" y="0"/>
                    <a:pt x="402" y="0"/>
                  </a:cubicBezTo>
                  <a:cubicBezTo>
                    <a:pt x="622" y="0"/>
                    <a:pt x="803" y="180"/>
                    <a:pt x="803" y="399"/>
                  </a:cubicBezTo>
                  <a:cubicBezTo>
                    <a:pt x="803" y="619"/>
                    <a:pt x="622" y="800"/>
                    <a:pt x="402" y="80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4" name="Freeform 33">
              <a:extLst>
                <a:ext uri="{FF2B5EF4-FFF2-40B4-BE49-F238E27FC236}">
                  <a16:creationId xmlns:a16="http://schemas.microsoft.com/office/drawing/2014/main" id="{EF545E23-F928-1141-84C9-60B3E398E92F}"/>
                </a:ext>
              </a:extLst>
            </p:cNvPr>
            <p:cNvSpPr>
              <a:spLocks noChangeArrowheads="1"/>
            </p:cNvSpPr>
            <p:nvPr/>
          </p:nvSpPr>
          <p:spPr bwMode="auto">
            <a:xfrm>
              <a:off x="-1147064" y="3814762"/>
              <a:ext cx="123825" cy="123825"/>
            </a:xfrm>
            <a:custGeom>
              <a:avLst/>
              <a:gdLst>
                <a:gd name="T0" fmla="*/ 343 w 344"/>
                <a:gd name="T1" fmla="*/ 341 h 342"/>
                <a:gd name="T2" fmla="*/ 343 w 344"/>
                <a:gd name="T3" fmla="*/ 341 h 342"/>
                <a:gd name="T4" fmla="*/ 343 w 344"/>
                <a:gd name="T5" fmla="*/ 341 h 342"/>
                <a:gd name="T6" fmla="*/ 308 w 344"/>
                <a:gd name="T7" fmla="*/ 341 h 342"/>
                <a:gd name="T8" fmla="*/ 308 w 344"/>
                <a:gd name="T9" fmla="*/ 341 h 342"/>
                <a:gd name="T10" fmla="*/ 287 w 344"/>
                <a:gd name="T11" fmla="*/ 230 h 342"/>
                <a:gd name="T12" fmla="*/ 111 w 344"/>
                <a:gd name="T13" fmla="*/ 56 h 342"/>
                <a:gd name="T14" fmla="*/ 0 w 344"/>
                <a:gd name="T15" fmla="*/ 34 h 342"/>
                <a:gd name="T16" fmla="*/ 0 w 344"/>
                <a:gd name="T17" fmla="*/ 34 h 342"/>
                <a:gd name="T18" fmla="*/ 0 w 344"/>
                <a:gd name="T19" fmla="*/ 0 h 342"/>
                <a:gd name="T20" fmla="*/ 0 w 344"/>
                <a:gd name="T21" fmla="*/ 0 h 342"/>
                <a:gd name="T22" fmla="*/ 124 w 344"/>
                <a:gd name="T23" fmla="*/ 21 h 342"/>
                <a:gd name="T24" fmla="*/ 321 w 344"/>
                <a:gd name="T25" fmla="*/ 217 h 342"/>
                <a:gd name="T26" fmla="*/ 343 w 344"/>
                <a:gd name="T27" fmla="*/ 34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4" h="342">
                  <a:moveTo>
                    <a:pt x="343" y="341"/>
                  </a:moveTo>
                  <a:lnTo>
                    <a:pt x="343" y="341"/>
                  </a:lnTo>
                  <a:lnTo>
                    <a:pt x="343" y="341"/>
                  </a:lnTo>
                  <a:lnTo>
                    <a:pt x="308" y="341"/>
                  </a:lnTo>
                  <a:lnTo>
                    <a:pt x="308" y="341"/>
                  </a:lnTo>
                  <a:cubicBezTo>
                    <a:pt x="308" y="302"/>
                    <a:pt x="302" y="265"/>
                    <a:pt x="287" y="230"/>
                  </a:cubicBezTo>
                  <a:cubicBezTo>
                    <a:pt x="257" y="151"/>
                    <a:pt x="191" y="87"/>
                    <a:pt x="111" y="56"/>
                  </a:cubicBezTo>
                  <a:cubicBezTo>
                    <a:pt x="77" y="42"/>
                    <a:pt x="39" y="34"/>
                    <a:pt x="0" y="34"/>
                  </a:cubicBezTo>
                  <a:lnTo>
                    <a:pt x="0" y="34"/>
                  </a:lnTo>
                  <a:lnTo>
                    <a:pt x="0" y="0"/>
                  </a:lnTo>
                  <a:lnTo>
                    <a:pt x="0" y="0"/>
                  </a:lnTo>
                  <a:cubicBezTo>
                    <a:pt x="42" y="0"/>
                    <a:pt x="84" y="8"/>
                    <a:pt x="124" y="21"/>
                  </a:cubicBezTo>
                  <a:cubicBezTo>
                    <a:pt x="215" y="56"/>
                    <a:pt x="287" y="127"/>
                    <a:pt x="321" y="217"/>
                  </a:cubicBezTo>
                  <a:cubicBezTo>
                    <a:pt x="338" y="257"/>
                    <a:pt x="343" y="299"/>
                    <a:pt x="343" y="341"/>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5" name="Freeform 34">
              <a:extLst>
                <a:ext uri="{FF2B5EF4-FFF2-40B4-BE49-F238E27FC236}">
                  <a16:creationId xmlns:a16="http://schemas.microsoft.com/office/drawing/2014/main" id="{ADBD1A0A-6E56-DC41-9469-A660009DF42A}"/>
                </a:ext>
              </a:extLst>
            </p:cNvPr>
            <p:cNvSpPr>
              <a:spLocks noChangeArrowheads="1"/>
            </p:cNvSpPr>
            <p:nvPr/>
          </p:nvSpPr>
          <p:spPr bwMode="auto">
            <a:xfrm>
              <a:off x="-1042289" y="3976687"/>
              <a:ext cx="230188" cy="174625"/>
            </a:xfrm>
            <a:custGeom>
              <a:avLst/>
              <a:gdLst>
                <a:gd name="T0" fmla="*/ 48 w 640"/>
                <a:gd name="T1" fmla="*/ 107 h 484"/>
                <a:gd name="T2" fmla="*/ 48 w 640"/>
                <a:gd name="T3" fmla="*/ 107 h 484"/>
                <a:gd name="T4" fmla="*/ 48 w 640"/>
                <a:gd name="T5" fmla="*/ 107 h 484"/>
                <a:gd name="T6" fmla="*/ 551 w 640"/>
                <a:gd name="T7" fmla="*/ 435 h 484"/>
                <a:gd name="T8" fmla="*/ 588 w 640"/>
                <a:gd name="T9" fmla="*/ 380 h 484"/>
                <a:gd name="T10" fmla="*/ 86 w 640"/>
                <a:gd name="T11" fmla="*/ 51 h 484"/>
                <a:gd name="T12" fmla="*/ 48 w 640"/>
                <a:gd name="T13" fmla="*/ 107 h 484"/>
                <a:gd name="T14" fmla="*/ 561 w 640"/>
                <a:gd name="T15" fmla="*/ 483 h 484"/>
                <a:gd name="T16" fmla="*/ 561 w 640"/>
                <a:gd name="T17" fmla="*/ 483 h 484"/>
                <a:gd name="T18" fmla="*/ 561 w 640"/>
                <a:gd name="T19" fmla="*/ 483 h 484"/>
                <a:gd name="T20" fmla="*/ 0 w 640"/>
                <a:gd name="T21" fmla="*/ 118 h 484"/>
                <a:gd name="T22" fmla="*/ 75 w 640"/>
                <a:gd name="T23" fmla="*/ 0 h 484"/>
                <a:gd name="T24" fmla="*/ 639 w 640"/>
                <a:gd name="T25" fmla="*/ 369 h 484"/>
                <a:gd name="T26" fmla="*/ 561 w 640"/>
                <a:gd name="T27" fmla="*/ 4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 h="484">
                  <a:moveTo>
                    <a:pt x="48" y="107"/>
                  </a:moveTo>
                  <a:lnTo>
                    <a:pt x="48" y="107"/>
                  </a:lnTo>
                  <a:lnTo>
                    <a:pt x="48" y="107"/>
                  </a:lnTo>
                  <a:lnTo>
                    <a:pt x="551" y="435"/>
                  </a:lnTo>
                  <a:lnTo>
                    <a:pt x="588" y="380"/>
                  </a:lnTo>
                  <a:lnTo>
                    <a:pt x="86" y="51"/>
                  </a:lnTo>
                  <a:lnTo>
                    <a:pt x="48" y="107"/>
                  </a:lnTo>
                  <a:close/>
                  <a:moveTo>
                    <a:pt x="561" y="483"/>
                  </a:moveTo>
                  <a:lnTo>
                    <a:pt x="561" y="483"/>
                  </a:lnTo>
                  <a:lnTo>
                    <a:pt x="561" y="483"/>
                  </a:lnTo>
                  <a:lnTo>
                    <a:pt x="0" y="118"/>
                  </a:lnTo>
                  <a:lnTo>
                    <a:pt x="75" y="0"/>
                  </a:lnTo>
                  <a:lnTo>
                    <a:pt x="639" y="369"/>
                  </a:lnTo>
                  <a:lnTo>
                    <a:pt x="561" y="483"/>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6" name="Freeform 35">
              <a:extLst>
                <a:ext uri="{FF2B5EF4-FFF2-40B4-BE49-F238E27FC236}">
                  <a16:creationId xmlns:a16="http://schemas.microsoft.com/office/drawing/2014/main" id="{D7492DE8-B3C3-EA4D-A6A5-8CCAADDDE312}"/>
                </a:ext>
              </a:extLst>
            </p:cNvPr>
            <p:cNvSpPr>
              <a:spLocks noChangeArrowheads="1"/>
            </p:cNvSpPr>
            <p:nvPr/>
          </p:nvSpPr>
          <p:spPr bwMode="auto">
            <a:xfrm>
              <a:off x="-1083564" y="4075112"/>
              <a:ext cx="117475" cy="76200"/>
            </a:xfrm>
            <a:custGeom>
              <a:avLst/>
              <a:gdLst>
                <a:gd name="T0" fmla="*/ 292 w 325"/>
                <a:gd name="T1" fmla="*/ 56 h 210"/>
                <a:gd name="T2" fmla="*/ 292 w 325"/>
                <a:gd name="T3" fmla="*/ 56 h 210"/>
                <a:gd name="T4" fmla="*/ 292 w 325"/>
                <a:gd name="T5" fmla="*/ 56 h 210"/>
                <a:gd name="T6" fmla="*/ 268 w 325"/>
                <a:gd name="T7" fmla="*/ 30 h 210"/>
                <a:gd name="T8" fmla="*/ 268 w 325"/>
                <a:gd name="T9" fmla="*/ 30 h 210"/>
                <a:gd name="T10" fmla="*/ 300 w 325"/>
                <a:gd name="T11" fmla="*/ 0 h 210"/>
                <a:gd name="T12" fmla="*/ 300 w 325"/>
                <a:gd name="T13" fmla="*/ 0 h 210"/>
                <a:gd name="T14" fmla="*/ 324 w 325"/>
                <a:gd name="T15" fmla="*/ 24 h 210"/>
                <a:gd name="T16" fmla="*/ 324 w 325"/>
                <a:gd name="T17" fmla="*/ 24 h 210"/>
                <a:gd name="T18" fmla="*/ 292 w 325"/>
                <a:gd name="T19" fmla="*/ 56 h 210"/>
                <a:gd name="T20" fmla="*/ 207 w 325"/>
                <a:gd name="T21" fmla="*/ 122 h 210"/>
                <a:gd name="T22" fmla="*/ 207 w 325"/>
                <a:gd name="T23" fmla="*/ 122 h 210"/>
                <a:gd name="T24" fmla="*/ 207 w 325"/>
                <a:gd name="T25" fmla="*/ 122 h 210"/>
                <a:gd name="T26" fmla="*/ 189 w 325"/>
                <a:gd name="T27" fmla="*/ 93 h 210"/>
                <a:gd name="T28" fmla="*/ 189 w 325"/>
                <a:gd name="T29" fmla="*/ 93 h 210"/>
                <a:gd name="T30" fmla="*/ 223 w 325"/>
                <a:gd name="T31" fmla="*/ 69 h 210"/>
                <a:gd name="T32" fmla="*/ 223 w 325"/>
                <a:gd name="T33" fmla="*/ 69 h 210"/>
                <a:gd name="T34" fmla="*/ 244 w 325"/>
                <a:gd name="T35" fmla="*/ 96 h 210"/>
                <a:gd name="T36" fmla="*/ 244 w 325"/>
                <a:gd name="T37" fmla="*/ 96 h 210"/>
                <a:gd name="T38" fmla="*/ 207 w 325"/>
                <a:gd name="T39" fmla="*/ 122 h 210"/>
                <a:gd name="T40" fmla="*/ 111 w 325"/>
                <a:gd name="T41" fmla="*/ 175 h 210"/>
                <a:gd name="T42" fmla="*/ 111 w 325"/>
                <a:gd name="T43" fmla="*/ 175 h 210"/>
                <a:gd name="T44" fmla="*/ 111 w 325"/>
                <a:gd name="T45" fmla="*/ 175 h 210"/>
                <a:gd name="T46" fmla="*/ 98 w 325"/>
                <a:gd name="T47" fmla="*/ 143 h 210"/>
                <a:gd name="T48" fmla="*/ 98 w 325"/>
                <a:gd name="T49" fmla="*/ 143 h 210"/>
                <a:gd name="T50" fmla="*/ 135 w 325"/>
                <a:gd name="T51" fmla="*/ 125 h 210"/>
                <a:gd name="T52" fmla="*/ 135 w 325"/>
                <a:gd name="T53" fmla="*/ 125 h 210"/>
                <a:gd name="T54" fmla="*/ 151 w 325"/>
                <a:gd name="T55" fmla="*/ 157 h 210"/>
                <a:gd name="T56" fmla="*/ 151 w 325"/>
                <a:gd name="T57" fmla="*/ 157 h 210"/>
                <a:gd name="T58" fmla="*/ 111 w 325"/>
                <a:gd name="T59" fmla="*/ 175 h 210"/>
                <a:gd name="T60" fmla="*/ 8 w 325"/>
                <a:gd name="T61" fmla="*/ 209 h 210"/>
                <a:gd name="T62" fmla="*/ 8 w 325"/>
                <a:gd name="T63" fmla="*/ 209 h 210"/>
                <a:gd name="T64" fmla="*/ 8 w 325"/>
                <a:gd name="T65" fmla="*/ 209 h 210"/>
                <a:gd name="T66" fmla="*/ 0 w 325"/>
                <a:gd name="T67" fmla="*/ 175 h 210"/>
                <a:gd name="T68" fmla="*/ 0 w 325"/>
                <a:gd name="T69" fmla="*/ 175 h 210"/>
                <a:gd name="T70" fmla="*/ 40 w 325"/>
                <a:gd name="T71" fmla="*/ 164 h 210"/>
                <a:gd name="T72" fmla="*/ 40 w 325"/>
                <a:gd name="T73" fmla="*/ 164 h 210"/>
                <a:gd name="T74" fmla="*/ 53 w 325"/>
                <a:gd name="T75" fmla="*/ 199 h 210"/>
                <a:gd name="T76" fmla="*/ 53 w 325"/>
                <a:gd name="T77" fmla="*/ 199 h 210"/>
                <a:gd name="T78" fmla="*/ 8 w 325"/>
                <a:gd name="T79"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5" h="210">
                  <a:moveTo>
                    <a:pt x="292" y="56"/>
                  </a:moveTo>
                  <a:lnTo>
                    <a:pt x="292" y="56"/>
                  </a:lnTo>
                  <a:lnTo>
                    <a:pt x="292" y="56"/>
                  </a:lnTo>
                  <a:lnTo>
                    <a:pt x="268" y="30"/>
                  </a:lnTo>
                  <a:lnTo>
                    <a:pt x="268" y="30"/>
                  </a:lnTo>
                  <a:cubicBezTo>
                    <a:pt x="279" y="22"/>
                    <a:pt x="289" y="11"/>
                    <a:pt x="300" y="0"/>
                  </a:cubicBezTo>
                  <a:lnTo>
                    <a:pt x="300" y="0"/>
                  </a:lnTo>
                  <a:lnTo>
                    <a:pt x="324" y="24"/>
                  </a:lnTo>
                  <a:lnTo>
                    <a:pt x="324" y="24"/>
                  </a:lnTo>
                  <a:cubicBezTo>
                    <a:pt x="316" y="35"/>
                    <a:pt x="303" y="45"/>
                    <a:pt x="292" y="56"/>
                  </a:cubicBezTo>
                  <a:close/>
                  <a:moveTo>
                    <a:pt x="207" y="122"/>
                  </a:moveTo>
                  <a:lnTo>
                    <a:pt x="207" y="122"/>
                  </a:lnTo>
                  <a:lnTo>
                    <a:pt x="207" y="122"/>
                  </a:lnTo>
                  <a:lnTo>
                    <a:pt x="189" y="93"/>
                  </a:lnTo>
                  <a:lnTo>
                    <a:pt x="189" y="93"/>
                  </a:lnTo>
                  <a:cubicBezTo>
                    <a:pt x="200" y="85"/>
                    <a:pt x="213" y="77"/>
                    <a:pt x="223" y="69"/>
                  </a:cubicBezTo>
                  <a:lnTo>
                    <a:pt x="223" y="69"/>
                  </a:lnTo>
                  <a:lnTo>
                    <a:pt x="244" y="96"/>
                  </a:lnTo>
                  <a:lnTo>
                    <a:pt x="244" y="96"/>
                  </a:lnTo>
                  <a:cubicBezTo>
                    <a:pt x="231" y="106"/>
                    <a:pt x="221" y="114"/>
                    <a:pt x="207" y="122"/>
                  </a:cubicBezTo>
                  <a:close/>
                  <a:moveTo>
                    <a:pt x="111" y="175"/>
                  </a:moveTo>
                  <a:lnTo>
                    <a:pt x="111" y="175"/>
                  </a:lnTo>
                  <a:lnTo>
                    <a:pt x="111" y="175"/>
                  </a:lnTo>
                  <a:lnTo>
                    <a:pt x="98" y="143"/>
                  </a:lnTo>
                  <a:lnTo>
                    <a:pt x="98" y="143"/>
                  </a:lnTo>
                  <a:cubicBezTo>
                    <a:pt x="109" y="138"/>
                    <a:pt x="122" y="130"/>
                    <a:pt x="135" y="125"/>
                  </a:cubicBezTo>
                  <a:lnTo>
                    <a:pt x="135" y="125"/>
                  </a:lnTo>
                  <a:lnTo>
                    <a:pt x="151" y="157"/>
                  </a:lnTo>
                  <a:lnTo>
                    <a:pt x="151" y="157"/>
                  </a:lnTo>
                  <a:cubicBezTo>
                    <a:pt x="138" y="162"/>
                    <a:pt x="124" y="170"/>
                    <a:pt x="111" y="175"/>
                  </a:cubicBezTo>
                  <a:close/>
                  <a:moveTo>
                    <a:pt x="8" y="209"/>
                  </a:moveTo>
                  <a:lnTo>
                    <a:pt x="8" y="209"/>
                  </a:lnTo>
                  <a:lnTo>
                    <a:pt x="8" y="209"/>
                  </a:lnTo>
                  <a:lnTo>
                    <a:pt x="0" y="175"/>
                  </a:lnTo>
                  <a:lnTo>
                    <a:pt x="0" y="175"/>
                  </a:lnTo>
                  <a:cubicBezTo>
                    <a:pt x="13" y="172"/>
                    <a:pt x="27" y="170"/>
                    <a:pt x="40" y="164"/>
                  </a:cubicBezTo>
                  <a:lnTo>
                    <a:pt x="40" y="164"/>
                  </a:lnTo>
                  <a:lnTo>
                    <a:pt x="53" y="199"/>
                  </a:lnTo>
                  <a:lnTo>
                    <a:pt x="53" y="199"/>
                  </a:lnTo>
                  <a:cubicBezTo>
                    <a:pt x="37" y="202"/>
                    <a:pt x="24" y="207"/>
                    <a:pt x="8" y="209"/>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7" name="Freeform 36">
              <a:extLst>
                <a:ext uri="{FF2B5EF4-FFF2-40B4-BE49-F238E27FC236}">
                  <a16:creationId xmlns:a16="http://schemas.microsoft.com/office/drawing/2014/main" id="{38D01758-B4AC-0242-8118-1F402B5A6430}"/>
                </a:ext>
              </a:extLst>
            </p:cNvPr>
            <p:cNvSpPr>
              <a:spLocks noChangeArrowheads="1"/>
            </p:cNvSpPr>
            <p:nvPr/>
          </p:nvSpPr>
          <p:spPr bwMode="auto">
            <a:xfrm>
              <a:off x="-929576" y="3916362"/>
              <a:ext cx="28575" cy="93663"/>
            </a:xfrm>
            <a:custGeom>
              <a:avLst/>
              <a:gdLst>
                <a:gd name="T0" fmla="*/ 80 w 81"/>
                <a:gd name="T1" fmla="*/ 45 h 258"/>
                <a:gd name="T2" fmla="*/ 80 w 81"/>
                <a:gd name="T3" fmla="*/ 45 h 258"/>
                <a:gd name="T4" fmla="*/ 80 w 81"/>
                <a:gd name="T5" fmla="*/ 45 h 258"/>
                <a:gd name="T6" fmla="*/ 43 w 81"/>
                <a:gd name="T7" fmla="*/ 42 h 258"/>
                <a:gd name="T8" fmla="*/ 43 w 81"/>
                <a:gd name="T9" fmla="*/ 42 h 258"/>
                <a:gd name="T10" fmla="*/ 45 w 81"/>
                <a:gd name="T11" fmla="*/ 15 h 258"/>
                <a:gd name="T12" fmla="*/ 43 w 81"/>
                <a:gd name="T13" fmla="*/ 0 h 258"/>
                <a:gd name="T14" fmla="*/ 43 w 81"/>
                <a:gd name="T15" fmla="*/ 0 h 258"/>
                <a:gd name="T16" fmla="*/ 80 w 81"/>
                <a:gd name="T17" fmla="*/ 0 h 258"/>
                <a:gd name="T18" fmla="*/ 80 w 81"/>
                <a:gd name="T19" fmla="*/ 0 h 258"/>
                <a:gd name="T20" fmla="*/ 80 w 81"/>
                <a:gd name="T21" fmla="*/ 15 h 258"/>
                <a:gd name="T22" fmla="*/ 80 w 81"/>
                <a:gd name="T23" fmla="*/ 45 h 258"/>
                <a:gd name="T24" fmla="*/ 64 w 81"/>
                <a:gd name="T25" fmla="*/ 153 h 258"/>
                <a:gd name="T26" fmla="*/ 64 w 81"/>
                <a:gd name="T27" fmla="*/ 153 h 258"/>
                <a:gd name="T28" fmla="*/ 64 w 81"/>
                <a:gd name="T29" fmla="*/ 153 h 258"/>
                <a:gd name="T30" fmla="*/ 30 w 81"/>
                <a:gd name="T31" fmla="*/ 145 h 258"/>
                <a:gd name="T32" fmla="*/ 30 w 81"/>
                <a:gd name="T33" fmla="*/ 145 h 258"/>
                <a:gd name="T34" fmla="*/ 37 w 81"/>
                <a:gd name="T35" fmla="*/ 103 h 258"/>
                <a:gd name="T36" fmla="*/ 37 w 81"/>
                <a:gd name="T37" fmla="*/ 103 h 258"/>
                <a:gd name="T38" fmla="*/ 72 w 81"/>
                <a:gd name="T39" fmla="*/ 108 h 258"/>
                <a:gd name="T40" fmla="*/ 72 w 81"/>
                <a:gd name="T41" fmla="*/ 108 h 258"/>
                <a:gd name="T42" fmla="*/ 64 w 81"/>
                <a:gd name="T43" fmla="*/ 153 h 258"/>
                <a:gd name="T44" fmla="*/ 35 w 81"/>
                <a:gd name="T45" fmla="*/ 257 h 258"/>
                <a:gd name="T46" fmla="*/ 35 w 81"/>
                <a:gd name="T47" fmla="*/ 257 h 258"/>
                <a:gd name="T48" fmla="*/ 35 w 81"/>
                <a:gd name="T49" fmla="*/ 257 h 258"/>
                <a:gd name="T50" fmla="*/ 0 w 81"/>
                <a:gd name="T51" fmla="*/ 243 h 258"/>
                <a:gd name="T52" fmla="*/ 0 w 81"/>
                <a:gd name="T53" fmla="*/ 243 h 258"/>
                <a:gd name="T54" fmla="*/ 16 w 81"/>
                <a:gd name="T55" fmla="*/ 203 h 258"/>
                <a:gd name="T56" fmla="*/ 16 w 81"/>
                <a:gd name="T57" fmla="*/ 203 h 258"/>
                <a:gd name="T58" fmla="*/ 48 w 81"/>
                <a:gd name="T59" fmla="*/ 214 h 258"/>
                <a:gd name="T60" fmla="*/ 48 w 81"/>
                <a:gd name="T61" fmla="*/ 214 h 258"/>
                <a:gd name="T62" fmla="*/ 35 w 81"/>
                <a:gd name="T63" fmla="*/ 257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58">
                  <a:moveTo>
                    <a:pt x="80" y="45"/>
                  </a:moveTo>
                  <a:lnTo>
                    <a:pt x="80" y="45"/>
                  </a:lnTo>
                  <a:lnTo>
                    <a:pt x="80" y="45"/>
                  </a:lnTo>
                  <a:lnTo>
                    <a:pt x="43" y="42"/>
                  </a:lnTo>
                  <a:lnTo>
                    <a:pt x="43" y="42"/>
                  </a:lnTo>
                  <a:cubicBezTo>
                    <a:pt x="43" y="34"/>
                    <a:pt x="45" y="23"/>
                    <a:pt x="45" y="15"/>
                  </a:cubicBezTo>
                  <a:cubicBezTo>
                    <a:pt x="45" y="10"/>
                    <a:pt x="45" y="5"/>
                    <a:pt x="43" y="0"/>
                  </a:cubicBezTo>
                  <a:lnTo>
                    <a:pt x="43" y="0"/>
                  </a:lnTo>
                  <a:lnTo>
                    <a:pt x="80" y="0"/>
                  </a:lnTo>
                  <a:lnTo>
                    <a:pt x="80" y="0"/>
                  </a:lnTo>
                  <a:cubicBezTo>
                    <a:pt x="80" y="5"/>
                    <a:pt x="80" y="10"/>
                    <a:pt x="80" y="15"/>
                  </a:cubicBezTo>
                  <a:cubicBezTo>
                    <a:pt x="80" y="26"/>
                    <a:pt x="80" y="34"/>
                    <a:pt x="80" y="45"/>
                  </a:cubicBezTo>
                  <a:close/>
                  <a:moveTo>
                    <a:pt x="64" y="153"/>
                  </a:moveTo>
                  <a:lnTo>
                    <a:pt x="64" y="153"/>
                  </a:lnTo>
                  <a:lnTo>
                    <a:pt x="64" y="153"/>
                  </a:lnTo>
                  <a:lnTo>
                    <a:pt x="30" y="145"/>
                  </a:lnTo>
                  <a:lnTo>
                    <a:pt x="30" y="145"/>
                  </a:lnTo>
                  <a:cubicBezTo>
                    <a:pt x="35" y="132"/>
                    <a:pt x="35" y="116"/>
                    <a:pt x="37" y="103"/>
                  </a:cubicBezTo>
                  <a:lnTo>
                    <a:pt x="37" y="103"/>
                  </a:lnTo>
                  <a:lnTo>
                    <a:pt x="72" y="108"/>
                  </a:lnTo>
                  <a:lnTo>
                    <a:pt x="72" y="108"/>
                  </a:lnTo>
                  <a:cubicBezTo>
                    <a:pt x="72" y="124"/>
                    <a:pt x="69" y="137"/>
                    <a:pt x="64" y="153"/>
                  </a:cubicBezTo>
                  <a:close/>
                  <a:moveTo>
                    <a:pt x="35" y="257"/>
                  </a:moveTo>
                  <a:lnTo>
                    <a:pt x="35" y="257"/>
                  </a:lnTo>
                  <a:lnTo>
                    <a:pt x="35" y="257"/>
                  </a:lnTo>
                  <a:lnTo>
                    <a:pt x="0" y="243"/>
                  </a:lnTo>
                  <a:lnTo>
                    <a:pt x="0" y="243"/>
                  </a:lnTo>
                  <a:cubicBezTo>
                    <a:pt x="6" y="230"/>
                    <a:pt x="11" y="217"/>
                    <a:pt x="16" y="203"/>
                  </a:cubicBezTo>
                  <a:lnTo>
                    <a:pt x="16" y="203"/>
                  </a:lnTo>
                  <a:lnTo>
                    <a:pt x="48" y="214"/>
                  </a:lnTo>
                  <a:lnTo>
                    <a:pt x="48" y="214"/>
                  </a:lnTo>
                  <a:cubicBezTo>
                    <a:pt x="45" y="227"/>
                    <a:pt x="40" y="243"/>
                    <a:pt x="35" y="257"/>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8" name="Freeform 37">
              <a:extLst>
                <a:ext uri="{FF2B5EF4-FFF2-40B4-BE49-F238E27FC236}">
                  <a16:creationId xmlns:a16="http://schemas.microsoft.com/office/drawing/2014/main" id="{780222A4-7147-2749-854C-6EC7AC2C0A85}"/>
                </a:ext>
              </a:extLst>
            </p:cNvPr>
            <p:cNvSpPr>
              <a:spLocks noChangeArrowheads="1"/>
            </p:cNvSpPr>
            <p:nvPr/>
          </p:nvSpPr>
          <p:spPr bwMode="auto">
            <a:xfrm>
              <a:off x="-1375664" y="3690937"/>
              <a:ext cx="188913" cy="239713"/>
            </a:xfrm>
            <a:custGeom>
              <a:avLst/>
              <a:gdLst>
                <a:gd name="T0" fmla="*/ 488 w 526"/>
                <a:gd name="T1" fmla="*/ 45 h 666"/>
                <a:gd name="T2" fmla="*/ 477 w 526"/>
                <a:gd name="T3" fmla="*/ 11 h 666"/>
                <a:gd name="T4" fmla="*/ 517 w 526"/>
                <a:gd name="T5" fmla="*/ 0 h 666"/>
                <a:gd name="T6" fmla="*/ 525 w 526"/>
                <a:gd name="T7" fmla="*/ 35 h 666"/>
                <a:gd name="T8" fmla="*/ 488 w 526"/>
                <a:gd name="T9" fmla="*/ 45 h 666"/>
                <a:gd name="T10" fmla="*/ 392 w 526"/>
                <a:gd name="T11" fmla="*/ 82 h 666"/>
                <a:gd name="T12" fmla="*/ 375 w 526"/>
                <a:gd name="T13" fmla="*/ 50 h 666"/>
                <a:gd name="T14" fmla="*/ 419 w 526"/>
                <a:gd name="T15" fmla="*/ 32 h 666"/>
                <a:gd name="T16" fmla="*/ 429 w 526"/>
                <a:gd name="T17" fmla="*/ 64 h 666"/>
                <a:gd name="T18" fmla="*/ 392 w 526"/>
                <a:gd name="T19" fmla="*/ 82 h 666"/>
                <a:gd name="T20" fmla="*/ 301 w 526"/>
                <a:gd name="T21" fmla="*/ 132 h 666"/>
                <a:gd name="T22" fmla="*/ 280 w 526"/>
                <a:gd name="T23" fmla="*/ 103 h 666"/>
                <a:gd name="T24" fmla="*/ 320 w 526"/>
                <a:gd name="T25" fmla="*/ 79 h 666"/>
                <a:gd name="T26" fmla="*/ 338 w 526"/>
                <a:gd name="T27" fmla="*/ 109 h 666"/>
                <a:gd name="T28" fmla="*/ 301 w 526"/>
                <a:gd name="T29" fmla="*/ 132 h 666"/>
                <a:gd name="T30" fmla="*/ 222 w 526"/>
                <a:gd name="T31" fmla="*/ 199 h 666"/>
                <a:gd name="T32" fmla="*/ 198 w 526"/>
                <a:gd name="T33" fmla="*/ 175 h 666"/>
                <a:gd name="T34" fmla="*/ 233 w 526"/>
                <a:gd name="T35" fmla="*/ 143 h 666"/>
                <a:gd name="T36" fmla="*/ 254 w 526"/>
                <a:gd name="T37" fmla="*/ 169 h 666"/>
                <a:gd name="T38" fmla="*/ 222 w 526"/>
                <a:gd name="T39" fmla="*/ 199 h 666"/>
                <a:gd name="T40" fmla="*/ 155 w 526"/>
                <a:gd name="T41" fmla="*/ 279 h 666"/>
                <a:gd name="T42" fmla="*/ 126 w 526"/>
                <a:gd name="T43" fmla="*/ 258 h 666"/>
                <a:gd name="T44" fmla="*/ 155 w 526"/>
                <a:gd name="T45" fmla="*/ 220 h 666"/>
                <a:gd name="T46" fmla="*/ 181 w 526"/>
                <a:gd name="T47" fmla="*/ 245 h 666"/>
                <a:gd name="T48" fmla="*/ 155 w 526"/>
                <a:gd name="T49" fmla="*/ 279 h 666"/>
                <a:gd name="T50" fmla="*/ 102 w 526"/>
                <a:gd name="T51" fmla="*/ 366 h 666"/>
                <a:gd name="T52" fmla="*/ 70 w 526"/>
                <a:gd name="T53" fmla="*/ 350 h 666"/>
                <a:gd name="T54" fmla="*/ 91 w 526"/>
                <a:gd name="T55" fmla="*/ 311 h 666"/>
                <a:gd name="T56" fmla="*/ 123 w 526"/>
                <a:gd name="T57" fmla="*/ 329 h 666"/>
                <a:gd name="T58" fmla="*/ 102 w 526"/>
                <a:gd name="T59" fmla="*/ 366 h 666"/>
                <a:gd name="T60" fmla="*/ 65 w 526"/>
                <a:gd name="T61" fmla="*/ 462 h 666"/>
                <a:gd name="T62" fmla="*/ 31 w 526"/>
                <a:gd name="T63" fmla="*/ 451 h 666"/>
                <a:gd name="T64" fmla="*/ 44 w 526"/>
                <a:gd name="T65" fmla="*/ 409 h 666"/>
                <a:gd name="T66" fmla="*/ 78 w 526"/>
                <a:gd name="T67" fmla="*/ 422 h 666"/>
                <a:gd name="T68" fmla="*/ 65 w 526"/>
                <a:gd name="T69" fmla="*/ 462 h 666"/>
                <a:gd name="T70" fmla="*/ 41 w 526"/>
                <a:gd name="T71" fmla="*/ 562 h 666"/>
                <a:gd name="T72" fmla="*/ 7 w 526"/>
                <a:gd name="T73" fmla="*/ 557 h 666"/>
                <a:gd name="T74" fmla="*/ 15 w 526"/>
                <a:gd name="T75" fmla="*/ 512 h 666"/>
                <a:gd name="T76" fmla="*/ 49 w 526"/>
                <a:gd name="T77" fmla="*/ 520 h 666"/>
                <a:gd name="T78" fmla="*/ 41 w 526"/>
                <a:gd name="T79" fmla="*/ 562 h 666"/>
                <a:gd name="T80" fmla="*/ 0 w 526"/>
                <a:gd name="T81" fmla="*/ 665 h 666"/>
                <a:gd name="T82" fmla="*/ 0 w 526"/>
                <a:gd name="T83" fmla="*/ 660 h 666"/>
                <a:gd name="T84" fmla="*/ 0 w 526"/>
                <a:gd name="T85" fmla="*/ 641 h 666"/>
                <a:gd name="T86" fmla="*/ 0 w 526"/>
                <a:gd name="T87" fmla="*/ 620 h 666"/>
                <a:gd name="T88" fmla="*/ 38 w 526"/>
                <a:gd name="T89" fmla="*/ 623 h 666"/>
                <a:gd name="T90" fmla="*/ 38 w 526"/>
                <a:gd name="T91" fmla="*/ 657 h 666"/>
                <a:gd name="T92" fmla="*/ 38 w 526"/>
                <a:gd name="T93" fmla="*/ 665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6" h="666">
                  <a:moveTo>
                    <a:pt x="488" y="45"/>
                  </a:moveTo>
                  <a:lnTo>
                    <a:pt x="488" y="45"/>
                  </a:lnTo>
                  <a:lnTo>
                    <a:pt x="488" y="45"/>
                  </a:lnTo>
                  <a:lnTo>
                    <a:pt x="477" y="11"/>
                  </a:lnTo>
                  <a:lnTo>
                    <a:pt x="477" y="11"/>
                  </a:lnTo>
                  <a:cubicBezTo>
                    <a:pt x="490" y="8"/>
                    <a:pt x="503" y="3"/>
                    <a:pt x="517" y="0"/>
                  </a:cubicBezTo>
                  <a:lnTo>
                    <a:pt x="517" y="0"/>
                  </a:lnTo>
                  <a:lnTo>
                    <a:pt x="525" y="35"/>
                  </a:lnTo>
                  <a:lnTo>
                    <a:pt x="525" y="35"/>
                  </a:lnTo>
                  <a:cubicBezTo>
                    <a:pt x="511" y="37"/>
                    <a:pt x="498" y="40"/>
                    <a:pt x="488" y="45"/>
                  </a:cubicBezTo>
                  <a:close/>
                  <a:moveTo>
                    <a:pt x="392" y="82"/>
                  </a:moveTo>
                  <a:lnTo>
                    <a:pt x="392" y="82"/>
                  </a:lnTo>
                  <a:lnTo>
                    <a:pt x="392" y="82"/>
                  </a:lnTo>
                  <a:lnTo>
                    <a:pt x="375" y="50"/>
                  </a:lnTo>
                  <a:lnTo>
                    <a:pt x="375" y="50"/>
                  </a:lnTo>
                  <a:cubicBezTo>
                    <a:pt x="389" y="42"/>
                    <a:pt x="403" y="37"/>
                    <a:pt x="419" y="32"/>
                  </a:cubicBezTo>
                  <a:lnTo>
                    <a:pt x="419" y="32"/>
                  </a:lnTo>
                  <a:lnTo>
                    <a:pt x="429" y="64"/>
                  </a:lnTo>
                  <a:lnTo>
                    <a:pt x="429" y="64"/>
                  </a:lnTo>
                  <a:cubicBezTo>
                    <a:pt x="416" y="69"/>
                    <a:pt x="403" y="74"/>
                    <a:pt x="392" y="82"/>
                  </a:cubicBezTo>
                  <a:close/>
                  <a:moveTo>
                    <a:pt x="301" y="132"/>
                  </a:moveTo>
                  <a:lnTo>
                    <a:pt x="301" y="132"/>
                  </a:lnTo>
                  <a:lnTo>
                    <a:pt x="301" y="132"/>
                  </a:lnTo>
                  <a:lnTo>
                    <a:pt x="280" y="103"/>
                  </a:lnTo>
                  <a:lnTo>
                    <a:pt x="280" y="103"/>
                  </a:lnTo>
                  <a:cubicBezTo>
                    <a:pt x="293" y="95"/>
                    <a:pt x="307" y="87"/>
                    <a:pt x="320" y="79"/>
                  </a:cubicBezTo>
                  <a:lnTo>
                    <a:pt x="320" y="79"/>
                  </a:lnTo>
                  <a:lnTo>
                    <a:pt x="338" y="109"/>
                  </a:lnTo>
                  <a:lnTo>
                    <a:pt x="338" y="109"/>
                  </a:lnTo>
                  <a:cubicBezTo>
                    <a:pt x="325" y="117"/>
                    <a:pt x="315" y="124"/>
                    <a:pt x="301" y="132"/>
                  </a:cubicBezTo>
                  <a:close/>
                  <a:moveTo>
                    <a:pt x="222" y="199"/>
                  </a:moveTo>
                  <a:lnTo>
                    <a:pt x="222" y="199"/>
                  </a:lnTo>
                  <a:lnTo>
                    <a:pt x="222" y="199"/>
                  </a:lnTo>
                  <a:lnTo>
                    <a:pt x="198" y="175"/>
                  </a:lnTo>
                  <a:lnTo>
                    <a:pt x="198" y="175"/>
                  </a:lnTo>
                  <a:cubicBezTo>
                    <a:pt x="209" y="164"/>
                    <a:pt x="219" y="154"/>
                    <a:pt x="233" y="143"/>
                  </a:cubicBezTo>
                  <a:lnTo>
                    <a:pt x="233" y="143"/>
                  </a:lnTo>
                  <a:lnTo>
                    <a:pt x="254" y="169"/>
                  </a:lnTo>
                  <a:lnTo>
                    <a:pt x="254" y="169"/>
                  </a:lnTo>
                  <a:cubicBezTo>
                    <a:pt x="243" y="180"/>
                    <a:pt x="233" y="188"/>
                    <a:pt x="222" y="199"/>
                  </a:cubicBezTo>
                  <a:close/>
                  <a:moveTo>
                    <a:pt x="155" y="279"/>
                  </a:moveTo>
                  <a:lnTo>
                    <a:pt x="155" y="279"/>
                  </a:lnTo>
                  <a:lnTo>
                    <a:pt x="155" y="279"/>
                  </a:lnTo>
                  <a:lnTo>
                    <a:pt x="126" y="258"/>
                  </a:lnTo>
                  <a:lnTo>
                    <a:pt x="126" y="258"/>
                  </a:lnTo>
                  <a:cubicBezTo>
                    <a:pt x="136" y="245"/>
                    <a:pt x="144" y="233"/>
                    <a:pt x="155" y="220"/>
                  </a:cubicBezTo>
                  <a:lnTo>
                    <a:pt x="155" y="220"/>
                  </a:lnTo>
                  <a:lnTo>
                    <a:pt x="181" y="245"/>
                  </a:lnTo>
                  <a:lnTo>
                    <a:pt x="181" y="245"/>
                  </a:lnTo>
                  <a:cubicBezTo>
                    <a:pt x="171" y="255"/>
                    <a:pt x="163" y="266"/>
                    <a:pt x="155" y="279"/>
                  </a:cubicBezTo>
                  <a:close/>
                  <a:moveTo>
                    <a:pt x="102" y="366"/>
                  </a:moveTo>
                  <a:lnTo>
                    <a:pt x="102" y="366"/>
                  </a:lnTo>
                  <a:lnTo>
                    <a:pt x="102" y="366"/>
                  </a:lnTo>
                  <a:lnTo>
                    <a:pt x="70" y="350"/>
                  </a:lnTo>
                  <a:lnTo>
                    <a:pt x="70" y="350"/>
                  </a:lnTo>
                  <a:cubicBezTo>
                    <a:pt x="75" y="337"/>
                    <a:pt x="83" y="324"/>
                    <a:pt x="91" y="311"/>
                  </a:cubicBezTo>
                  <a:lnTo>
                    <a:pt x="91" y="311"/>
                  </a:lnTo>
                  <a:lnTo>
                    <a:pt x="123" y="329"/>
                  </a:lnTo>
                  <a:lnTo>
                    <a:pt x="123" y="329"/>
                  </a:lnTo>
                  <a:cubicBezTo>
                    <a:pt x="115" y="340"/>
                    <a:pt x="107" y="353"/>
                    <a:pt x="102" y="366"/>
                  </a:cubicBezTo>
                  <a:close/>
                  <a:moveTo>
                    <a:pt x="65" y="462"/>
                  </a:moveTo>
                  <a:lnTo>
                    <a:pt x="65" y="462"/>
                  </a:lnTo>
                  <a:lnTo>
                    <a:pt x="65" y="462"/>
                  </a:lnTo>
                  <a:lnTo>
                    <a:pt x="31" y="451"/>
                  </a:lnTo>
                  <a:lnTo>
                    <a:pt x="31" y="451"/>
                  </a:lnTo>
                  <a:cubicBezTo>
                    <a:pt x="33" y="438"/>
                    <a:pt x="38" y="422"/>
                    <a:pt x="44" y="409"/>
                  </a:cubicBezTo>
                  <a:lnTo>
                    <a:pt x="44" y="409"/>
                  </a:lnTo>
                  <a:lnTo>
                    <a:pt x="78" y="422"/>
                  </a:lnTo>
                  <a:lnTo>
                    <a:pt x="78" y="422"/>
                  </a:lnTo>
                  <a:cubicBezTo>
                    <a:pt x="73" y="435"/>
                    <a:pt x="68" y="448"/>
                    <a:pt x="65" y="462"/>
                  </a:cubicBezTo>
                  <a:close/>
                  <a:moveTo>
                    <a:pt x="41" y="562"/>
                  </a:moveTo>
                  <a:lnTo>
                    <a:pt x="41" y="562"/>
                  </a:lnTo>
                  <a:lnTo>
                    <a:pt x="41" y="562"/>
                  </a:lnTo>
                  <a:lnTo>
                    <a:pt x="7" y="557"/>
                  </a:lnTo>
                  <a:lnTo>
                    <a:pt x="7" y="557"/>
                  </a:lnTo>
                  <a:cubicBezTo>
                    <a:pt x="9" y="544"/>
                    <a:pt x="12" y="528"/>
                    <a:pt x="15" y="512"/>
                  </a:cubicBezTo>
                  <a:lnTo>
                    <a:pt x="15" y="512"/>
                  </a:lnTo>
                  <a:lnTo>
                    <a:pt x="49" y="520"/>
                  </a:lnTo>
                  <a:lnTo>
                    <a:pt x="49" y="520"/>
                  </a:lnTo>
                  <a:cubicBezTo>
                    <a:pt x="46" y="533"/>
                    <a:pt x="44" y="549"/>
                    <a:pt x="41" y="562"/>
                  </a:cubicBezTo>
                  <a:close/>
                  <a:moveTo>
                    <a:pt x="0" y="665"/>
                  </a:moveTo>
                  <a:lnTo>
                    <a:pt x="0" y="665"/>
                  </a:lnTo>
                  <a:lnTo>
                    <a:pt x="0" y="665"/>
                  </a:lnTo>
                  <a:lnTo>
                    <a:pt x="0" y="660"/>
                  </a:lnTo>
                  <a:lnTo>
                    <a:pt x="0" y="660"/>
                  </a:lnTo>
                  <a:cubicBezTo>
                    <a:pt x="0" y="655"/>
                    <a:pt x="0" y="647"/>
                    <a:pt x="0" y="641"/>
                  </a:cubicBezTo>
                  <a:cubicBezTo>
                    <a:pt x="0" y="633"/>
                    <a:pt x="0" y="628"/>
                    <a:pt x="0" y="620"/>
                  </a:cubicBezTo>
                  <a:lnTo>
                    <a:pt x="0" y="620"/>
                  </a:lnTo>
                  <a:lnTo>
                    <a:pt x="38" y="623"/>
                  </a:lnTo>
                  <a:lnTo>
                    <a:pt x="38" y="623"/>
                  </a:lnTo>
                  <a:cubicBezTo>
                    <a:pt x="38" y="628"/>
                    <a:pt x="38" y="633"/>
                    <a:pt x="38" y="641"/>
                  </a:cubicBezTo>
                  <a:cubicBezTo>
                    <a:pt x="38" y="647"/>
                    <a:pt x="38" y="652"/>
                    <a:pt x="38" y="657"/>
                  </a:cubicBezTo>
                  <a:lnTo>
                    <a:pt x="38" y="657"/>
                  </a:lnTo>
                  <a:lnTo>
                    <a:pt x="38" y="665"/>
                  </a:lnTo>
                  <a:lnTo>
                    <a:pt x="0" y="66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39" name="Freeform 38">
              <a:extLst>
                <a:ext uri="{FF2B5EF4-FFF2-40B4-BE49-F238E27FC236}">
                  <a16:creationId xmlns:a16="http://schemas.microsoft.com/office/drawing/2014/main" id="{51E04E9F-0353-3F4E-8F95-2A2B36FA4A35}"/>
                </a:ext>
              </a:extLst>
            </p:cNvPr>
            <p:cNvSpPr>
              <a:spLocks noChangeArrowheads="1"/>
            </p:cNvSpPr>
            <p:nvPr/>
          </p:nvSpPr>
          <p:spPr bwMode="auto">
            <a:xfrm>
              <a:off x="-1164526" y="3671887"/>
              <a:ext cx="261937" cy="225425"/>
            </a:xfrm>
            <a:custGeom>
              <a:avLst/>
              <a:gdLst>
                <a:gd name="T0" fmla="*/ 693 w 728"/>
                <a:gd name="T1" fmla="*/ 623 h 624"/>
                <a:gd name="T2" fmla="*/ 693 w 728"/>
                <a:gd name="T3" fmla="*/ 623 h 624"/>
                <a:gd name="T4" fmla="*/ 693 w 728"/>
                <a:gd name="T5" fmla="*/ 623 h 624"/>
                <a:gd name="T6" fmla="*/ 693 w 728"/>
                <a:gd name="T7" fmla="*/ 623 h 624"/>
                <a:gd name="T8" fmla="*/ 5 w 728"/>
                <a:gd name="T9" fmla="*/ 77 h 624"/>
                <a:gd name="T10" fmla="*/ 5 w 728"/>
                <a:gd name="T11" fmla="*/ 77 h 624"/>
                <a:gd name="T12" fmla="*/ 0 w 728"/>
                <a:gd name="T13" fmla="*/ 43 h 624"/>
                <a:gd name="T14" fmla="*/ 0 w 728"/>
                <a:gd name="T15" fmla="*/ 43 h 624"/>
                <a:gd name="T16" fmla="*/ 727 w 728"/>
                <a:gd name="T17" fmla="*/ 620 h 624"/>
                <a:gd name="T18" fmla="*/ 727 w 728"/>
                <a:gd name="T19" fmla="*/ 620 h 624"/>
                <a:gd name="T20" fmla="*/ 693 w 728"/>
                <a:gd name="T21" fmla="*/ 623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8" h="624">
                  <a:moveTo>
                    <a:pt x="693" y="623"/>
                  </a:moveTo>
                  <a:lnTo>
                    <a:pt x="693" y="623"/>
                  </a:lnTo>
                  <a:lnTo>
                    <a:pt x="693" y="623"/>
                  </a:lnTo>
                  <a:lnTo>
                    <a:pt x="693" y="623"/>
                  </a:lnTo>
                  <a:cubicBezTo>
                    <a:pt x="653" y="283"/>
                    <a:pt x="344" y="37"/>
                    <a:pt x="5" y="77"/>
                  </a:cubicBezTo>
                  <a:lnTo>
                    <a:pt x="5" y="77"/>
                  </a:lnTo>
                  <a:lnTo>
                    <a:pt x="0" y="43"/>
                  </a:lnTo>
                  <a:lnTo>
                    <a:pt x="0" y="43"/>
                  </a:lnTo>
                  <a:cubicBezTo>
                    <a:pt x="360" y="0"/>
                    <a:pt x="688" y="259"/>
                    <a:pt x="727" y="620"/>
                  </a:cubicBezTo>
                  <a:lnTo>
                    <a:pt x="727" y="620"/>
                  </a:lnTo>
                  <a:lnTo>
                    <a:pt x="693" y="623"/>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0" name="Freeform 39">
              <a:extLst>
                <a:ext uri="{FF2B5EF4-FFF2-40B4-BE49-F238E27FC236}">
                  <a16:creationId xmlns:a16="http://schemas.microsoft.com/office/drawing/2014/main" id="{1206AC6E-DDD1-9849-B902-F48858286A3E}"/>
                </a:ext>
              </a:extLst>
            </p:cNvPr>
            <p:cNvSpPr>
              <a:spLocks noChangeArrowheads="1"/>
            </p:cNvSpPr>
            <p:nvPr/>
          </p:nvSpPr>
          <p:spPr bwMode="auto">
            <a:xfrm>
              <a:off x="-1374076" y="3946525"/>
              <a:ext cx="261937" cy="212725"/>
            </a:xfrm>
            <a:custGeom>
              <a:avLst/>
              <a:gdLst>
                <a:gd name="T0" fmla="*/ 654 w 729"/>
                <a:gd name="T1" fmla="*/ 589 h 590"/>
                <a:gd name="T2" fmla="*/ 654 w 729"/>
                <a:gd name="T3" fmla="*/ 589 h 590"/>
                <a:gd name="T4" fmla="*/ 654 w 729"/>
                <a:gd name="T5" fmla="*/ 589 h 590"/>
                <a:gd name="T6" fmla="*/ 654 w 729"/>
                <a:gd name="T7" fmla="*/ 589 h 590"/>
                <a:gd name="T8" fmla="*/ 0 w 729"/>
                <a:gd name="T9" fmla="*/ 6 h 590"/>
                <a:gd name="T10" fmla="*/ 0 w 729"/>
                <a:gd name="T11" fmla="*/ 6 h 590"/>
                <a:gd name="T12" fmla="*/ 34 w 729"/>
                <a:gd name="T13" fmla="*/ 0 h 590"/>
                <a:gd name="T14" fmla="*/ 34 w 729"/>
                <a:gd name="T15" fmla="*/ 0 h 590"/>
                <a:gd name="T16" fmla="*/ 725 w 729"/>
                <a:gd name="T17" fmla="*/ 549 h 590"/>
                <a:gd name="T18" fmla="*/ 725 w 729"/>
                <a:gd name="T19" fmla="*/ 549 h 590"/>
                <a:gd name="T20" fmla="*/ 728 w 729"/>
                <a:gd name="T21" fmla="*/ 583 h 590"/>
                <a:gd name="T22" fmla="*/ 728 w 729"/>
                <a:gd name="T23" fmla="*/ 583 h 590"/>
                <a:gd name="T24" fmla="*/ 654 w 729"/>
                <a:gd name="T25" fmla="*/ 58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9" h="590">
                  <a:moveTo>
                    <a:pt x="654" y="589"/>
                  </a:moveTo>
                  <a:lnTo>
                    <a:pt x="654" y="589"/>
                  </a:lnTo>
                  <a:lnTo>
                    <a:pt x="654" y="589"/>
                  </a:lnTo>
                  <a:lnTo>
                    <a:pt x="654" y="589"/>
                  </a:lnTo>
                  <a:cubicBezTo>
                    <a:pt x="324" y="589"/>
                    <a:pt x="37" y="340"/>
                    <a:pt x="0" y="6"/>
                  </a:cubicBezTo>
                  <a:lnTo>
                    <a:pt x="0" y="6"/>
                  </a:lnTo>
                  <a:lnTo>
                    <a:pt x="34" y="0"/>
                  </a:lnTo>
                  <a:lnTo>
                    <a:pt x="34" y="0"/>
                  </a:lnTo>
                  <a:cubicBezTo>
                    <a:pt x="74" y="343"/>
                    <a:pt x="382" y="589"/>
                    <a:pt x="725" y="549"/>
                  </a:cubicBezTo>
                  <a:lnTo>
                    <a:pt x="725" y="549"/>
                  </a:lnTo>
                  <a:lnTo>
                    <a:pt x="728" y="583"/>
                  </a:lnTo>
                  <a:lnTo>
                    <a:pt x="728" y="583"/>
                  </a:lnTo>
                  <a:cubicBezTo>
                    <a:pt x="704" y="586"/>
                    <a:pt x="677" y="589"/>
                    <a:pt x="654" y="589"/>
                  </a:cubicBez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1" name="Freeform 40">
              <a:extLst>
                <a:ext uri="{FF2B5EF4-FFF2-40B4-BE49-F238E27FC236}">
                  <a16:creationId xmlns:a16="http://schemas.microsoft.com/office/drawing/2014/main" id="{5D4DBA00-DE88-734F-82AB-0650735283AD}"/>
                </a:ext>
              </a:extLst>
            </p:cNvPr>
            <p:cNvSpPr>
              <a:spLocks noChangeArrowheads="1"/>
            </p:cNvSpPr>
            <p:nvPr/>
          </p:nvSpPr>
          <p:spPr bwMode="auto">
            <a:xfrm>
              <a:off x="-1177226" y="3657600"/>
              <a:ext cx="46037" cy="68262"/>
            </a:xfrm>
            <a:custGeom>
              <a:avLst/>
              <a:gdLst>
                <a:gd name="T0" fmla="*/ 107 w 129"/>
                <a:gd name="T1" fmla="*/ 190 h 191"/>
                <a:gd name="T2" fmla="*/ 107 w 129"/>
                <a:gd name="T3" fmla="*/ 190 h 191"/>
                <a:gd name="T4" fmla="*/ 107 w 129"/>
                <a:gd name="T5" fmla="*/ 190 h 191"/>
                <a:gd name="T6" fmla="*/ 0 w 129"/>
                <a:gd name="T7" fmla="*/ 106 h 191"/>
                <a:gd name="T8" fmla="*/ 86 w 129"/>
                <a:gd name="T9" fmla="*/ 0 h 191"/>
                <a:gd name="T10" fmla="*/ 115 w 129"/>
                <a:gd name="T11" fmla="*/ 21 h 191"/>
                <a:gd name="T12" fmla="*/ 51 w 129"/>
                <a:gd name="T13" fmla="*/ 100 h 191"/>
                <a:gd name="T14" fmla="*/ 128 w 129"/>
                <a:gd name="T15" fmla="*/ 164 h 191"/>
                <a:gd name="T16" fmla="*/ 107 w 129"/>
                <a:gd name="T17"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91">
                  <a:moveTo>
                    <a:pt x="107" y="190"/>
                  </a:moveTo>
                  <a:lnTo>
                    <a:pt x="107" y="190"/>
                  </a:lnTo>
                  <a:lnTo>
                    <a:pt x="107" y="190"/>
                  </a:lnTo>
                  <a:lnTo>
                    <a:pt x="0" y="106"/>
                  </a:lnTo>
                  <a:lnTo>
                    <a:pt x="86" y="0"/>
                  </a:lnTo>
                  <a:lnTo>
                    <a:pt x="115" y="21"/>
                  </a:lnTo>
                  <a:lnTo>
                    <a:pt x="51" y="100"/>
                  </a:lnTo>
                  <a:lnTo>
                    <a:pt x="128" y="164"/>
                  </a:lnTo>
                  <a:lnTo>
                    <a:pt x="107" y="19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2" name="Freeform 41">
              <a:extLst>
                <a:ext uri="{FF2B5EF4-FFF2-40B4-BE49-F238E27FC236}">
                  <a16:creationId xmlns:a16="http://schemas.microsoft.com/office/drawing/2014/main" id="{F91529AB-BBED-304F-82DD-D78FBB1A0672}"/>
                </a:ext>
              </a:extLst>
            </p:cNvPr>
            <p:cNvSpPr>
              <a:spLocks noChangeArrowheads="1"/>
            </p:cNvSpPr>
            <p:nvPr/>
          </p:nvSpPr>
          <p:spPr bwMode="auto">
            <a:xfrm>
              <a:off x="-1145476" y="4119562"/>
              <a:ext cx="46037" cy="68263"/>
            </a:xfrm>
            <a:custGeom>
              <a:avLst/>
              <a:gdLst>
                <a:gd name="T0" fmla="*/ 42 w 128"/>
                <a:gd name="T1" fmla="*/ 190 h 191"/>
                <a:gd name="T2" fmla="*/ 42 w 128"/>
                <a:gd name="T3" fmla="*/ 190 h 191"/>
                <a:gd name="T4" fmla="*/ 42 w 128"/>
                <a:gd name="T5" fmla="*/ 190 h 191"/>
                <a:gd name="T6" fmla="*/ 13 w 128"/>
                <a:gd name="T7" fmla="*/ 169 h 191"/>
                <a:gd name="T8" fmla="*/ 77 w 128"/>
                <a:gd name="T9" fmla="*/ 89 h 191"/>
                <a:gd name="T10" fmla="*/ 0 w 128"/>
                <a:gd name="T11" fmla="*/ 26 h 191"/>
                <a:gd name="T12" fmla="*/ 21 w 128"/>
                <a:gd name="T13" fmla="*/ 0 h 191"/>
                <a:gd name="T14" fmla="*/ 127 w 128"/>
                <a:gd name="T15" fmla="*/ 84 h 191"/>
                <a:gd name="T16" fmla="*/ 42 w 128"/>
                <a:gd name="T17"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91">
                  <a:moveTo>
                    <a:pt x="42" y="190"/>
                  </a:moveTo>
                  <a:lnTo>
                    <a:pt x="42" y="190"/>
                  </a:lnTo>
                  <a:lnTo>
                    <a:pt x="42" y="190"/>
                  </a:lnTo>
                  <a:lnTo>
                    <a:pt x="13" y="169"/>
                  </a:lnTo>
                  <a:lnTo>
                    <a:pt x="77" y="89"/>
                  </a:lnTo>
                  <a:lnTo>
                    <a:pt x="0" y="26"/>
                  </a:lnTo>
                  <a:lnTo>
                    <a:pt x="21" y="0"/>
                  </a:lnTo>
                  <a:lnTo>
                    <a:pt x="127" y="84"/>
                  </a:lnTo>
                  <a:lnTo>
                    <a:pt x="42" y="190"/>
                  </a:lnTo>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Tree>
    <p:extLst>
      <p:ext uri="{BB962C8B-B14F-4D97-AF65-F5344CB8AC3E}">
        <p14:creationId xmlns:p14="http://schemas.microsoft.com/office/powerpoint/2010/main" val="38960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753"/>
          <p:cNvSpPr/>
          <p:nvPr/>
        </p:nvSpPr>
        <p:spPr>
          <a:xfrm>
            <a:off x="1035050" y="2302919"/>
            <a:ext cx="9912350" cy="721929"/>
          </a:xfrm>
          <a:prstGeom prst="rect">
            <a:avLst/>
          </a:prstGeom>
          <a:ln w="12700">
            <a:miter lim="400000"/>
          </a:ln>
          <a:extLst>
            <a:ext uri="{C572A759-6A51-4108-AA02-DFA0A04FC94B}">
              <ma14:wrappingTextBoxFlag xmlns:ma14="http://schemas.microsoft.com/office/mac/drawingml/2011/main" xmlns="" val="1"/>
            </a:ext>
          </a:extLst>
        </p:spPr>
        <p:txBody>
          <a:bodyPr wrap="square" lIns="45720" tIns="45720" rIns="45720" bIns="45720" anchor="ctr">
            <a:spAutoFit/>
          </a:bodyPr>
          <a:lstStyle>
            <a:lvl1pPr algn="ctr">
              <a:lnSpc>
                <a:spcPct val="140000"/>
              </a:lnSpc>
              <a:spcBef>
                <a:spcPts val="2600"/>
              </a:spcBef>
              <a:defRPr sz="9200">
                <a:solidFill>
                  <a:srgbClr val="012031"/>
                </a:solidFill>
              </a:defRPr>
            </a:lvl1pPr>
          </a:lstStyle>
          <a:p>
            <a:r>
              <a:rPr lang="en-US" sz="3300" b="1" dirty="0">
                <a:solidFill>
                  <a:schemeClr val="accent2"/>
                </a:solidFill>
                <a:latin typeface="Arial"/>
                <a:cs typeface="Arial"/>
              </a:rPr>
              <a:t>Additional Roles &amp; Considerations</a:t>
            </a:r>
            <a:endParaRPr sz="3300" b="1" dirty="0">
              <a:solidFill>
                <a:schemeClr val="accent2"/>
              </a:solidFill>
              <a:latin typeface="Arial"/>
              <a:cs typeface="Arial"/>
            </a:endParaRPr>
          </a:p>
        </p:txBody>
      </p:sp>
      <p:cxnSp>
        <p:nvCxnSpPr>
          <p:cNvPr id="6" name="Straight Connector 5"/>
          <p:cNvCxnSpPr/>
          <p:nvPr/>
        </p:nvCxnSpPr>
        <p:spPr>
          <a:xfrm>
            <a:off x="2071153" y="3308849"/>
            <a:ext cx="7989634"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091473" y="2069329"/>
            <a:ext cx="7989634"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pic>
        <p:nvPicPr>
          <p:cNvPr id="2" name="Picture 1" descr="Untitledasdfff.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5480" y="1696720"/>
            <a:ext cx="660400" cy="6604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7229" y="1879601"/>
            <a:ext cx="371333" cy="335110"/>
          </a:xfrm>
          <a:prstGeom prst="rect">
            <a:avLst/>
          </a:prstGeom>
        </p:spPr>
      </p:pic>
      <p:sp>
        <p:nvSpPr>
          <p:cNvPr id="11" name="TextBox 10">
            <a:extLst>
              <a:ext uri="{FF2B5EF4-FFF2-40B4-BE49-F238E27FC236}">
                <a16:creationId xmlns:a16="http://schemas.microsoft.com/office/drawing/2014/main" id="{EFFC39E9-2581-4537-ADB5-85BE295D5547}"/>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
        <p:nvSpPr>
          <p:cNvPr id="12" name="Slide Number Placeholder 2">
            <a:extLst>
              <a:ext uri="{FF2B5EF4-FFF2-40B4-BE49-F238E27FC236}">
                <a16:creationId xmlns:a16="http://schemas.microsoft.com/office/drawing/2014/main" id="{90473034-EDA8-48F3-B6C0-3CEA76A642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48</a:t>
            </a:fld>
            <a:endParaRPr lang="en-US" dirty="0"/>
          </a:p>
        </p:txBody>
      </p:sp>
      <p:sp>
        <p:nvSpPr>
          <p:cNvPr id="3" name="Rectangle 2">
            <a:extLst>
              <a:ext uri="{FF2B5EF4-FFF2-40B4-BE49-F238E27FC236}">
                <a16:creationId xmlns:a16="http://schemas.microsoft.com/office/drawing/2014/main" id="{EC94B553-9B1B-4F2A-B4AA-86FBCBE60E49}"/>
              </a:ext>
            </a:extLst>
          </p:cNvPr>
          <p:cNvSpPr/>
          <p:nvPr/>
        </p:nvSpPr>
        <p:spPr>
          <a:xfrm>
            <a:off x="2576222" y="3574256"/>
            <a:ext cx="7623211" cy="830997"/>
          </a:xfrm>
          <a:prstGeom prst="rect">
            <a:avLst/>
          </a:prstGeom>
        </p:spPr>
        <p:txBody>
          <a:bodyPr wrap="square">
            <a:spAutoFit/>
          </a:bodyPr>
          <a:lstStyle/>
          <a:p>
            <a:r>
              <a:rPr lang="en-US" sz="2400" dirty="0"/>
              <a:t>From CEO to hands-on clinicians, the move towards value impacts everyone.</a:t>
            </a:r>
          </a:p>
        </p:txBody>
      </p:sp>
    </p:spTree>
    <p:extLst>
      <p:ext uri="{BB962C8B-B14F-4D97-AF65-F5344CB8AC3E}">
        <p14:creationId xmlns:p14="http://schemas.microsoft.com/office/powerpoint/2010/main" val="1601933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7" y="299522"/>
            <a:ext cx="8229600" cy="1143000"/>
          </a:xfrm>
        </p:spPr>
        <p:txBody>
          <a:bodyPr>
            <a:normAutofit/>
          </a:bodyPr>
          <a:lstStyle/>
          <a:p>
            <a:r>
              <a:rPr lang="en-US" sz="3200" dirty="0">
                <a:solidFill>
                  <a:srgbClr val="563A7D"/>
                </a:solidFill>
              </a:rPr>
              <a:t>What would you do if you were… </a:t>
            </a:r>
            <a:r>
              <a:rPr lang="en-US" sz="3200" dirty="0">
                <a:solidFill>
                  <a:schemeClr val="accent1"/>
                </a:solidFill>
              </a:rPr>
              <a:t>CFO</a:t>
            </a:r>
            <a:r>
              <a:rPr lang="en-US" sz="3200" dirty="0">
                <a:solidFill>
                  <a:srgbClr val="563A7D"/>
                </a:solidFill>
              </a:rPr>
              <a:t>?</a:t>
            </a:r>
            <a:endParaRPr lang="en-US" sz="3200" dirty="0">
              <a:solidFill>
                <a:schemeClr val="accent1"/>
              </a:solidFill>
            </a:endParaRP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648918" y="1600200"/>
            <a:ext cx="9377222" cy="4739640"/>
          </a:xfrm>
        </p:spPr>
        <p:txBody>
          <a:bodyPr>
            <a:normAutofit fontScale="92500" lnSpcReduction="20000"/>
          </a:bodyPr>
          <a:lstStyle/>
          <a:p>
            <a:pPr marL="0" indent="0">
              <a:lnSpc>
                <a:spcPct val="110000"/>
              </a:lnSpc>
              <a:buNone/>
            </a:pPr>
            <a:r>
              <a:rPr lang="en-US" sz="2400" b="1" dirty="0">
                <a:solidFill>
                  <a:schemeClr val="accent2"/>
                </a:solidFill>
                <a:latin typeface="Calibri" panose="020F0502020204030204" pitchFamily="34" charset="0"/>
              </a:rPr>
              <a:t>Situation:</a:t>
            </a:r>
            <a:r>
              <a:rPr lang="en-US" sz="2400" dirty="0">
                <a:solidFill>
                  <a:schemeClr val="accent2"/>
                </a:solidFill>
                <a:latin typeface="Calibri" panose="020F0502020204030204" pitchFamily="34" charset="0"/>
              </a:rPr>
              <a:t> </a:t>
            </a:r>
            <a:r>
              <a:rPr lang="en-US" sz="2400" dirty="0">
                <a:latin typeface="Calibri" panose="020F0502020204030204" pitchFamily="34" charset="0"/>
              </a:rPr>
              <a:t>Value-based care will affect revenues.  For example, consider the impact of expanding preventative care to significantly reduce preventable admissions (under MACRA, providers will not be paid for preventable readmissions).  Further consider that you’re incentivized to reduce acute care costs since hospital spending is included in the MIPS performance measures cost category and will account for between 10% and 15% of your final score.</a:t>
            </a:r>
          </a:p>
          <a:p>
            <a:pPr marL="0" indent="0">
              <a:lnSpc>
                <a:spcPct val="110000"/>
              </a:lnSpc>
              <a:buNone/>
            </a:pPr>
            <a:r>
              <a:rPr lang="en-US" sz="2400" b="1" dirty="0">
                <a:solidFill>
                  <a:schemeClr val="accent1"/>
                </a:solidFill>
                <a:latin typeface="Calibri" panose="020F0502020204030204" pitchFamily="34" charset="0"/>
              </a:rPr>
              <a:t>Action:</a:t>
            </a:r>
            <a:r>
              <a:rPr lang="en-US" sz="2400" b="1" dirty="0">
                <a:latin typeface="Calibri" panose="020F0502020204030204" pitchFamily="34" charset="0"/>
              </a:rPr>
              <a:t> </a:t>
            </a:r>
            <a:r>
              <a:rPr lang="en-US" sz="2400" dirty="0">
                <a:latin typeface="Calibri" panose="020F0502020204030204" pitchFamily="34" charset="0"/>
              </a:rPr>
              <a:t>As more care shifts to lower-cost settings, including ambulatory care and telehealth services, your organization must take steps to rebalance or otherwise identify new revenue sources.</a:t>
            </a:r>
          </a:p>
          <a:p>
            <a:pPr marL="0" indent="0">
              <a:lnSpc>
                <a:spcPct val="110000"/>
              </a:lnSpc>
              <a:buNone/>
            </a:pPr>
            <a:r>
              <a:rPr lang="en-US" sz="2400" b="1" dirty="0">
                <a:solidFill>
                  <a:schemeClr val="accent1"/>
                </a:solidFill>
                <a:latin typeface="Calibri" panose="020F0502020204030204" pitchFamily="34" charset="0"/>
              </a:rPr>
              <a:t>Impact:</a:t>
            </a:r>
            <a:r>
              <a:rPr lang="en-US" sz="2400" b="1" dirty="0">
                <a:latin typeface="Calibri" panose="020F0502020204030204" pitchFamily="34" charset="0"/>
              </a:rPr>
              <a:t> </a:t>
            </a:r>
            <a:r>
              <a:rPr lang="en-US" sz="2400" dirty="0">
                <a:latin typeface="Calibri" panose="020F0502020204030204" pitchFamily="34" charset="0"/>
              </a:rPr>
              <a:t>Whether in the form of an internal build, 3rd party outsourcing, or a blend thereof, value-driven health care compels finance leaders to invest in analytics and at times consulting services.</a:t>
            </a:r>
          </a:p>
          <a:p>
            <a:pPr marL="0" indent="0">
              <a:lnSpc>
                <a:spcPct val="110000"/>
              </a:lnSpc>
              <a:buNone/>
            </a:pPr>
            <a:r>
              <a:rPr lang="en-US" sz="2400" b="1" dirty="0">
                <a:solidFill>
                  <a:srgbClr val="1AAD9B"/>
                </a:solidFill>
                <a:latin typeface="Calibri" panose="020F0502020204030204" pitchFamily="34" charset="0"/>
              </a:rPr>
              <a:t>Discussion topic:</a:t>
            </a:r>
            <a:r>
              <a:rPr lang="en-US" sz="2400" dirty="0">
                <a:latin typeface="Calibri" panose="020F0502020204030204" pitchFamily="34" charset="0"/>
              </a:rPr>
              <a:t> Where can hospitals or other high-cost centers find alternative revenue?</a:t>
            </a:r>
          </a:p>
        </p:txBody>
      </p:sp>
      <p:sp>
        <p:nvSpPr>
          <p:cNvPr id="11" name="Slide Number Placeholder 2">
            <a:extLst>
              <a:ext uri="{FF2B5EF4-FFF2-40B4-BE49-F238E27FC236}">
                <a16:creationId xmlns:a16="http://schemas.microsoft.com/office/drawing/2014/main" id="{178FEFA8-D003-45AE-BC26-5C8073062A71}"/>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49</a:t>
            </a:fld>
            <a:endParaRPr lang="en-US" dirty="0"/>
          </a:p>
        </p:txBody>
      </p:sp>
      <p:sp>
        <p:nvSpPr>
          <p:cNvPr id="12" name="TextBox 11">
            <a:extLst>
              <a:ext uri="{FF2B5EF4-FFF2-40B4-BE49-F238E27FC236}">
                <a16:creationId xmlns:a16="http://schemas.microsoft.com/office/drawing/2014/main" id="{2D09FCED-B8E3-41F7-BEE8-704FA24F56BC}"/>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©2018 nThrive, Inc. All rights reserved.</a:t>
            </a:r>
          </a:p>
        </p:txBody>
      </p:sp>
    </p:spTree>
    <p:extLst>
      <p:ext uri="{BB962C8B-B14F-4D97-AF65-F5344CB8AC3E}">
        <p14:creationId xmlns:p14="http://schemas.microsoft.com/office/powerpoint/2010/main" val="3018942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9" y="299522"/>
            <a:ext cx="8651949" cy="1143000"/>
          </a:xfrm>
        </p:spPr>
        <p:txBody>
          <a:bodyPr>
            <a:normAutofit/>
          </a:bodyPr>
          <a:lstStyle/>
          <a:p>
            <a:r>
              <a:rPr lang="en-US" sz="3200" dirty="0">
                <a:solidFill>
                  <a:srgbClr val="563A7D"/>
                </a:solidFill>
              </a:rPr>
              <a:t>Health Care Leadership: </a:t>
            </a:r>
            <a:r>
              <a:rPr lang="en-US" sz="3200" dirty="0">
                <a:solidFill>
                  <a:schemeClr val="accent1"/>
                </a:solidFill>
              </a:rPr>
              <a:t>Dir. Phys. Services</a:t>
            </a: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1981200" y="1600200"/>
            <a:ext cx="8229600" cy="4739640"/>
          </a:xfrm>
        </p:spPr>
        <p:txBody>
          <a:bodyPr>
            <a:normAutofit fontScale="92500" lnSpcReduction="10000"/>
          </a:bodyPr>
          <a:lstStyle/>
          <a:p>
            <a:pPr marL="0" indent="0">
              <a:lnSpc>
                <a:spcPct val="110000"/>
              </a:lnSpc>
              <a:buNone/>
            </a:pPr>
            <a:r>
              <a:rPr lang="en-US" b="1" dirty="0">
                <a:solidFill>
                  <a:schemeClr val="accent2"/>
                </a:solidFill>
                <a:latin typeface="Calibri" panose="020F0502020204030204" pitchFamily="34" charset="0"/>
              </a:rPr>
              <a:t>Situation:</a:t>
            </a:r>
            <a:r>
              <a:rPr lang="en-US" dirty="0">
                <a:solidFill>
                  <a:schemeClr val="accent2"/>
                </a:solidFill>
                <a:latin typeface="Calibri" panose="020F0502020204030204" pitchFamily="34" charset="0"/>
              </a:rPr>
              <a:t> </a:t>
            </a:r>
            <a:r>
              <a:rPr lang="en-US" dirty="0">
                <a:latin typeface="Calibri" panose="020F0502020204030204" pitchFamily="34" charset="0"/>
              </a:rPr>
              <a:t>Enabling your hospitals to compete with traditionally lower-cost alternatives is going to be key to physician recruitment and improved overall performance scores under  the Quality Payment Program.</a:t>
            </a:r>
          </a:p>
          <a:p>
            <a:pPr marL="0" indent="0">
              <a:lnSpc>
                <a:spcPct val="110000"/>
              </a:lnSpc>
              <a:buNone/>
            </a:pPr>
            <a:r>
              <a:rPr lang="en-US" b="1" dirty="0">
                <a:solidFill>
                  <a:schemeClr val="accent1"/>
                </a:solidFill>
                <a:latin typeface="Calibri" panose="020F0502020204030204" pitchFamily="34" charset="0"/>
              </a:rPr>
              <a:t>Action:</a:t>
            </a:r>
            <a:r>
              <a:rPr lang="en-US" dirty="0">
                <a:latin typeface="Calibri" panose="020F0502020204030204" pitchFamily="34" charset="0"/>
              </a:rPr>
              <a:t> As group reporting and Alternative Payment Models become the norm, it is increasingly important that every member of the team understands and complies with your QPP goals and practice adjustments. </a:t>
            </a:r>
          </a:p>
          <a:p>
            <a:pPr marL="0" indent="0">
              <a:lnSpc>
                <a:spcPct val="110000"/>
              </a:lnSpc>
              <a:buNone/>
            </a:pPr>
            <a:r>
              <a:rPr lang="en-US" b="1" dirty="0">
                <a:solidFill>
                  <a:schemeClr val="accent1"/>
                </a:solidFill>
                <a:latin typeface="Calibri" panose="020F0502020204030204" pitchFamily="34" charset="0"/>
              </a:rPr>
              <a:t>Impact:</a:t>
            </a:r>
            <a:r>
              <a:rPr lang="en-US" dirty="0">
                <a:latin typeface="Calibri" panose="020F0502020204030204" pitchFamily="34" charset="0"/>
              </a:rPr>
              <a:t> It may be necessary or advisable to setup an incentive and rewards program to further encourage learning and compliance on the part of the practitioners.</a:t>
            </a:r>
          </a:p>
        </p:txBody>
      </p:sp>
      <p:sp>
        <p:nvSpPr>
          <p:cNvPr id="11" name="Slide Number Placeholder 2">
            <a:extLst>
              <a:ext uri="{FF2B5EF4-FFF2-40B4-BE49-F238E27FC236}">
                <a16:creationId xmlns:a16="http://schemas.microsoft.com/office/drawing/2014/main" id="{D3FA9535-2993-4432-A475-E821773EA0CF}"/>
              </a:ext>
            </a:extLst>
          </p:cNvPr>
          <p:cNvSpPr>
            <a:spLocks noGrp="1"/>
          </p:cNvSpPr>
          <p:nvPr>
            <p:ph type="sldNum" sz="quarter" idx="12"/>
          </p:nvPr>
        </p:nvSpPr>
        <p:spPr>
          <a:xfrm>
            <a:off x="8610600" y="6356350"/>
            <a:ext cx="1469065" cy="365125"/>
          </a:xfrm>
        </p:spPr>
        <p:txBody>
          <a:bodyPr/>
          <a:lstStyle/>
          <a:p>
            <a:fld id="{C2CB5AC3-9B10-7342-AA29-774D8DCAC0D8}" type="slidenum">
              <a:rPr lang="en-US" smtClean="0"/>
              <a:t>50</a:t>
            </a:fld>
            <a:endParaRPr lang="en-US" dirty="0"/>
          </a:p>
        </p:txBody>
      </p:sp>
      <p:sp>
        <p:nvSpPr>
          <p:cNvPr id="12" name="TextBox 11">
            <a:extLst>
              <a:ext uri="{FF2B5EF4-FFF2-40B4-BE49-F238E27FC236}">
                <a16:creationId xmlns:a16="http://schemas.microsoft.com/office/drawing/2014/main" id="{A17DB2FF-5749-4532-A2E0-E3864FB82DC5}"/>
              </a:ext>
            </a:extLst>
          </p:cNvPr>
          <p:cNvSpPr txBox="1"/>
          <p:nvPr/>
        </p:nvSpPr>
        <p:spPr>
          <a:xfrm>
            <a:off x="108213" y="6506090"/>
            <a:ext cx="4008244" cy="276999"/>
          </a:xfrm>
          <a:prstGeom prst="rect">
            <a:avLst/>
          </a:prstGeom>
          <a:noFill/>
        </p:spPr>
        <p:txBody>
          <a:bodyPr wrap="square" rtlCol="0">
            <a:spAutoFit/>
          </a:bodyPr>
          <a:lstStyle/>
          <a:p>
            <a:pPr>
              <a:defRPr/>
            </a:pPr>
            <a:r>
              <a:rPr lang="en-US" sz="1200" dirty="0">
                <a:solidFill>
                  <a:prstClr val="black">
                    <a:lumMod val="75000"/>
                    <a:lumOff val="25000"/>
                  </a:prstClr>
                </a:solidFill>
                <a:latin typeface="Roboto Condensed Light"/>
                <a:cs typeface="Roboto Condensed Light"/>
              </a:rPr>
              <a:t>©2017 nThrive, Inc. All rights reserved.</a:t>
            </a:r>
          </a:p>
        </p:txBody>
      </p:sp>
    </p:spTree>
    <p:extLst>
      <p:ext uri="{BB962C8B-B14F-4D97-AF65-F5344CB8AC3E}">
        <p14:creationId xmlns:p14="http://schemas.microsoft.com/office/powerpoint/2010/main" val="3466497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9" y="299522"/>
            <a:ext cx="8492893" cy="1143000"/>
          </a:xfrm>
        </p:spPr>
        <p:txBody>
          <a:bodyPr>
            <a:normAutofit/>
          </a:bodyPr>
          <a:lstStyle/>
          <a:p>
            <a:r>
              <a:rPr lang="en-US" sz="3200" dirty="0">
                <a:solidFill>
                  <a:srgbClr val="563A7D"/>
                </a:solidFill>
              </a:rPr>
              <a:t>Health Care Leadership: </a:t>
            </a:r>
            <a:r>
              <a:rPr lang="en-US" sz="3200" dirty="0">
                <a:solidFill>
                  <a:schemeClr val="accent1"/>
                </a:solidFill>
              </a:rPr>
              <a:t>VP/Dir. or Quality</a:t>
            </a: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236788" y="6629201"/>
            <a:ext cx="4008244" cy="169277"/>
          </a:xfrm>
          <a:prstGeom prst="rect">
            <a:avLst/>
          </a:prstGeom>
          <a:noFill/>
        </p:spPr>
        <p:txBody>
          <a:bodyPr wrap="square" rtlCol="0">
            <a:spAutoFit/>
          </a:bodyPr>
          <a:lstStyle/>
          <a:p>
            <a:pPr>
              <a:defRPr/>
            </a:pPr>
            <a:r>
              <a:rPr lang="en-US" sz="500" dirty="0">
                <a:solidFill>
                  <a:prstClr val="black">
                    <a:lumMod val="75000"/>
                    <a:lumOff val="25000"/>
                  </a:prstClr>
                </a:solidFill>
                <a:latin typeface="Roboto Condensed Light"/>
                <a:cs typeface="Roboto Condensed Light"/>
              </a:rPr>
              <a:t>©2017 nThrive, Inc. All rights reserved.</a:t>
            </a:r>
          </a:p>
        </p:txBody>
      </p:sp>
      <p:sp>
        <p:nvSpPr>
          <p:cNvPr id="16" name="Slide Number Placeholder 5"/>
          <p:cNvSpPr txBox="1">
            <a:spLocks/>
          </p:cNvSpPr>
          <p:nvPr/>
        </p:nvSpPr>
        <p:spPr>
          <a:xfrm>
            <a:off x="10347786" y="6591127"/>
            <a:ext cx="342113" cy="2668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CB5AC3-9B10-7342-AA29-774D8DCAC0D8}" type="slidenum">
              <a:rPr lang="en-US" sz="1000">
                <a:solidFill>
                  <a:schemeClr val="bg1">
                    <a:lumMod val="75000"/>
                  </a:schemeClr>
                </a:solidFill>
              </a:rPr>
              <a:pPr/>
              <a:t>51</a:t>
            </a:fld>
            <a:endParaRPr lang="en-US" sz="1000" dirty="0">
              <a:solidFill>
                <a:schemeClr val="bg1">
                  <a:lumMod val="75000"/>
                </a:schemeClr>
              </a:solidFill>
            </a:endParaRPr>
          </a:p>
        </p:txBody>
      </p:sp>
      <p:sp>
        <p:nvSpPr>
          <p:cNvPr id="9" name="Content Placeholder 2"/>
          <p:cNvSpPr>
            <a:spLocks noGrp="1"/>
          </p:cNvSpPr>
          <p:nvPr>
            <p:ph idx="1"/>
          </p:nvPr>
        </p:nvSpPr>
        <p:spPr>
          <a:xfrm>
            <a:off x="1981200" y="1600200"/>
            <a:ext cx="8229600" cy="4739640"/>
          </a:xfrm>
        </p:spPr>
        <p:txBody>
          <a:bodyPr>
            <a:normAutofit fontScale="92500" lnSpcReduction="10000"/>
          </a:bodyPr>
          <a:lstStyle/>
          <a:p>
            <a:pPr marL="0" indent="0">
              <a:lnSpc>
                <a:spcPct val="110000"/>
              </a:lnSpc>
              <a:buNone/>
            </a:pPr>
            <a:r>
              <a:rPr lang="en-US" b="1" dirty="0">
                <a:solidFill>
                  <a:schemeClr val="accent2"/>
                </a:solidFill>
                <a:latin typeface="Calibri" panose="020F0502020204030204" pitchFamily="34" charset="0"/>
              </a:rPr>
              <a:t>Situation:</a:t>
            </a:r>
            <a:r>
              <a:rPr lang="en-US" dirty="0">
                <a:solidFill>
                  <a:schemeClr val="accent2"/>
                </a:solidFill>
                <a:latin typeface="Calibri" panose="020F0502020204030204" pitchFamily="34" charset="0"/>
              </a:rPr>
              <a:t> </a:t>
            </a:r>
            <a:r>
              <a:rPr lang="en-US" dirty="0">
                <a:latin typeface="Calibri" panose="020F0502020204030204" pitchFamily="34" charset="0"/>
              </a:rPr>
              <a:t>Program directors must now support employed and affiliate physicians to ensure they are scoring their best under MIPS to both achieve incentives and or bonuses and to maintain strong performance scores on the publicly accessible physician compare website.</a:t>
            </a:r>
          </a:p>
          <a:p>
            <a:pPr marL="0" indent="0">
              <a:lnSpc>
                <a:spcPct val="110000"/>
              </a:lnSpc>
              <a:buNone/>
            </a:pPr>
            <a:r>
              <a:rPr lang="en-US" b="1" dirty="0">
                <a:solidFill>
                  <a:schemeClr val="accent1"/>
                </a:solidFill>
                <a:latin typeface="Calibri" panose="020F0502020204030204" pitchFamily="34" charset="0"/>
              </a:rPr>
              <a:t>Action:</a:t>
            </a:r>
            <a:r>
              <a:rPr lang="en-US" dirty="0">
                <a:latin typeface="Calibri" panose="020F0502020204030204" pitchFamily="34" charset="0"/>
              </a:rPr>
              <a:t> Maintain a strong QPP education program to be an influential leader of your system’s VBR initiatives.</a:t>
            </a:r>
          </a:p>
          <a:p>
            <a:pPr marL="0" indent="0">
              <a:lnSpc>
                <a:spcPct val="110000"/>
              </a:lnSpc>
              <a:buNone/>
            </a:pPr>
            <a:r>
              <a:rPr lang="en-US" b="1" dirty="0">
                <a:solidFill>
                  <a:schemeClr val="accent1"/>
                </a:solidFill>
                <a:latin typeface="Calibri" panose="020F0502020204030204" pitchFamily="34" charset="0"/>
              </a:rPr>
              <a:t>Impact:</a:t>
            </a:r>
            <a:r>
              <a:rPr lang="en-US" dirty="0">
                <a:latin typeface="Calibri" panose="020F0502020204030204" pitchFamily="34" charset="0"/>
              </a:rPr>
              <a:t> Giving sufficient focus and attention to valuable health care, i.e. the quality to cost balance, may require the establishment of a new value focused role within a health system.</a:t>
            </a:r>
          </a:p>
        </p:txBody>
      </p:sp>
    </p:spTree>
    <p:extLst>
      <p:ext uri="{BB962C8B-B14F-4D97-AF65-F5344CB8AC3E}">
        <p14:creationId xmlns:p14="http://schemas.microsoft.com/office/powerpoint/2010/main" val="374447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7949" y="299522"/>
            <a:ext cx="8454793" cy="1143000"/>
          </a:xfrm>
        </p:spPr>
        <p:txBody>
          <a:bodyPr>
            <a:normAutofit/>
          </a:bodyPr>
          <a:lstStyle/>
          <a:p>
            <a:r>
              <a:rPr lang="en-US" sz="3200" dirty="0">
                <a:solidFill>
                  <a:srgbClr val="563A7D"/>
                </a:solidFill>
              </a:rPr>
              <a:t>Health Care Leadership: </a:t>
            </a:r>
            <a:r>
              <a:rPr lang="en-US" sz="3200" dirty="0">
                <a:solidFill>
                  <a:schemeClr val="accent1"/>
                </a:solidFill>
              </a:rPr>
              <a:t>Clinicians</a:t>
            </a:r>
          </a:p>
        </p:txBody>
      </p:sp>
      <p:cxnSp>
        <p:nvCxnSpPr>
          <p:cNvPr id="15" name="Straight Connector 14"/>
          <p:cNvCxnSpPr/>
          <p:nvPr/>
        </p:nvCxnSpPr>
        <p:spPr>
          <a:xfrm>
            <a:off x="2007514" y="1336126"/>
            <a:ext cx="8238055"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236788" y="6629201"/>
            <a:ext cx="4008244" cy="169277"/>
          </a:xfrm>
          <a:prstGeom prst="rect">
            <a:avLst/>
          </a:prstGeom>
          <a:noFill/>
        </p:spPr>
        <p:txBody>
          <a:bodyPr wrap="square" rtlCol="0">
            <a:spAutoFit/>
          </a:bodyPr>
          <a:lstStyle/>
          <a:p>
            <a:pPr>
              <a:defRPr/>
            </a:pPr>
            <a:r>
              <a:rPr lang="en-US" sz="500" dirty="0">
                <a:solidFill>
                  <a:prstClr val="black">
                    <a:lumMod val="75000"/>
                    <a:lumOff val="25000"/>
                  </a:prstClr>
                </a:solidFill>
                <a:latin typeface="Roboto Condensed Light"/>
                <a:cs typeface="Roboto Condensed Light"/>
              </a:rPr>
              <a:t>©2017 nThrive, Inc. All rights reserved.</a:t>
            </a:r>
          </a:p>
        </p:txBody>
      </p:sp>
      <p:sp>
        <p:nvSpPr>
          <p:cNvPr id="16" name="Slide Number Placeholder 5"/>
          <p:cNvSpPr txBox="1">
            <a:spLocks/>
          </p:cNvSpPr>
          <p:nvPr/>
        </p:nvSpPr>
        <p:spPr>
          <a:xfrm>
            <a:off x="10347786" y="6591127"/>
            <a:ext cx="342113" cy="26687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CB5AC3-9B10-7342-AA29-774D8DCAC0D8}" type="slidenum">
              <a:rPr lang="en-US" sz="1000">
                <a:solidFill>
                  <a:schemeClr val="bg1">
                    <a:lumMod val="75000"/>
                  </a:schemeClr>
                </a:solidFill>
              </a:rPr>
              <a:pPr/>
              <a:t>52</a:t>
            </a:fld>
            <a:endParaRPr lang="en-US" sz="1000" dirty="0">
              <a:solidFill>
                <a:schemeClr val="bg1">
                  <a:lumMod val="75000"/>
                </a:schemeClr>
              </a:solidFill>
            </a:endParaRPr>
          </a:p>
        </p:txBody>
      </p:sp>
      <p:sp>
        <p:nvSpPr>
          <p:cNvPr id="9" name="Content Placeholder 2"/>
          <p:cNvSpPr>
            <a:spLocks noGrp="1"/>
          </p:cNvSpPr>
          <p:nvPr>
            <p:ph idx="1"/>
          </p:nvPr>
        </p:nvSpPr>
        <p:spPr>
          <a:xfrm>
            <a:off x="1981200" y="1600200"/>
            <a:ext cx="8229600" cy="4739640"/>
          </a:xfrm>
        </p:spPr>
        <p:txBody>
          <a:bodyPr>
            <a:normAutofit fontScale="77500" lnSpcReduction="20000"/>
          </a:bodyPr>
          <a:lstStyle/>
          <a:p>
            <a:pPr marL="0" indent="0">
              <a:lnSpc>
                <a:spcPct val="110000"/>
              </a:lnSpc>
              <a:buNone/>
            </a:pPr>
            <a:r>
              <a:rPr lang="en-US" b="1" dirty="0">
                <a:solidFill>
                  <a:schemeClr val="accent2"/>
                </a:solidFill>
                <a:latin typeface="Calibri" panose="020F0502020204030204" pitchFamily="34" charset="0"/>
              </a:rPr>
              <a:t>Situation:</a:t>
            </a:r>
            <a:r>
              <a:rPr lang="en-US" dirty="0">
                <a:latin typeface="Calibri" panose="020F0502020204030204" pitchFamily="34" charset="0"/>
              </a:rPr>
              <a:t> Solo and small practices are acutely disadvantaged under MACRA’s regulatory requirements.  Many do not have the bandwidth to support the administrative needs and few have the resources to utilize an EHR that meets the technology standards.</a:t>
            </a:r>
          </a:p>
          <a:p>
            <a:pPr marL="0" indent="0">
              <a:lnSpc>
                <a:spcPct val="110000"/>
              </a:lnSpc>
              <a:buNone/>
            </a:pPr>
            <a:r>
              <a:rPr lang="en-US" b="1" dirty="0">
                <a:solidFill>
                  <a:schemeClr val="accent1"/>
                </a:solidFill>
                <a:latin typeface="Calibri" panose="020F0502020204030204" pitchFamily="34" charset="0"/>
              </a:rPr>
              <a:t>Action:</a:t>
            </a:r>
            <a:r>
              <a:rPr lang="en-US" dirty="0">
                <a:latin typeface="Calibri" panose="020F0502020204030204" pitchFamily="34" charset="0"/>
              </a:rPr>
              <a:t> Forming Clinically Integrated Networks (CINs) will enable smaller practices to share resource costs, spread performance risk across multiple providers, and collectively procure better technology to support their practices.</a:t>
            </a:r>
          </a:p>
          <a:p>
            <a:pPr marL="0" indent="0">
              <a:lnSpc>
                <a:spcPct val="110000"/>
              </a:lnSpc>
              <a:buNone/>
            </a:pPr>
            <a:r>
              <a:rPr lang="en-US" b="1" dirty="0">
                <a:solidFill>
                  <a:schemeClr val="accent1"/>
                </a:solidFill>
                <a:latin typeface="Calibri" panose="020F0502020204030204" pitchFamily="34" charset="0"/>
              </a:rPr>
              <a:t>Impact:</a:t>
            </a:r>
            <a:r>
              <a:rPr lang="en-US" dirty="0">
                <a:latin typeface="Calibri" panose="020F0502020204030204" pitchFamily="34" charset="0"/>
              </a:rPr>
              <a:t> Employed eligible clinicians (ECs) are required to report their performance scores under MIPS.  And though one may report directly to CMS via claims, history has shown that investing in the support of a registry both significantly increases the chances of reporting success and reduces the insecurity that comes with going it alone.</a:t>
            </a:r>
          </a:p>
        </p:txBody>
      </p:sp>
    </p:spTree>
    <p:extLst>
      <p:ext uri="{BB962C8B-B14F-4D97-AF65-F5344CB8AC3E}">
        <p14:creationId xmlns:p14="http://schemas.microsoft.com/office/powerpoint/2010/main" val="3254345033"/>
      </p:ext>
    </p:extLst>
  </p:cSld>
  <p:clrMapOvr>
    <a:masterClrMapping/>
  </p:clrMapOvr>
</p:sld>
</file>

<file path=ppt/theme/theme1.xml><?xml version="1.0" encoding="utf-8"?>
<a:theme xmlns:a="http://schemas.openxmlformats.org/drawingml/2006/main" name="nThrive Webinar">
  <a:themeElements>
    <a:clrScheme name="nThrive Webinar">
      <a:dk1>
        <a:sysClr val="windowText" lastClr="000000"/>
      </a:dk1>
      <a:lt1>
        <a:sysClr val="window" lastClr="FFFFFF"/>
      </a:lt1>
      <a:dk2>
        <a:srgbClr val="006FB9"/>
      </a:dk2>
      <a:lt2>
        <a:srgbClr val="FFFFFF"/>
      </a:lt2>
      <a:accent1>
        <a:srgbClr val="9E1F63"/>
      </a:accent1>
      <a:accent2>
        <a:srgbClr val="662D91"/>
      </a:accent2>
      <a:accent3>
        <a:srgbClr val="DA1C51"/>
      </a:accent3>
      <a:accent4>
        <a:srgbClr val="665EB8"/>
      </a:accent4>
      <a:accent5>
        <a:srgbClr val="45A5ED"/>
      </a:accent5>
      <a:accent6>
        <a:srgbClr val="5982DB"/>
      </a:accent6>
      <a:hlink>
        <a:srgbClr val="126F72"/>
      </a:hlink>
      <a:folHlink>
        <a:srgbClr val="6D6E5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hriveWebinar.potx" id="{50558F91-8620-4909-A66B-370C3DCF8FD3}" vid="{79A34E36-C7B3-4A63-8EAE-9A8BA168FD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nThriveWebinar</Template>
  <TotalTime>15129</TotalTime>
  <Words>4263</Words>
  <Application>Microsoft Office PowerPoint</Application>
  <PresentationFormat>Widescreen</PresentationFormat>
  <Paragraphs>454</Paragraphs>
  <Slides>52</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Roboto</vt:lpstr>
      <vt:lpstr>Roboto Condensed Light</vt:lpstr>
      <vt:lpstr>Times New Roman</vt:lpstr>
      <vt:lpstr>nThrive Webinar</vt:lpstr>
      <vt:lpstr>PowerPoint Presentation</vt:lpstr>
      <vt:lpstr>PowerPoint Presentation</vt:lpstr>
      <vt:lpstr>PowerPoint Presentation</vt:lpstr>
      <vt:lpstr>PowerPoint Presentation</vt:lpstr>
      <vt:lpstr>The retirement boom of the 21st century!</vt:lpstr>
      <vt:lpstr>Quality impacts 3 major aspects of health care</vt:lpstr>
      <vt:lpstr>Value-Based Care Reduced Costs by 5.6%, Improves Care Quality </vt:lpstr>
      <vt:lpstr>Value-based Care adoption</vt:lpstr>
      <vt:lpstr>PowerPoint Presentation</vt:lpstr>
      <vt:lpstr>Sometimes math isn’t enough!</vt:lpstr>
      <vt:lpstr>PowerPoint Presentation</vt:lpstr>
      <vt:lpstr>PowerPoint Presentation</vt:lpstr>
      <vt:lpstr>PowerPoint Presentation</vt:lpstr>
      <vt:lpstr>MACRA Proposal: Table 64</vt:lpstr>
      <vt:lpstr>PowerPoint Presentation</vt:lpstr>
      <vt:lpstr>Health Care Leadership: Trustees / CEO</vt:lpstr>
      <vt:lpstr>PowerPoint Presentation</vt:lpstr>
      <vt:lpstr>Technology in Value-Based Care &amp; Patient Engagement</vt:lpstr>
      <vt:lpstr>Value-based Care is Driving Technology Investments!</vt:lpstr>
      <vt:lpstr>Project Management Triangle</vt:lpstr>
      <vt:lpstr>Cost OR Quality</vt:lpstr>
      <vt:lpstr>What would you do if you were… CTO?</vt:lpstr>
      <vt:lpstr>Technology in Value-Based Care &amp; Patient Engagement</vt:lpstr>
      <vt:lpstr>What would you do if you were… CIO?</vt:lpstr>
      <vt:lpstr>PowerPoint Presentation</vt:lpstr>
      <vt:lpstr>People are resistant to change</vt:lpstr>
      <vt:lpstr>Key Areas and Roles Affected by Value LEADERSHIP NEEDS TO BE ENGAGED AND ALIGNED</vt:lpstr>
      <vt:lpstr>Start at the Top</vt:lpstr>
      <vt:lpstr>Example of misalignment</vt:lpstr>
      <vt:lpstr>Involve every layer</vt:lpstr>
      <vt:lpstr>Make the formal case</vt:lpstr>
      <vt:lpstr>Threat/ Opportunity Matrix</vt:lpstr>
      <vt:lpstr>Create ownership</vt:lpstr>
      <vt:lpstr>PowerPoint Presentation</vt:lpstr>
      <vt:lpstr>Create ownership (cont’d)</vt:lpstr>
      <vt:lpstr>Communicate the message</vt:lpstr>
      <vt:lpstr>Assess the cultural landscape</vt:lpstr>
      <vt:lpstr>Change-Risk Analysis</vt:lpstr>
      <vt:lpstr>Prepare for the Unexpected</vt:lpstr>
      <vt:lpstr>Prepare for the unexpected</vt:lpstr>
      <vt:lpstr>Speak to the individual.</vt:lpstr>
      <vt:lpstr>Ensure your goals are clear and measured the same.</vt:lpstr>
      <vt:lpstr>PowerPoint Presentation</vt:lpstr>
      <vt:lpstr>PowerPoint Presentation</vt:lpstr>
      <vt:lpstr>Who else is impacted?</vt:lpstr>
      <vt:lpstr>“Failing to plan is planning to fail.” Gen. Eisenhower</vt:lpstr>
      <vt:lpstr>PowerPoint Presentation</vt:lpstr>
      <vt:lpstr>PowerPoint Presentation</vt:lpstr>
      <vt:lpstr>What would you do if you were… CFO?</vt:lpstr>
      <vt:lpstr>Health Care Leadership: Dir. Phys. Services</vt:lpstr>
      <vt:lpstr>Health Care Leadership: VP/Dir. or Quality</vt:lpstr>
      <vt:lpstr>Health Care Leadership: Clinicians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Moshe Starkman - Equation</dc:creator>
  <cp:lastModifiedBy>Starkman, Moshe</cp:lastModifiedBy>
  <cp:revision>531</cp:revision>
  <dcterms:created xsi:type="dcterms:W3CDTF">2017-07-12T15:32:14Z</dcterms:created>
  <dcterms:modified xsi:type="dcterms:W3CDTF">2018-11-01T03:14:28Z</dcterms:modified>
</cp:coreProperties>
</file>