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64" r:id="rId6"/>
    <p:sldId id="266" r:id="rId7"/>
    <p:sldId id="267" r:id="rId8"/>
    <p:sldId id="259" r:id="rId9"/>
    <p:sldId id="260" r:id="rId10"/>
    <p:sldId id="265" r:id="rId11"/>
    <p:sldId id="268" r:id="rId12"/>
    <p:sldId id="273" r:id="rId13"/>
    <p:sldId id="261" r:id="rId14"/>
    <p:sldId id="269" r:id="rId15"/>
    <p:sldId id="270" r:id="rId16"/>
    <p:sldId id="271" r:id="rId17"/>
    <p:sldId id="272" r:id="rId18"/>
    <p:sldId id="26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6" d="100"/>
          <a:sy n="126" d="100"/>
        </p:scale>
        <p:origin x="-11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10/28/18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10/28/18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10/28/18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10/28/18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10/28/18</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Preventing Sexual Harassment in the Workplace</a:t>
            </a:r>
            <a:endParaRPr lang="en-US" sz="5400" dirty="0"/>
          </a:p>
        </p:txBody>
      </p:sp>
      <p:sp>
        <p:nvSpPr>
          <p:cNvPr id="3" name="Subtitle 2"/>
          <p:cNvSpPr>
            <a:spLocks noGrp="1"/>
          </p:cNvSpPr>
          <p:nvPr>
            <p:ph type="subTitle" idx="1"/>
          </p:nvPr>
        </p:nvSpPr>
        <p:spPr>
          <a:xfrm>
            <a:off x="3438952" y="4346039"/>
            <a:ext cx="4750129" cy="1752600"/>
          </a:xfrm>
        </p:spPr>
        <p:txBody>
          <a:bodyPr>
            <a:normAutofit/>
          </a:bodyPr>
          <a:lstStyle/>
          <a:p>
            <a:r>
              <a:rPr lang="en-US" sz="2400" dirty="0" smtClean="0"/>
              <a:t>Mary A. Smith, DNP, APRN</a:t>
            </a:r>
          </a:p>
          <a:p>
            <a:r>
              <a:rPr lang="en-US" sz="2400" dirty="0" smtClean="0"/>
              <a:t>Starkville Orthopedic Clinic</a:t>
            </a:r>
          </a:p>
          <a:p>
            <a:r>
              <a:rPr lang="en-US" sz="2400" dirty="0" smtClean="0"/>
              <a:t>Starkville, Mississippi</a:t>
            </a:r>
            <a:endParaRPr lang="en-US" sz="2400" dirty="0"/>
          </a:p>
        </p:txBody>
      </p:sp>
    </p:spTree>
    <p:extLst>
      <p:ext uri="{BB962C8B-B14F-4D97-AF65-F5344CB8AC3E}">
        <p14:creationId xmlns:p14="http://schemas.microsoft.com/office/powerpoint/2010/main" val="65230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Presentation Objectives</a:t>
            </a:r>
            <a:endParaRPr lang="en-US" dirty="0"/>
          </a:p>
        </p:txBody>
      </p:sp>
      <p:sp>
        <p:nvSpPr>
          <p:cNvPr id="3" name="Content Placeholder 2"/>
          <p:cNvSpPr>
            <a:spLocks noGrp="1"/>
          </p:cNvSpPr>
          <p:nvPr>
            <p:ph idx="1"/>
          </p:nvPr>
        </p:nvSpPr>
        <p:spPr/>
        <p:txBody>
          <a:bodyPr/>
          <a:lstStyle/>
          <a:p>
            <a:r>
              <a:rPr lang="en-US" sz="3200" dirty="0" smtClean="0"/>
              <a:t>Define sexual harassment</a:t>
            </a:r>
          </a:p>
          <a:p>
            <a:r>
              <a:rPr lang="en-US" sz="3200" dirty="0" smtClean="0"/>
              <a:t>Identify sexual harassment</a:t>
            </a:r>
          </a:p>
          <a:p>
            <a:r>
              <a:rPr lang="en-US" sz="3200" dirty="0" smtClean="0"/>
              <a:t>List the undesirable consequences of sexual harassment</a:t>
            </a:r>
          </a:p>
          <a:p>
            <a:r>
              <a:rPr lang="en-US" sz="3200" dirty="0" smtClean="0"/>
              <a:t>Discuss ways to prevent sexual harassment in the workplace</a:t>
            </a:r>
          </a:p>
          <a:p>
            <a:endParaRPr lang="en-US" dirty="0"/>
          </a:p>
        </p:txBody>
      </p:sp>
    </p:spTree>
    <p:extLst>
      <p:ext uri="{BB962C8B-B14F-4D97-AF65-F5344CB8AC3E}">
        <p14:creationId xmlns:p14="http://schemas.microsoft.com/office/powerpoint/2010/main" val="698744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Mindful Considerations </a:t>
            </a:r>
            <a:endParaRPr lang="en-US" sz="4400" dirty="0"/>
          </a:p>
        </p:txBody>
      </p:sp>
      <p:sp>
        <p:nvSpPr>
          <p:cNvPr id="3" name="Content Placeholder 2"/>
          <p:cNvSpPr>
            <a:spLocks noGrp="1"/>
          </p:cNvSpPr>
          <p:nvPr>
            <p:ph idx="1"/>
          </p:nvPr>
        </p:nvSpPr>
        <p:spPr>
          <a:xfrm>
            <a:off x="779463" y="1636638"/>
            <a:ext cx="7583487" cy="4738919"/>
          </a:xfrm>
        </p:spPr>
        <p:txBody>
          <a:bodyPr>
            <a:normAutofit fontScale="92500" lnSpcReduction="10000"/>
          </a:bodyPr>
          <a:lstStyle/>
          <a:p>
            <a:r>
              <a:rPr lang="en-US" sz="2400" dirty="0" smtClean="0"/>
              <a:t>Need to involve direct managers, HR or legal</a:t>
            </a:r>
          </a:p>
          <a:p>
            <a:r>
              <a:rPr lang="en-US" sz="2400" dirty="0" smtClean="0"/>
              <a:t>Need to involve direct managers</a:t>
            </a:r>
          </a:p>
          <a:p>
            <a:r>
              <a:rPr lang="en-US" sz="2400" dirty="0" smtClean="0"/>
              <a:t>Need to involve legal counsel</a:t>
            </a:r>
          </a:p>
          <a:p>
            <a:r>
              <a:rPr lang="en-US" sz="2400" dirty="0" smtClean="0"/>
              <a:t>Need to make honest attempts to mitigate situations that are inappropriate, harmful, or threatening to others</a:t>
            </a:r>
          </a:p>
          <a:p>
            <a:r>
              <a:rPr lang="en-US" sz="2400" dirty="0" smtClean="0"/>
              <a:t>Take actions of mitigation sooner rather than later to prove honest intentions </a:t>
            </a:r>
          </a:p>
          <a:p>
            <a:r>
              <a:rPr lang="en-US" sz="2400" dirty="0" smtClean="0"/>
              <a:t>Don’t minimize complaints/red flags</a:t>
            </a:r>
          </a:p>
          <a:p>
            <a:r>
              <a:rPr lang="en-US" sz="2400" dirty="0" smtClean="0"/>
              <a:t>Document</a:t>
            </a:r>
          </a:p>
          <a:p>
            <a:endParaRPr lang="en-US" dirty="0"/>
          </a:p>
        </p:txBody>
      </p:sp>
    </p:spTree>
    <p:extLst>
      <p:ext uri="{BB962C8B-B14F-4D97-AF65-F5344CB8AC3E}">
        <p14:creationId xmlns:p14="http://schemas.microsoft.com/office/powerpoint/2010/main" val="958852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Defining Sexual Harassment</a:t>
            </a:r>
            <a:endParaRPr lang="en-US" dirty="0"/>
          </a:p>
        </p:txBody>
      </p:sp>
      <p:sp>
        <p:nvSpPr>
          <p:cNvPr id="3" name="Content Placeholder 2"/>
          <p:cNvSpPr>
            <a:spLocks noGrp="1"/>
          </p:cNvSpPr>
          <p:nvPr>
            <p:ph idx="1"/>
          </p:nvPr>
        </p:nvSpPr>
        <p:spPr/>
        <p:txBody>
          <a:bodyPr/>
          <a:lstStyle/>
          <a:p>
            <a:pPr marL="0" indent="0">
              <a:buNone/>
            </a:pPr>
            <a:r>
              <a:rPr lang="en-US" dirty="0" smtClean="0"/>
              <a:t>Harassment (typically of women) in a workplace, or other professional or social situation, involving the making of unwanted sexual advances or obscene remarks </a:t>
            </a:r>
            <a:r>
              <a:rPr lang="mr-IN" dirty="0" smtClean="0"/>
              <a:t>–</a:t>
            </a:r>
            <a:r>
              <a:rPr lang="en-US" dirty="0" smtClean="0"/>
              <a:t> Google</a:t>
            </a:r>
          </a:p>
          <a:p>
            <a:pPr marL="0" indent="0">
              <a:buNone/>
            </a:pPr>
            <a:r>
              <a:rPr lang="en-US" dirty="0" smtClean="0"/>
              <a:t>Unwelcome sexual advances, requests for sexual favors, and other verbal or physical harassment of a sexual nature </a:t>
            </a:r>
            <a:r>
              <a:rPr lang="mr-IN" dirty="0" smtClean="0"/>
              <a:t>–</a:t>
            </a:r>
            <a:r>
              <a:rPr lang="en-US" dirty="0" smtClean="0"/>
              <a:t> U.S. EEOC</a:t>
            </a:r>
          </a:p>
          <a:p>
            <a:pPr marL="0" indent="0">
              <a:buNone/>
            </a:pPr>
            <a:r>
              <a:rPr lang="en-US" dirty="0" smtClean="0"/>
              <a:t>Harassment is </a:t>
            </a:r>
            <a:r>
              <a:rPr lang="en-US" b="1" dirty="0" smtClean="0">
                <a:solidFill>
                  <a:schemeClr val="accent2">
                    <a:lumMod val="75000"/>
                  </a:schemeClr>
                </a:solidFill>
              </a:rPr>
              <a:t>illegal</a:t>
            </a:r>
            <a:r>
              <a:rPr lang="en-US" dirty="0" smtClean="0"/>
              <a:t> when it is so frequent or severe that it creates a hostile or offensive work environment or when it results in adverse employment decision (such as being fired or demoted)</a:t>
            </a:r>
            <a:endParaRPr lang="en-US" dirty="0"/>
          </a:p>
        </p:txBody>
      </p:sp>
    </p:spTree>
    <p:extLst>
      <p:ext uri="{BB962C8B-B14F-4D97-AF65-F5344CB8AC3E}">
        <p14:creationId xmlns:p14="http://schemas.microsoft.com/office/powerpoint/2010/main" val="63877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344" y="0"/>
            <a:ext cx="8035727" cy="934981"/>
          </a:xfrm>
        </p:spPr>
        <p:txBody>
          <a:bodyPr/>
          <a:lstStyle/>
          <a:p>
            <a:r>
              <a:rPr lang="en-US" sz="3600" dirty="0" smtClean="0"/>
              <a:t>    The History of Sexual Harassment</a:t>
            </a:r>
            <a:endParaRPr lang="en-US" sz="3600" dirty="0"/>
          </a:p>
        </p:txBody>
      </p:sp>
      <p:sp>
        <p:nvSpPr>
          <p:cNvPr id="3" name="Content Placeholder 2"/>
          <p:cNvSpPr>
            <a:spLocks noGrp="1"/>
          </p:cNvSpPr>
          <p:nvPr>
            <p:ph idx="1"/>
          </p:nvPr>
        </p:nvSpPr>
        <p:spPr>
          <a:xfrm>
            <a:off x="779463" y="1129034"/>
            <a:ext cx="7583487" cy="5380553"/>
          </a:xfrm>
        </p:spPr>
        <p:txBody>
          <a:bodyPr>
            <a:normAutofit fontScale="92500" lnSpcReduction="10000"/>
          </a:bodyPr>
          <a:lstStyle/>
          <a:p>
            <a:r>
              <a:rPr lang="en-US" dirty="0" smtClean="0"/>
              <a:t>Passage of Title VII of the Civil Rights Act in 1964 prohibited sex discrimination</a:t>
            </a:r>
          </a:p>
          <a:p>
            <a:r>
              <a:rPr lang="en-US" dirty="0" smtClean="0"/>
              <a:t>1975 </a:t>
            </a:r>
            <a:r>
              <a:rPr lang="mr-IN" dirty="0" smtClean="0"/>
              <a:t>–</a:t>
            </a:r>
            <a:r>
              <a:rPr lang="en-US" dirty="0" smtClean="0"/>
              <a:t> Cornell University coined the term sexual harassment</a:t>
            </a:r>
          </a:p>
          <a:p>
            <a:r>
              <a:rPr lang="en-US" dirty="0" smtClean="0"/>
              <a:t>1991 </a:t>
            </a:r>
            <a:r>
              <a:rPr lang="mr-IN" dirty="0" smtClean="0"/>
              <a:t>–</a:t>
            </a:r>
            <a:r>
              <a:rPr lang="en-US" dirty="0" smtClean="0"/>
              <a:t> Law professor, Anita Hill, alleged that Supreme Court Justice, Clarence Thomas, sexually harassed her in the work environment.</a:t>
            </a:r>
          </a:p>
          <a:p>
            <a:r>
              <a:rPr lang="en-US" dirty="0" smtClean="0"/>
              <a:t>1991 </a:t>
            </a:r>
            <a:r>
              <a:rPr lang="mr-IN" dirty="0" smtClean="0"/>
              <a:t>–</a:t>
            </a:r>
            <a:r>
              <a:rPr lang="en-US" dirty="0" smtClean="0"/>
              <a:t> the Civil Rights Act was amended to allow victims a jury trial when seeking compensatory and punitive damages under Title VII</a:t>
            </a:r>
          </a:p>
          <a:p>
            <a:pPr lvl="2"/>
            <a:r>
              <a:rPr lang="en-US" sz="1900" dirty="0" smtClean="0"/>
              <a:t>SH cases rose from 6,127 in 1991 to 15,342 in 1996</a:t>
            </a:r>
          </a:p>
          <a:p>
            <a:pPr lvl="2"/>
            <a:r>
              <a:rPr lang="en-US" sz="1900" dirty="0" smtClean="0"/>
              <a:t>Quid quo pro (“something for something”) cases have decreased</a:t>
            </a:r>
          </a:p>
          <a:p>
            <a:pPr lvl="2"/>
            <a:r>
              <a:rPr lang="en-US" sz="1900" dirty="0" smtClean="0"/>
              <a:t>Hostile environment harassment (unwanted sexual comments or behaviors) has continued to increase with few legal actions taken.</a:t>
            </a:r>
          </a:p>
          <a:p>
            <a:endParaRPr lang="en-US" dirty="0"/>
          </a:p>
        </p:txBody>
      </p:sp>
    </p:spTree>
    <p:extLst>
      <p:ext uri="{BB962C8B-B14F-4D97-AF65-F5344CB8AC3E}">
        <p14:creationId xmlns:p14="http://schemas.microsoft.com/office/powerpoint/2010/main" val="975880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Influence of Compensation</a:t>
            </a:r>
            <a:endParaRPr lang="en-US" dirty="0"/>
          </a:p>
        </p:txBody>
      </p:sp>
      <p:sp>
        <p:nvSpPr>
          <p:cNvPr id="3" name="Content Placeholder 2"/>
          <p:cNvSpPr>
            <a:spLocks noGrp="1"/>
          </p:cNvSpPr>
          <p:nvPr>
            <p:ph idx="1"/>
          </p:nvPr>
        </p:nvSpPr>
        <p:spPr/>
        <p:txBody>
          <a:bodyPr/>
          <a:lstStyle/>
          <a:p>
            <a:r>
              <a:rPr lang="en-US" sz="2400" dirty="0" smtClean="0"/>
              <a:t>Example: False Claims Act </a:t>
            </a:r>
          </a:p>
          <a:p>
            <a:pPr lvl="2"/>
            <a:r>
              <a:rPr lang="en-US" sz="2000" dirty="0" smtClean="0"/>
              <a:t>Widely known as the America’s more effective anti-fraud law with q qui tam provision </a:t>
            </a:r>
            <a:r>
              <a:rPr lang="mr-IN" sz="2000" dirty="0" smtClean="0"/>
              <a:t>–</a:t>
            </a:r>
            <a:r>
              <a:rPr lang="en-US" sz="2000" dirty="0" smtClean="0"/>
              <a:t> “whistleblower”</a:t>
            </a:r>
          </a:p>
          <a:p>
            <a:pPr lvl="2"/>
            <a:r>
              <a:rPr lang="en-US" sz="2000" dirty="0" smtClean="0"/>
              <a:t>Most important toll to uncover and punish fraud</a:t>
            </a:r>
          </a:p>
          <a:p>
            <a:pPr lvl="2"/>
            <a:r>
              <a:rPr lang="en-US" sz="2000" dirty="0" smtClean="0"/>
              <a:t>Not just health care </a:t>
            </a:r>
            <a:r>
              <a:rPr lang="mr-IN" sz="2000" dirty="0" smtClean="0"/>
              <a:t>–</a:t>
            </a:r>
            <a:r>
              <a:rPr lang="en-US" sz="2000" dirty="0" smtClean="0"/>
              <a:t> imposes liability on persons or companies (most often federal contractors) who defraud government programs in some way.</a:t>
            </a:r>
          </a:p>
          <a:p>
            <a:pPr lvl="2"/>
            <a:r>
              <a:rPr lang="en-US" sz="2000" dirty="0" smtClean="0"/>
              <a:t>Most claims involve health care, military, government spending programs, pharmaceutical settlements (the largest)</a:t>
            </a:r>
          </a:p>
          <a:p>
            <a:pPr lvl="2"/>
            <a:r>
              <a:rPr lang="en-US" sz="2000" dirty="0" smtClean="0"/>
              <a:t>2009 amendments to the FCA by  the Fraud Enforcement and Recovery Act of 2009 being signed into law </a:t>
            </a:r>
          </a:p>
        </p:txBody>
      </p:sp>
    </p:spTree>
    <p:extLst>
      <p:ext uri="{BB962C8B-B14F-4D97-AF65-F5344CB8AC3E}">
        <p14:creationId xmlns:p14="http://schemas.microsoft.com/office/powerpoint/2010/main" val="45655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did the 2009 Amendment  to the FCA Do?</a:t>
            </a:r>
            <a:endParaRPr lang="en-US" dirty="0"/>
          </a:p>
        </p:txBody>
      </p:sp>
      <p:sp>
        <p:nvSpPr>
          <p:cNvPr id="3" name="Content Placeholder 2"/>
          <p:cNvSpPr>
            <a:spLocks noGrp="1"/>
          </p:cNvSpPr>
          <p:nvPr>
            <p:ph idx="1"/>
          </p:nvPr>
        </p:nvSpPr>
        <p:spPr>
          <a:xfrm>
            <a:off x="779463" y="1425387"/>
            <a:ext cx="7583487" cy="4925429"/>
          </a:xfrm>
        </p:spPr>
        <p:txBody>
          <a:bodyPr>
            <a:normAutofit fontScale="85000" lnSpcReduction="20000"/>
          </a:bodyPr>
          <a:lstStyle/>
          <a:p>
            <a:pPr marL="282575" lvl="2">
              <a:spcBef>
                <a:spcPts val="2000"/>
              </a:spcBef>
            </a:pPr>
            <a:r>
              <a:rPr lang="en-US" sz="2100" dirty="0" smtClean="0"/>
              <a:t>The </a:t>
            </a:r>
            <a:r>
              <a:rPr lang="en-US" sz="2100" dirty="0"/>
              <a:t>Fraud Enforcement and Recovery Act of </a:t>
            </a:r>
            <a:r>
              <a:rPr lang="en-US" sz="2100" dirty="0" smtClean="0"/>
              <a:t>2009</a:t>
            </a:r>
          </a:p>
          <a:p>
            <a:pPr marL="847725" lvl="4">
              <a:spcBef>
                <a:spcPts val="2000"/>
              </a:spcBef>
            </a:pPr>
            <a:r>
              <a:rPr lang="en-US" sz="1900" dirty="0" smtClean="0"/>
              <a:t>It redefined  “claim” under the FCA to mean “any request or demand, whether contract or otherwise for money or property and whether or not the U.S. has title to the money or property</a:t>
            </a:r>
            <a:r>
              <a:rPr lang="mr-IN" sz="1900" dirty="0" smtClean="0"/>
              <a:t>…</a:t>
            </a:r>
            <a:r>
              <a:rPr lang="en-US" sz="1900" dirty="0" smtClean="0"/>
              <a:t>..”</a:t>
            </a:r>
          </a:p>
          <a:p>
            <a:pPr marL="847725" lvl="4">
              <a:spcBef>
                <a:spcPts val="2000"/>
              </a:spcBef>
            </a:pPr>
            <a:r>
              <a:rPr lang="en-US" sz="1900" dirty="0" smtClean="0"/>
              <a:t>Amended the reverse false claims provisions to expand the liability to “knowingly and improperly avoiding or decreasing an obligation to pay the government</a:t>
            </a:r>
            <a:r>
              <a:rPr lang="mr-IN" sz="1900" dirty="0" smtClean="0"/>
              <a:t>…</a:t>
            </a:r>
            <a:r>
              <a:rPr lang="en-US" sz="1900" dirty="0" smtClean="0"/>
              <a:t>”</a:t>
            </a:r>
          </a:p>
          <a:p>
            <a:pPr marL="847725" lvl="4">
              <a:spcBef>
                <a:spcPts val="2000"/>
              </a:spcBef>
            </a:pPr>
            <a:r>
              <a:rPr lang="en-US" sz="1900" dirty="0"/>
              <a:t>T</a:t>
            </a:r>
            <a:r>
              <a:rPr lang="en-US" sz="1900" dirty="0" smtClean="0"/>
              <a:t>he ACA appropriated over $350 million to combat healthcare fraud with civil penalties ranging from $5,500 to $11,000 PER incident</a:t>
            </a:r>
          </a:p>
          <a:p>
            <a:pPr marL="847725" lvl="4">
              <a:spcBef>
                <a:spcPts val="2000"/>
              </a:spcBef>
            </a:pPr>
            <a:r>
              <a:rPr lang="en-US" sz="1900" dirty="0" smtClean="0"/>
              <a:t>Whistleblowers get a percentage of the settlement = health care is the most lucrative</a:t>
            </a:r>
          </a:p>
          <a:p>
            <a:pPr marL="847725" lvl="4">
              <a:spcBef>
                <a:spcPts val="2000"/>
              </a:spcBef>
            </a:pPr>
            <a:r>
              <a:rPr lang="en-US" sz="1900" dirty="0" smtClean="0"/>
              <a:t>1986 to 2017 57 billion has been recovered = 3.7 billion in 2017 with 2.4 billion in health care</a:t>
            </a:r>
            <a:endParaRPr lang="en-US" sz="1900" dirty="0"/>
          </a:p>
          <a:p>
            <a:pPr marL="847725" lvl="4">
              <a:spcBef>
                <a:spcPts val="2000"/>
              </a:spcBef>
            </a:pPr>
            <a:r>
              <a:rPr lang="en-US" sz="1900" dirty="0" smtClean="0"/>
              <a:t>As </a:t>
            </a:r>
            <a:r>
              <a:rPr lang="en-US" sz="1900" dirty="0"/>
              <a:t>of 2012, over 70% of federal government FCA actions were initiated by </a:t>
            </a:r>
            <a:r>
              <a:rPr lang="en-US" sz="1900" dirty="0" smtClean="0"/>
              <a:t>whistleblowers</a:t>
            </a:r>
            <a:endParaRPr lang="en-US" sz="1900" dirty="0"/>
          </a:p>
          <a:p>
            <a:endParaRPr lang="en-US" dirty="0"/>
          </a:p>
        </p:txBody>
      </p:sp>
    </p:spTree>
    <p:extLst>
      <p:ext uri="{BB962C8B-B14F-4D97-AF65-F5344CB8AC3E}">
        <p14:creationId xmlns:p14="http://schemas.microsoft.com/office/powerpoint/2010/main" val="668519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U.S. Equal Employment Opportunity Commission (EEOC)</a:t>
            </a:r>
            <a:endParaRPr lang="en-US" dirty="0"/>
          </a:p>
        </p:txBody>
      </p:sp>
      <p:sp>
        <p:nvSpPr>
          <p:cNvPr id="3" name="Content Placeholder 2"/>
          <p:cNvSpPr>
            <a:spLocks noGrp="1"/>
          </p:cNvSpPr>
          <p:nvPr>
            <p:ph idx="1"/>
          </p:nvPr>
        </p:nvSpPr>
        <p:spPr>
          <a:xfrm>
            <a:off x="779463" y="1828799"/>
            <a:ext cx="8181837" cy="4424259"/>
          </a:xfrm>
        </p:spPr>
        <p:txBody>
          <a:bodyPr>
            <a:normAutofit/>
          </a:bodyPr>
          <a:lstStyle/>
          <a:p>
            <a:pPr>
              <a:buFont typeface="Arial"/>
              <a:buChar char="•"/>
            </a:pPr>
            <a:r>
              <a:rPr lang="en-US" sz="2400" dirty="0" smtClean="0"/>
              <a:t>Federal government agency who is responsible for enforcing federal laws that make it illegal to discriminate against a job applicant or an employee because of the person’s race, color, religion, sex (including pregnancy, gender identity, and sexual orientation), national origin, age (over 40 or older), disability, or genetic information.</a:t>
            </a:r>
          </a:p>
          <a:p>
            <a:pPr>
              <a:buFont typeface="Arial"/>
              <a:buChar char="•"/>
            </a:pPr>
            <a:r>
              <a:rPr lang="en-US" sz="2400" dirty="0" smtClean="0"/>
              <a:t>It is also </a:t>
            </a:r>
            <a:r>
              <a:rPr lang="en-US" sz="2400" b="1" u="sng" dirty="0" smtClean="0">
                <a:solidFill>
                  <a:schemeClr val="accent2">
                    <a:lumMod val="75000"/>
                  </a:schemeClr>
                </a:solidFill>
              </a:rPr>
              <a:t>illegal</a:t>
            </a:r>
            <a:r>
              <a:rPr lang="en-US" sz="2400" dirty="0" smtClean="0">
                <a:solidFill>
                  <a:schemeClr val="accent2">
                    <a:lumMod val="75000"/>
                  </a:schemeClr>
                </a:solidFill>
              </a:rPr>
              <a:t> </a:t>
            </a:r>
            <a:r>
              <a:rPr lang="en-US" sz="2400" dirty="0" smtClean="0"/>
              <a:t>to discriminate against a person because the person complained about discrimination, filed a charge of discrimination, or participated in an employment discrimination investigation or lawsuit.</a:t>
            </a:r>
            <a:endParaRPr lang="en-US" sz="2400" dirty="0"/>
          </a:p>
        </p:txBody>
      </p:sp>
    </p:spTree>
    <p:extLst>
      <p:ext uri="{BB962C8B-B14F-4D97-AF65-F5344CB8AC3E}">
        <p14:creationId xmlns:p14="http://schemas.microsoft.com/office/powerpoint/2010/main" val="1121352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smtClean="0"/>
              <a:t>More from the EEOC</a:t>
            </a:r>
            <a:endParaRPr lang="en-US" sz="4800" dirty="0"/>
          </a:p>
        </p:txBody>
      </p:sp>
      <p:sp>
        <p:nvSpPr>
          <p:cNvPr id="3" name="Content Placeholder 2"/>
          <p:cNvSpPr>
            <a:spLocks noGrp="1"/>
          </p:cNvSpPr>
          <p:nvPr>
            <p:ph idx="1"/>
          </p:nvPr>
        </p:nvSpPr>
        <p:spPr>
          <a:xfrm>
            <a:off x="779463" y="1828799"/>
            <a:ext cx="7583487" cy="4610223"/>
          </a:xfrm>
        </p:spPr>
        <p:txBody>
          <a:bodyPr>
            <a:normAutofit/>
          </a:bodyPr>
          <a:lstStyle/>
          <a:p>
            <a:r>
              <a:rPr lang="en-US" dirty="0" smtClean="0"/>
              <a:t>EEOC has the authority to investigate charges of discrimination against employers who are covered by the law</a:t>
            </a:r>
          </a:p>
          <a:p>
            <a:pPr lvl="2"/>
            <a:r>
              <a:rPr lang="en-US" dirty="0" smtClean="0"/>
              <a:t>Who is covered?</a:t>
            </a:r>
          </a:p>
          <a:p>
            <a:pPr lvl="4"/>
            <a:r>
              <a:rPr lang="en-US" dirty="0" smtClean="0"/>
              <a:t>Employers with at least 15 employees</a:t>
            </a:r>
          </a:p>
          <a:p>
            <a:pPr lvl="4"/>
            <a:r>
              <a:rPr lang="en-US" dirty="0" smtClean="0"/>
              <a:t>Most labor unions and employment agencies</a:t>
            </a:r>
          </a:p>
          <a:p>
            <a:r>
              <a:rPr lang="en-US" dirty="0" smtClean="0"/>
              <a:t>EEOC has the authority to</a:t>
            </a:r>
          </a:p>
          <a:p>
            <a:pPr lvl="2"/>
            <a:r>
              <a:rPr lang="en-US" dirty="0" smtClean="0"/>
              <a:t>Investigate allegations</a:t>
            </a:r>
          </a:p>
          <a:p>
            <a:pPr lvl="2"/>
            <a:r>
              <a:rPr lang="en-US" dirty="0" smtClean="0"/>
              <a:t>Establish findings</a:t>
            </a:r>
          </a:p>
          <a:p>
            <a:pPr lvl="2"/>
            <a:r>
              <a:rPr lang="en-US" dirty="0" smtClean="0"/>
              <a:t>Settle the charge if discrimination has occurred</a:t>
            </a:r>
          </a:p>
          <a:p>
            <a:pPr lvl="2"/>
            <a:r>
              <a:rPr lang="en-US" dirty="0" smtClean="0"/>
              <a:t>If unsuccessful, they can file a lawsuit to protect the rights of individuals and the interest of the public through litigation</a:t>
            </a:r>
            <a:endParaRPr lang="en-US" dirty="0"/>
          </a:p>
        </p:txBody>
      </p:sp>
    </p:spTree>
    <p:extLst>
      <p:ext uri="{BB962C8B-B14F-4D97-AF65-F5344CB8AC3E}">
        <p14:creationId xmlns:p14="http://schemas.microsoft.com/office/powerpoint/2010/main" val="2381727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Sexual Harassment in the Healthcare Setting</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Always remember that anything is possible</a:t>
            </a:r>
          </a:p>
          <a:p>
            <a:pPr lvl="2"/>
            <a:r>
              <a:rPr lang="en-US" sz="2400" dirty="0" smtClean="0"/>
              <a:t>Healthcare worker to Healthcare worker</a:t>
            </a:r>
          </a:p>
          <a:p>
            <a:pPr lvl="2"/>
            <a:r>
              <a:rPr lang="en-US" sz="2400" dirty="0" smtClean="0"/>
              <a:t>Healthcare worker and patient</a:t>
            </a:r>
          </a:p>
          <a:p>
            <a:pPr lvl="2"/>
            <a:r>
              <a:rPr lang="en-US" sz="2400" dirty="0" smtClean="0"/>
              <a:t>Healthcare worker and vendor</a:t>
            </a:r>
          </a:p>
          <a:p>
            <a:pPr lvl="2"/>
            <a:r>
              <a:rPr lang="en-US" sz="2400" dirty="0" smtClean="0"/>
              <a:t>Healthcare worker and patient visitor</a:t>
            </a:r>
          </a:p>
          <a:p>
            <a:pPr lvl="2"/>
            <a:endParaRPr lang="en-US" sz="2400" dirty="0"/>
          </a:p>
          <a:p>
            <a:r>
              <a:rPr lang="en-US" sz="2800" dirty="0" smtClean="0"/>
              <a:t>Organizational culture</a:t>
            </a:r>
          </a:p>
          <a:p>
            <a:pPr lvl="2"/>
            <a:r>
              <a:rPr lang="en-US" sz="2400" dirty="0" smtClean="0"/>
              <a:t>Code of Conduct</a:t>
            </a:r>
          </a:p>
          <a:p>
            <a:pPr lvl="2"/>
            <a:r>
              <a:rPr lang="en-US" sz="2400" dirty="0" smtClean="0"/>
              <a:t>Anonymous, 24/7 reporting</a:t>
            </a:r>
          </a:p>
          <a:p>
            <a:pPr lvl="2"/>
            <a:r>
              <a:rPr lang="en-US" sz="2400" dirty="0" smtClean="0"/>
              <a:t>Non-retaliation (#1 reason people don’t report)</a:t>
            </a:r>
          </a:p>
          <a:p>
            <a:pPr lvl="2"/>
            <a:endParaRPr lang="en-US" sz="2400" dirty="0"/>
          </a:p>
          <a:p>
            <a:endParaRPr lang="en-US" sz="2800" dirty="0" smtClean="0"/>
          </a:p>
          <a:p>
            <a:pPr lvl="2"/>
            <a:endParaRPr lang="en-US" sz="2400" dirty="0" smtClean="0"/>
          </a:p>
          <a:p>
            <a:endParaRPr lang="en-US" sz="2800" dirty="0"/>
          </a:p>
          <a:p>
            <a:endParaRPr lang="en-US" sz="2800" dirty="0" smtClean="0"/>
          </a:p>
          <a:p>
            <a:pPr lvl="1"/>
            <a:endParaRPr lang="en-US" dirty="0"/>
          </a:p>
          <a:p>
            <a:endParaRPr lang="en-US" dirty="0" smtClean="0"/>
          </a:p>
          <a:p>
            <a:pPr lvl="1"/>
            <a:endParaRPr lang="en-US" dirty="0"/>
          </a:p>
        </p:txBody>
      </p:sp>
    </p:spTree>
    <p:extLst>
      <p:ext uri="{BB962C8B-B14F-4D97-AF65-F5344CB8AC3E}">
        <p14:creationId xmlns:p14="http://schemas.microsoft.com/office/powerpoint/2010/main" val="731029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Points to Consider</a:t>
            </a:r>
            <a:endParaRPr lang="en-US" dirty="0"/>
          </a:p>
        </p:txBody>
      </p:sp>
      <p:sp>
        <p:nvSpPr>
          <p:cNvPr id="3" name="Content Placeholder 2"/>
          <p:cNvSpPr>
            <a:spLocks noGrp="1"/>
          </p:cNvSpPr>
          <p:nvPr>
            <p:ph idx="1"/>
          </p:nvPr>
        </p:nvSpPr>
        <p:spPr/>
        <p:txBody>
          <a:bodyPr/>
          <a:lstStyle/>
          <a:p>
            <a:r>
              <a:rPr lang="en-US" dirty="0" smtClean="0"/>
              <a:t>Foundation and culture for zero tolerance</a:t>
            </a:r>
          </a:p>
          <a:p>
            <a:pPr lvl="2"/>
            <a:r>
              <a:rPr lang="en-US" dirty="0" smtClean="0"/>
              <a:t>Code of Conduct</a:t>
            </a:r>
          </a:p>
          <a:p>
            <a:pPr lvl="2"/>
            <a:r>
              <a:rPr lang="en-US" dirty="0" smtClean="0"/>
              <a:t>Annual training</a:t>
            </a:r>
          </a:p>
          <a:p>
            <a:pPr lvl="2"/>
            <a:r>
              <a:rPr lang="en-US" dirty="0" smtClean="0"/>
              <a:t>Supplemental training</a:t>
            </a:r>
          </a:p>
          <a:p>
            <a:r>
              <a:rPr lang="en-US" dirty="0" smtClean="0"/>
              <a:t>Encourage reporting</a:t>
            </a:r>
          </a:p>
          <a:p>
            <a:pPr lvl="2"/>
            <a:r>
              <a:rPr lang="en-US" dirty="0" smtClean="0"/>
              <a:t>Anonymous</a:t>
            </a:r>
          </a:p>
          <a:p>
            <a:pPr lvl="2"/>
            <a:r>
              <a:rPr lang="en-US" dirty="0" smtClean="0"/>
              <a:t>Non-retaliation</a:t>
            </a:r>
          </a:p>
          <a:p>
            <a:pPr lvl="2"/>
            <a:r>
              <a:rPr lang="en-US" dirty="0" smtClean="0"/>
              <a:t>24/7 access</a:t>
            </a:r>
            <a:endParaRPr lang="en-US" dirty="0"/>
          </a:p>
          <a:p>
            <a:r>
              <a:rPr lang="en-US" dirty="0" smtClean="0"/>
              <a:t>Formalized disciplinary approach</a:t>
            </a:r>
          </a:p>
          <a:p>
            <a:pPr lvl="2"/>
            <a:r>
              <a:rPr lang="en-US" dirty="0" smtClean="0"/>
              <a:t>Conveys seriousness and zero tolerance </a:t>
            </a:r>
          </a:p>
          <a:p>
            <a:pPr lvl="1"/>
            <a:endParaRPr lang="en-US" dirty="0"/>
          </a:p>
        </p:txBody>
      </p:sp>
    </p:spTree>
    <p:extLst>
      <p:ext uri="{BB962C8B-B14F-4D97-AF65-F5344CB8AC3E}">
        <p14:creationId xmlns:p14="http://schemas.microsoft.com/office/powerpoint/2010/main" val="340846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Courage vs. Comfort</a:t>
            </a:r>
            <a:endParaRPr lang="en-US" dirty="0"/>
          </a:p>
        </p:txBody>
      </p:sp>
      <p:pic>
        <p:nvPicPr>
          <p:cNvPr id="4" name="Content Placeholder 3" descr="IMG_5123.jpg"/>
          <p:cNvPicPr>
            <a:picLocks noGrp="1" noChangeAspect="1"/>
          </p:cNvPicPr>
          <p:nvPr>
            <p:ph idx="1"/>
          </p:nvPr>
        </p:nvPicPr>
        <p:blipFill>
          <a:blip r:embed="rId2">
            <a:extLst>
              <a:ext uri="{28A0092B-C50C-407E-A947-70E740481C1C}">
                <a14:useLocalDpi xmlns:a14="http://schemas.microsoft.com/office/drawing/2010/main" val="0"/>
              </a:ext>
            </a:extLst>
          </a:blip>
          <a:srcRect t="7288" b="7288"/>
          <a:stretch>
            <a:fillRect/>
          </a:stretch>
        </p:blipFill>
        <p:spPr>
          <a:xfrm>
            <a:off x="779463" y="1828800"/>
            <a:ext cx="7583487" cy="4332288"/>
          </a:xfrm>
        </p:spPr>
      </p:pic>
    </p:spTree>
    <p:extLst>
      <p:ext uri="{BB962C8B-B14F-4D97-AF65-F5344CB8AC3E}">
        <p14:creationId xmlns:p14="http://schemas.microsoft.com/office/powerpoint/2010/main" val="349959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Clarity in the Beginning </a:t>
            </a:r>
            <a:endParaRPr lang="en-US" sz="4400" dirty="0"/>
          </a:p>
        </p:txBody>
      </p:sp>
      <p:sp>
        <p:nvSpPr>
          <p:cNvPr id="3" name="Content Placeholder 2"/>
          <p:cNvSpPr>
            <a:spLocks noGrp="1"/>
          </p:cNvSpPr>
          <p:nvPr>
            <p:ph idx="1"/>
          </p:nvPr>
        </p:nvSpPr>
        <p:spPr/>
        <p:txBody>
          <a:bodyPr/>
          <a:lstStyle/>
          <a:p>
            <a:r>
              <a:rPr lang="en-US" dirty="0" smtClean="0"/>
              <a:t>Clarity in the beginning of the hiring process</a:t>
            </a:r>
          </a:p>
          <a:p>
            <a:pPr lvl="2"/>
            <a:r>
              <a:rPr lang="en-US" dirty="0" smtClean="0"/>
              <a:t>Onboarding process</a:t>
            </a:r>
          </a:p>
          <a:p>
            <a:pPr lvl="2"/>
            <a:r>
              <a:rPr lang="en-US" dirty="0" smtClean="0"/>
              <a:t>Introductory meetings with administrators</a:t>
            </a:r>
          </a:p>
          <a:p>
            <a:pPr lvl="2"/>
            <a:r>
              <a:rPr lang="en-US" dirty="0" smtClean="0"/>
              <a:t>Throughout the probationary period</a:t>
            </a:r>
          </a:p>
          <a:p>
            <a:pPr lvl="2"/>
            <a:r>
              <a:rPr lang="en-US" dirty="0" smtClean="0"/>
              <a:t>Ideal time to stress zero tolerance of SH</a:t>
            </a:r>
          </a:p>
          <a:p>
            <a:pPr lvl="2"/>
            <a:r>
              <a:rPr lang="en-US" dirty="0" smtClean="0"/>
              <a:t>Encouragement to speak out</a:t>
            </a:r>
          </a:p>
          <a:p>
            <a:pPr lvl="2"/>
            <a:r>
              <a:rPr lang="en-US" dirty="0" smtClean="0"/>
              <a:t>Review the reporting process</a:t>
            </a:r>
          </a:p>
          <a:p>
            <a:pPr lvl="2"/>
            <a:r>
              <a:rPr lang="en-US" dirty="0" smtClean="0"/>
              <a:t>Preface reporting being anonymous</a:t>
            </a:r>
          </a:p>
          <a:p>
            <a:pPr lvl="2"/>
            <a:r>
              <a:rPr lang="en-US" dirty="0" smtClean="0"/>
              <a:t>Highlight non-retaliation and appreciation for reporting</a:t>
            </a:r>
          </a:p>
          <a:p>
            <a:pPr lvl="2"/>
            <a:endParaRPr lang="en-US" dirty="0" smtClean="0"/>
          </a:p>
          <a:p>
            <a:pPr lvl="2"/>
            <a:endParaRPr lang="en-US" dirty="0" smtClean="0"/>
          </a:p>
          <a:p>
            <a:endParaRPr lang="en-US" dirty="0"/>
          </a:p>
        </p:txBody>
      </p:sp>
    </p:spTree>
    <p:extLst>
      <p:ext uri="{BB962C8B-B14F-4D97-AF65-F5344CB8AC3E}">
        <p14:creationId xmlns:p14="http://schemas.microsoft.com/office/powerpoint/2010/main" val="235688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Encouragement to Speaking Out</a:t>
            </a:r>
            <a:endParaRPr lang="en-US" dirty="0"/>
          </a:p>
        </p:txBody>
      </p:sp>
      <p:sp>
        <p:nvSpPr>
          <p:cNvPr id="3" name="Content Placeholder 2"/>
          <p:cNvSpPr>
            <a:spLocks noGrp="1"/>
          </p:cNvSpPr>
          <p:nvPr>
            <p:ph idx="1"/>
          </p:nvPr>
        </p:nvSpPr>
        <p:spPr/>
        <p:txBody>
          <a:bodyPr/>
          <a:lstStyle/>
          <a:p>
            <a:r>
              <a:rPr lang="en-US" dirty="0" smtClean="0"/>
              <a:t>Create a culture that allows for the opportunity to speak out and report without  fear of relation while also being anonymous</a:t>
            </a:r>
          </a:p>
          <a:p>
            <a:pPr lvl="2"/>
            <a:r>
              <a:rPr lang="en-US" sz="2000" dirty="0" smtClean="0"/>
              <a:t>Remove barriers to reporting</a:t>
            </a:r>
          </a:p>
          <a:p>
            <a:pPr lvl="4"/>
            <a:r>
              <a:rPr lang="en-US" sz="2000" dirty="0" smtClean="0"/>
              <a:t>Anonymous option</a:t>
            </a:r>
          </a:p>
          <a:p>
            <a:pPr lvl="4"/>
            <a:r>
              <a:rPr lang="en-US" sz="2000" dirty="0" smtClean="0"/>
              <a:t>24/7 availability to report</a:t>
            </a:r>
          </a:p>
          <a:p>
            <a:pPr lvl="2"/>
            <a:r>
              <a:rPr lang="en-US" sz="2000" dirty="0" smtClean="0"/>
              <a:t>Well publicized and clear channel for reporting</a:t>
            </a:r>
          </a:p>
          <a:p>
            <a:pPr lvl="2"/>
            <a:r>
              <a:rPr lang="en-US" sz="2000" dirty="0" smtClean="0"/>
              <a:t>Have a strong position with supportive language related to non-retaliation to minimize the fear of retaliation which is the main reason people do not report</a:t>
            </a:r>
          </a:p>
          <a:p>
            <a:pPr lvl="2"/>
            <a:endParaRPr lang="en-US" dirty="0"/>
          </a:p>
        </p:txBody>
      </p:sp>
    </p:spTree>
    <p:extLst>
      <p:ext uri="{BB962C8B-B14F-4D97-AF65-F5344CB8AC3E}">
        <p14:creationId xmlns:p14="http://schemas.microsoft.com/office/powerpoint/2010/main" val="2316793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 What You Say</a:t>
            </a:r>
            <a:endParaRPr lang="en-US" dirty="0"/>
          </a:p>
        </p:txBody>
      </p:sp>
      <p:sp>
        <p:nvSpPr>
          <p:cNvPr id="3" name="Content Placeholder 2"/>
          <p:cNvSpPr>
            <a:spLocks noGrp="1"/>
          </p:cNvSpPr>
          <p:nvPr>
            <p:ph idx="1"/>
          </p:nvPr>
        </p:nvSpPr>
        <p:spPr>
          <a:xfrm>
            <a:off x="779463" y="1828800"/>
            <a:ext cx="7583487" cy="4648200"/>
          </a:xfrm>
        </p:spPr>
        <p:txBody>
          <a:bodyPr/>
          <a:lstStyle/>
          <a:p>
            <a:r>
              <a:rPr lang="en-US" dirty="0" smtClean="0"/>
              <a:t>Actions speak louder than words</a:t>
            </a:r>
            <a:r>
              <a:rPr lang="mr-IN" dirty="0" smtClean="0"/>
              <a:t>…</a:t>
            </a:r>
            <a:r>
              <a:rPr lang="en-US" dirty="0" smtClean="0"/>
              <a:t>.show them you mean business</a:t>
            </a:r>
          </a:p>
          <a:p>
            <a:pPr lvl="2"/>
            <a:r>
              <a:rPr lang="en-US" sz="2000" dirty="0" smtClean="0"/>
              <a:t>Investigate EVERY reported incident even if the victim is not the one reporting it</a:t>
            </a:r>
          </a:p>
          <a:p>
            <a:pPr lvl="2"/>
            <a:r>
              <a:rPr lang="en-US" sz="2000" dirty="0" smtClean="0"/>
              <a:t>If there is an “open secret” about someone who exhibits harassing behavior do not wait for a formal compliant to be filed before you investigate it</a:t>
            </a:r>
          </a:p>
          <a:p>
            <a:pPr lvl="2"/>
            <a:r>
              <a:rPr lang="en-US" sz="2000" dirty="0" smtClean="0"/>
              <a:t>Be proactive in investigating the “open secrets” </a:t>
            </a:r>
          </a:p>
          <a:p>
            <a:pPr lvl="2"/>
            <a:r>
              <a:rPr lang="en-US" sz="2000" dirty="0" smtClean="0"/>
              <a:t>If SH behavior has gone on for year and has never been addressed then policies need to be developed to promote a progressive disciplinary approach</a:t>
            </a:r>
          </a:p>
          <a:p>
            <a:pPr lvl="4"/>
            <a:r>
              <a:rPr lang="en-US" sz="2000" dirty="0" smtClean="0"/>
              <a:t>The sooner, the better</a:t>
            </a:r>
            <a:endParaRPr lang="en-US" sz="2000" dirty="0"/>
          </a:p>
        </p:txBody>
      </p:sp>
    </p:spTree>
    <p:extLst>
      <p:ext uri="{BB962C8B-B14F-4D97-AF65-F5344CB8AC3E}">
        <p14:creationId xmlns:p14="http://schemas.microsoft.com/office/powerpoint/2010/main" val="1121734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Voice Concerns as They Arise</a:t>
            </a:r>
            <a:endParaRPr lang="en-US" dirty="0"/>
          </a:p>
        </p:txBody>
      </p:sp>
      <p:sp>
        <p:nvSpPr>
          <p:cNvPr id="3" name="Content Placeholder 2"/>
          <p:cNvSpPr>
            <a:spLocks noGrp="1"/>
          </p:cNvSpPr>
          <p:nvPr>
            <p:ph idx="1"/>
          </p:nvPr>
        </p:nvSpPr>
        <p:spPr>
          <a:xfrm>
            <a:off x="779463" y="1828800"/>
            <a:ext cx="7583487" cy="4775200"/>
          </a:xfrm>
        </p:spPr>
        <p:txBody>
          <a:bodyPr/>
          <a:lstStyle/>
          <a:p>
            <a:r>
              <a:rPr lang="en-US" dirty="0" smtClean="0"/>
              <a:t>Administrative staff should voice concerns to the Board of Directors as they arise</a:t>
            </a:r>
          </a:p>
          <a:p>
            <a:pPr lvl="2"/>
            <a:r>
              <a:rPr lang="en-US" dirty="0" smtClean="0"/>
              <a:t>Is there a trend in the organization that the BODs should know about?</a:t>
            </a:r>
          </a:p>
          <a:p>
            <a:pPr lvl="2"/>
            <a:r>
              <a:rPr lang="en-US" dirty="0" smtClean="0"/>
              <a:t>Be transparent about these issues with the BODs</a:t>
            </a:r>
          </a:p>
          <a:p>
            <a:pPr lvl="2"/>
            <a:r>
              <a:rPr lang="en-US" dirty="0" smtClean="0"/>
              <a:t>Determine where the disconnect is</a:t>
            </a:r>
          </a:p>
          <a:p>
            <a:pPr lvl="4"/>
            <a:r>
              <a:rPr lang="en-US" dirty="0" smtClean="0"/>
              <a:t>Is there a “bad actor” or “rotten apple”</a:t>
            </a:r>
          </a:p>
          <a:p>
            <a:pPr lvl="4"/>
            <a:r>
              <a:rPr lang="en-US" dirty="0" smtClean="0"/>
              <a:t>Is there a fear factor of some type?</a:t>
            </a:r>
          </a:p>
          <a:p>
            <a:pPr lvl="2"/>
            <a:r>
              <a:rPr lang="en-US" dirty="0" smtClean="0"/>
              <a:t>Offer possible solutions</a:t>
            </a:r>
          </a:p>
          <a:p>
            <a:pPr lvl="4"/>
            <a:r>
              <a:rPr lang="en-US" dirty="0"/>
              <a:t>Is there a need for a more aggressive policy</a:t>
            </a:r>
            <a:r>
              <a:rPr lang="en-US" dirty="0" smtClean="0"/>
              <a:t>?</a:t>
            </a:r>
          </a:p>
          <a:p>
            <a:pPr lvl="4"/>
            <a:r>
              <a:rPr lang="en-US" dirty="0" smtClean="0"/>
              <a:t>Does there need to be a system-wide movement to address SH?</a:t>
            </a:r>
          </a:p>
          <a:p>
            <a:pPr lvl="4"/>
            <a:r>
              <a:rPr lang="en-US" dirty="0" smtClean="0"/>
              <a:t>The greater the push that comes from higher up, the better</a:t>
            </a:r>
            <a:endParaRPr lang="en-US" dirty="0"/>
          </a:p>
          <a:p>
            <a:pPr lvl="4"/>
            <a:endParaRPr lang="en-US" dirty="0" smtClean="0"/>
          </a:p>
          <a:p>
            <a:pPr lvl="4"/>
            <a:endParaRPr lang="en-US" dirty="0" smtClean="0"/>
          </a:p>
          <a:p>
            <a:pPr lvl="2"/>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3366531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Culture is the Key</a:t>
            </a:r>
            <a:endParaRPr lang="en-US" dirty="0"/>
          </a:p>
        </p:txBody>
      </p:sp>
      <p:pic>
        <p:nvPicPr>
          <p:cNvPr id="4" name="Content Placeholder 3" descr="IMG_5124.jpg"/>
          <p:cNvPicPr>
            <a:picLocks noGrp="1" noChangeAspect="1"/>
          </p:cNvPicPr>
          <p:nvPr>
            <p:ph idx="1"/>
          </p:nvPr>
        </p:nvPicPr>
        <p:blipFill>
          <a:blip r:embed="rId2">
            <a:extLst>
              <a:ext uri="{28A0092B-C50C-407E-A947-70E740481C1C}">
                <a14:useLocalDpi xmlns:a14="http://schemas.microsoft.com/office/drawing/2010/main" val="0"/>
              </a:ext>
            </a:extLst>
          </a:blip>
          <a:srcRect l="-50633" r="-50633"/>
          <a:stretch>
            <a:fillRect/>
          </a:stretch>
        </p:blipFill>
        <p:spPr>
          <a:xfrm>
            <a:off x="779463" y="1828800"/>
            <a:ext cx="7583487" cy="4208463"/>
          </a:xfrm>
        </p:spPr>
      </p:pic>
    </p:spTree>
    <p:extLst>
      <p:ext uri="{BB962C8B-B14F-4D97-AF65-F5344CB8AC3E}">
        <p14:creationId xmlns:p14="http://schemas.microsoft.com/office/powerpoint/2010/main" val="2988185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129007"/>
            <a:ext cx="7583487" cy="1044388"/>
          </a:xfrm>
        </p:spPr>
        <p:txBody>
          <a:bodyPr/>
          <a:lstStyle/>
          <a:p>
            <a:pPr algn="ctr"/>
            <a:r>
              <a:rPr lang="en-US" sz="4800" dirty="0" smtClean="0"/>
              <a:t>Main Takeaways</a:t>
            </a:r>
            <a:endParaRPr lang="en-US" sz="4800" dirty="0"/>
          </a:p>
        </p:txBody>
      </p:sp>
      <p:sp>
        <p:nvSpPr>
          <p:cNvPr id="3" name="Content Placeholder 2"/>
          <p:cNvSpPr>
            <a:spLocks noGrp="1"/>
          </p:cNvSpPr>
          <p:nvPr>
            <p:ph idx="1"/>
          </p:nvPr>
        </p:nvSpPr>
        <p:spPr>
          <a:xfrm>
            <a:off x="779463" y="1324812"/>
            <a:ext cx="7583487" cy="5156458"/>
          </a:xfrm>
        </p:spPr>
        <p:txBody>
          <a:bodyPr>
            <a:normAutofit fontScale="92500" lnSpcReduction="20000"/>
          </a:bodyPr>
          <a:lstStyle/>
          <a:p>
            <a:r>
              <a:rPr lang="en-US" sz="2800" dirty="0" smtClean="0"/>
              <a:t>Hindsight is always 20/20 so learn from it!</a:t>
            </a:r>
          </a:p>
          <a:p>
            <a:r>
              <a:rPr lang="en-US" sz="2800" dirty="0" smtClean="0"/>
              <a:t>Anything that doesn’t feel right, probably isn’t!</a:t>
            </a:r>
          </a:p>
          <a:p>
            <a:r>
              <a:rPr lang="en-US" sz="2800" dirty="0" smtClean="0"/>
              <a:t>Pay attention to subtle signs from others </a:t>
            </a:r>
            <a:r>
              <a:rPr lang="mr-IN" sz="2800" dirty="0" smtClean="0"/>
              <a:t>–</a:t>
            </a:r>
            <a:r>
              <a:rPr lang="en-US" sz="2800" dirty="0" smtClean="0"/>
              <a:t> some won’t be that direct or obvious</a:t>
            </a:r>
          </a:p>
          <a:p>
            <a:r>
              <a:rPr lang="en-US" sz="2800" dirty="0" smtClean="0"/>
              <a:t>There are always early signs = situational awareness is beneficial here!</a:t>
            </a:r>
          </a:p>
          <a:p>
            <a:r>
              <a:rPr lang="en-US" sz="2800" dirty="0" smtClean="0"/>
              <a:t>Take all claims brought forth as serious </a:t>
            </a:r>
            <a:r>
              <a:rPr lang="mr-IN" sz="2800" dirty="0" smtClean="0"/>
              <a:t>–</a:t>
            </a:r>
            <a:r>
              <a:rPr lang="en-US" sz="2800" dirty="0" smtClean="0"/>
              <a:t> never down play them! </a:t>
            </a:r>
          </a:p>
          <a:p>
            <a:pPr marL="0" indent="0" algn="ctr">
              <a:buNone/>
            </a:pPr>
            <a:r>
              <a:rPr lang="en-US" sz="2800" dirty="0" smtClean="0"/>
              <a:t>OR</a:t>
            </a:r>
          </a:p>
          <a:p>
            <a:pPr marL="0" indent="0" algn="ctr">
              <a:buNone/>
            </a:pPr>
            <a:r>
              <a:rPr lang="en-US" sz="2800" dirty="0" smtClean="0"/>
              <a:t>Litigation will likely ensue</a:t>
            </a:r>
            <a:r>
              <a:rPr lang="mr-IN" sz="2800" dirty="0" smtClean="0"/>
              <a:t>…</a:t>
            </a:r>
            <a:r>
              <a:rPr lang="en-US" sz="2800" smtClean="0"/>
              <a:t>.. </a:t>
            </a:r>
          </a:p>
          <a:p>
            <a:endParaRPr lang="en-US" sz="2800" dirty="0" smtClean="0"/>
          </a:p>
          <a:p>
            <a:endParaRPr lang="en-US" dirty="0"/>
          </a:p>
        </p:txBody>
      </p:sp>
    </p:spTree>
    <p:extLst>
      <p:ext uri="{BB962C8B-B14F-4D97-AF65-F5344CB8AC3E}">
        <p14:creationId xmlns:p14="http://schemas.microsoft.com/office/powerpoint/2010/main" val="1898582573"/>
      </p:ext>
    </p:extLst>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4492</TotalTime>
  <Words>1234</Words>
  <Application>Microsoft Macintosh PowerPoint</Application>
  <PresentationFormat>On-screen Show (4:3)</PresentationFormat>
  <Paragraphs>134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Revolution</vt:lpstr>
      <vt:lpstr>Preventing Sexual Harassment in the Workplace</vt:lpstr>
      <vt:lpstr>Presentation Objectives</vt:lpstr>
      <vt:lpstr>Mindful Considerations </vt:lpstr>
      <vt:lpstr>Defining Sexual Harassment</vt:lpstr>
      <vt:lpstr>    The History of Sexual Harassment</vt:lpstr>
      <vt:lpstr>Influence of Compensation</vt:lpstr>
      <vt:lpstr>What did the 2009 Amendment  to the FCA Do?</vt:lpstr>
      <vt:lpstr>U.S. Equal Employment Opportunity Commission (EEOC)</vt:lpstr>
      <vt:lpstr>More from the EEOC</vt:lpstr>
      <vt:lpstr>Sexual Harassment in the Healthcare Setting</vt:lpstr>
      <vt:lpstr>Points to Consider</vt:lpstr>
      <vt:lpstr>Courage vs. Comfort</vt:lpstr>
      <vt:lpstr>Clarity in the Beginning </vt:lpstr>
      <vt:lpstr>Encouragement to Speaking Out</vt:lpstr>
      <vt:lpstr>Do What You Say</vt:lpstr>
      <vt:lpstr>Voice Concerns as They Arise</vt:lpstr>
      <vt:lpstr>Culture is the Key</vt:lpstr>
      <vt:lpstr>Main Takeaways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Sexual Harassment in the Workplace</dc:title>
  <dc:creator>Mary Smith</dc:creator>
  <cp:lastModifiedBy>Mary Smith</cp:lastModifiedBy>
  <cp:revision>20</cp:revision>
  <dcterms:created xsi:type="dcterms:W3CDTF">2018-10-28T11:56:51Z</dcterms:created>
  <dcterms:modified xsi:type="dcterms:W3CDTF">2018-10-31T14:49:28Z</dcterms:modified>
</cp:coreProperties>
</file>