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sldIdLst>
    <p:sldId id="256" r:id="rId2"/>
    <p:sldId id="257" r:id="rId3"/>
    <p:sldId id="263" r:id="rId4"/>
    <p:sldId id="262" r:id="rId5"/>
    <p:sldId id="267" r:id="rId6"/>
    <p:sldId id="261" r:id="rId7"/>
    <p:sldId id="260" r:id="rId8"/>
    <p:sldId id="265" r:id="rId9"/>
    <p:sldId id="264" r:id="rId10"/>
    <p:sldId id="266" r:id="rId11"/>
    <p:sldId id="258" r:id="rId12"/>
    <p:sldId id="268" r:id="rId13"/>
  </p:sldIdLst>
  <p:sldSz cx="9144000" cy="6858000" type="screen4x3"/>
  <p:notesSz cx="6946900" cy="9207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54" autoAdjust="0"/>
  </p:normalViewPr>
  <p:slideViewPr>
    <p:cSldViewPr>
      <p:cViewPr varScale="1">
        <p:scale>
          <a:sx n="33" d="100"/>
          <a:sy n="33" d="100"/>
        </p:scale>
        <p:origin x="-586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5683925-01E9-4F4B-9C43-61BC03CCE563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BC72110-E9AF-4C39-B69F-495CA5866BC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83925-01E9-4F4B-9C43-61BC03CCE563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72110-E9AF-4C39-B69F-495CA5866BC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5683925-01E9-4F4B-9C43-61BC03CCE563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4BC72110-E9AF-4C39-B69F-495CA5866BC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83925-01E9-4F4B-9C43-61BC03CCE563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72110-E9AF-4C39-B69F-495CA5866BC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83925-01E9-4F4B-9C43-61BC03CCE563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72110-E9AF-4C39-B69F-495CA5866BC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83925-01E9-4F4B-9C43-61BC03CCE563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72110-E9AF-4C39-B69F-495CA5866BC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5683925-01E9-4F4B-9C43-61BC03CCE563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72110-E9AF-4C39-B69F-495CA5866BC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83925-01E9-4F4B-9C43-61BC03CCE563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72110-E9AF-4C39-B69F-495CA5866BC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83925-01E9-4F4B-9C43-61BC03CCE563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72110-E9AF-4C39-B69F-495CA5866BC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83925-01E9-4F4B-9C43-61BC03CCE563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72110-E9AF-4C39-B69F-495CA5866BC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D5683925-01E9-4F4B-9C43-61BC03CCE563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BC72110-E9AF-4C39-B69F-495CA5866BC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5683925-01E9-4F4B-9C43-61BC03CCE563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BC72110-E9AF-4C39-B69F-495CA5866BC9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qaimh.org/pdf/tool_phq9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533400"/>
            <a:ext cx="6477000" cy="2868168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bg2">
                    <a:lumMod val="75000"/>
                  </a:schemeClr>
                </a:solidFill>
              </a:rPr>
              <a:t>How to Document the IPPE Exam</a:t>
            </a:r>
            <a:endParaRPr lang="en-US" sz="4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7526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By Joanie Perkins, CPC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63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Required Components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5400"/>
            <a:ext cx="8229600" cy="5135563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dirty="0" smtClean="0"/>
              <a:t>Medical, Social and Family History	</a:t>
            </a:r>
          </a:p>
          <a:p>
            <a:r>
              <a:rPr lang="en-US" dirty="0" smtClean="0"/>
              <a:t>Review of Risk Factors</a:t>
            </a:r>
          </a:p>
          <a:p>
            <a:r>
              <a:rPr lang="en-US" dirty="0" smtClean="0"/>
              <a:t>Review of Functional Ability</a:t>
            </a:r>
          </a:p>
          <a:p>
            <a:r>
              <a:rPr lang="en-US" dirty="0" smtClean="0"/>
              <a:t>Exam</a:t>
            </a:r>
          </a:p>
          <a:p>
            <a:r>
              <a:rPr lang="en-US" dirty="0" smtClean="0"/>
              <a:t>End of Life Planning</a:t>
            </a:r>
          </a:p>
          <a:p>
            <a:r>
              <a:rPr lang="en-US" dirty="0" smtClean="0"/>
              <a:t>Educate, </a:t>
            </a:r>
            <a:r>
              <a:rPr lang="en-US" dirty="0"/>
              <a:t>C</a:t>
            </a:r>
            <a:r>
              <a:rPr lang="en-US" dirty="0" smtClean="0"/>
              <a:t>ounsel, </a:t>
            </a:r>
            <a:r>
              <a:rPr lang="en-US" dirty="0"/>
              <a:t>and </a:t>
            </a:r>
            <a:r>
              <a:rPr lang="en-US" dirty="0" smtClean="0"/>
              <a:t>Refer </a:t>
            </a:r>
            <a:r>
              <a:rPr lang="en-US" dirty="0"/>
              <a:t>based on the </a:t>
            </a:r>
            <a:r>
              <a:rPr lang="en-US" dirty="0" smtClean="0"/>
              <a:t>Previous </a:t>
            </a:r>
            <a:r>
              <a:rPr lang="en-US" dirty="0"/>
              <a:t>F</a:t>
            </a:r>
            <a:r>
              <a:rPr lang="en-US" dirty="0" smtClean="0"/>
              <a:t>ive Components</a:t>
            </a:r>
          </a:p>
          <a:p>
            <a:r>
              <a:rPr lang="en-US" dirty="0" smtClean="0"/>
              <a:t>Educate, Counsel, </a:t>
            </a:r>
            <a:r>
              <a:rPr lang="en-US" dirty="0"/>
              <a:t>and </a:t>
            </a:r>
            <a:r>
              <a:rPr lang="en-US" dirty="0" smtClean="0"/>
              <a:t>Referral </a:t>
            </a:r>
            <a:r>
              <a:rPr lang="en-US" dirty="0"/>
              <a:t>for </a:t>
            </a:r>
            <a:r>
              <a:rPr lang="en-US" dirty="0" smtClean="0"/>
              <a:t>Other </a:t>
            </a:r>
            <a:r>
              <a:rPr lang="en-US" dirty="0"/>
              <a:t>P</a:t>
            </a:r>
            <a:r>
              <a:rPr lang="en-US" dirty="0" smtClean="0"/>
              <a:t>reventive Services in the Form of a Brief </a:t>
            </a:r>
            <a:r>
              <a:rPr lang="en-US" dirty="0"/>
              <a:t>W</a:t>
            </a:r>
            <a:r>
              <a:rPr lang="en-US" dirty="0" smtClean="0"/>
              <a:t>ritten Plan</a:t>
            </a:r>
          </a:p>
        </p:txBody>
      </p:sp>
    </p:spTree>
    <p:extLst>
      <p:ext uri="{BB962C8B-B14F-4D97-AF65-F5344CB8AC3E}">
        <p14:creationId xmlns:p14="http://schemas.microsoft.com/office/powerpoint/2010/main" val="176678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Medical, Social and Family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410558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At a minimum, </a:t>
            </a:r>
            <a:r>
              <a:rPr lang="en-US" dirty="0" smtClean="0"/>
              <a:t>nurse collects </a:t>
            </a:r>
            <a:r>
              <a:rPr lang="en-US" dirty="0"/>
              <a:t>information </a:t>
            </a:r>
            <a:r>
              <a:rPr lang="en-US" dirty="0" smtClean="0"/>
              <a:t>about…. </a:t>
            </a:r>
            <a:endParaRPr lang="en-US" dirty="0"/>
          </a:p>
          <a:p>
            <a:r>
              <a:rPr lang="en-US" dirty="0"/>
              <a:t>Past medical/surgical </a:t>
            </a:r>
            <a:r>
              <a:rPr lang="en-US" dirty="0" smtClean="0"/>
              <a:t>history/Hospital Stays </a:t>
            </a:r>
            <a:endParaRPr lang="en-US" dirty="0"/>
          </a:p>
          <a:p>
            <a:r>
              <a:rPr lang="en-US" dirty="0"/>
              <a:t>Current medications and supplements </a:t>
            </a:r>
            <a:r>
              <a:rPr lang="en-US" dirty="0" smtClean="0"/>
              <a:t> - RX fill history tab – Medication </a:t>
            </a:r>
            <a:r>
              <a:rPr lang="en-US" dirty="0" err="1" smtClean="0"/>
              <a:t>Reconcilation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/>
              <a:t>Family history 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/>
              <a:t>History of alcohol, tobacco, and illicit drug use; </a:t>
            </a:r>
          </a:p>
          <a:p>
            <a:r>
              <a:rPr lang="en-US" dirty="0" smtClean="0"/>
              <a:t>Diet; and</a:t>
            </a:r>
          </a:p>
          <a:p>
            <a:r>
              <a:rPr lang="en-US" dirty="0" smtClean="0"/>
              <a:t>Physical activities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98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9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Review of Risk Factors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Nursing Staff Reviews </a:t>
            </a:r>
            <a:r>
              <a:rPr lang="en-US" dirty="0"/>
              <a:t>the </a:t>
            </a:r>
            <a:r>
              <a:rPr lang="en-US" dirty="0" smtClean="0"/>
              <a:t>patient’s </a:t>
            </a:r>
            <a:r>
              <a:rPr lang="en-US" dirty="0"/>
              <a:t>potential risk factors for depression and other mood disorders </a:t>
            </a:r>
            <a:r>
              <a:rPr lang="en-US" dirty="0" smtClean="0"/>
              <a:t>by using the PHQ-9 Depression Scale </a:t>
            </a:r>
            <a:r>
              <a:rPr lang="en-US" dirty="0"/>
              <a:t>for </a:t>
            </a:r>
            <a:r>
              <a:rPr lang="en-US" dirty="0" smtClean="0"/>
              <a:t>patients </a:t>
            </a:r>
            <a:r>
              <a:rPr lang="en-US" dirty="0"/>
              <a:t>without a current diagnosis of depression </a:t>
            </a:r>
            <a:r>
              <a:rPr lang="en-US" dirty="0" smtClean="0"/>
              <a:t>or </a:t>
            </a:r>
            <a:r>
              <a:rPr lang="en-US" dirty="0"/>
              <a:t>other mood disorders	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www.cqaimh.org/pdf/tool_phq9.pdf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03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1020" y="104961"/>
            <a:ext cx="5081961" cy="652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93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2346960"/>
          </a:xfrm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Review </a:t>
            </a:r>
            <a:r>
              <a:rPr lang="en-US" sz="4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of Functional Ability and Level of Safety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At </a:t>
            </a:r>
            <a:r>
              <a:rPr lang="en-US" dirty="0"/>
              <a:t>a minimum, collect information about</a:t>
            </a:r>
            <a:r>
              <a:rPr lang="en-US" dirty="0" smtClean="0"/>
              <a:t>….</a:t>
            </a:r>
            <a:endParaRPr lang="en-US" dirty="0"/>
          </a:p>
          <a:p>
            <a:r>
              <a:rPr lang="en-US" dirty="0"/>
              <a:t>Hearing impairment; </a:t>
            </a:r>
            <a:r>
              <a:rPr lang="en-US" dirty="0" smtClean="0"/>
              <a:t>25 </a:t>
            </a:r>
            <a:r>
              <a:rPr lang="en-US" dirty="0" err="1" smtClean="0"/>
              <a:t>dcb</a:t>
            </a:r>
            <a:r>
              <a:rPr lang="en-US" dirty="0" smtClean="0"/>
              <a:t>   Pass/fail</a:t>
            </a:r>
            <a:endParaRPr lang="en-US" dirty="0"/>
          </a:p>
          <a:p>
            <a:r>
              <a:rPr lang="en-US" dirty="0" smtClean="0"/>
              <a:t>Activities </a:t>
            </a:r>
            <a:r>
              <a:rPr lang="en-US" dirty="0"/>
              <a:t>of daily living; </a:t>
            </a:r>
            <a:r>
              <a:rPr lang="en-US" dirty="0" smtClean="0"/>
              <a:t>Lawton ADL scale</a:t>
            </a:r>
            <a:endParaRPr lang="en-US" dirty="0"/>
          </a:p>
          <a:p>
            <a:r>
              <a:rPr lang="en-US" dirty="0" smtClean="0"/>
              <a:t>Fall </a:t>
            </a:r>
            <a:r>
              <a:rPr lang="en-US" dirty="0"/>
              <a:t>risk; </a:t>
            </a:r>
            <a:r>
              <a:rPr lang="en-US" dirty="0" smtClean="0"/>
              <a:t>MORSE (provider)</a:t>
            </a:r>
            <a:endParaRPr lang="en-US" dirty="0"/>
          </a:p>
          <a:p>
            <a:r>
              <a:rPr lang="en-US" dirty="0" smtClean="0"/>
              <a:t>Home safety (CDC)  Take home for Pt.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4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Physical Exam</a:t>
            </a:r>
            <a:endParaRPr lang="en-US" sz="4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1"/>
            <a:ext cx="8229600" cy="3810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Obtain </a:t>
            </a:r>
            <a:r>
              <a:rPr lang="en-US" dirty="0"/>
              <a:t>the </a:t>
            </a:r>
            <a:r>
              <a:rPr lang="en-US" dirty="0" smtClean="0"/>
              <a:t>following….</a:t>
            </a:r>
          </a:p>
          <a:p>
            <a:r>
              <a:rPr lang="en-US" dirty="0" smtClean="0"/>
              <a:t>Height</a:t>
            </a:r>
            <a:r>
              <a:rPr lang="en-US" dirty="0"/>
              <a:t>, weight, body mass index, and blood pressure; </a:t>
            </a:r>
            <a:r>
              <a:rPr lang="en-US" dirty="0" smtClean="0">
                <a:solidFill>
                  <a:srgbClr val="FF0000"/>
                </a:solidFill>
              </a:rPr>
              <a:t>(Nurse/Triage)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Visual </a:t>
            </a:r>
            <a:r>
              <a:rPr lang="en-US" dirty="0"/>
              <a:t>acuity screen; and </a:t>
            </a:r>
            <a:r>
              <a:rPr lang="en-US" dirty="0" smtClean="0">
                <a:solidFill>
                  <a:srgbClr val="FF0000"/>
                </a:solidFill>
              </a:rPr>
              <a:t>(Nurse/Triage)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Other </a:t>
            </a:r>
            <a:r>
              <a:rPr lang="en-US" dirty="0"/>
              <a:t>factors deemed appropriate based on the </a:t>
            </a:r>
            <a:r>
              <a:rPr lang="en-US" dirty="0" smtClean="0"/>
              <a:t>patient’s </a:t>
            </a:r>
            <a:r>
              <a:rPr lang="en-US" dirty="0"/>
              <a:t>medical and social history and current clinical standards. </a:t>
            </a:r>
            <a:r>
              <a:rPr lang="en-US" dirty="0" smtClean="0">
                <a:solidFill>
                  <a:srgbClr val="00B050"/>
                </a:solidFill>
              </a:rPr>
              <a:t>(MD/NP)</a:t>
            </a:r>
            <a:endParaRPr lang="en-US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1028" name="Picture 4" descr="Max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290134"/>
            <a:ext cx="2247900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471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End of Life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86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Verbal </a:t>
            </a:r>
            <a:r>
              <a:rPr lang="en-US" dirty="0"/>
              <a:t>or written information provided to the </a:t>
            </a:r>
            <a:r>
              <a:rPr lang="en-US" dirty="0" smtClean="0"/>
              <a:t>patient about….</a:t>
            </a:r>
          </a:p>
          <a:p>
            <a:r>
              <a:rPr lang="en-US" dirty="0" smtClean="0"/>
              <a:t>The ability to prepare an advance directive in case an injury or illness causes the patient unable to make health care decisions;</a:t>
            </a:r>
            <a:r>
              <a:rPr lang="en-US" dirty="0" smtClean="0">
                <a:solidFill>
                  <a:srgbClr val="FF0000"/>
                </a:solidFill>
              </a:rPr>
              <a:t>(Provider) </a:t>
            </a:r>
            <a:r>
              <a:rPr lang="en-US" dirty="0" smtClean="0"/>
              <a:t>and</a:t>
            </a:r>
          </a:p>
          <a:p>
            <a:r>
              <a:rPr lang="en-US" dirty="0" smtClean="0"/>
              <a:t>Whether or not you are willing to follow the patient’s wishes as expressed in the advance directive.</a:t>
            </a:r>
            <a:r>
              <a:rPr lang="en-US" dirty="0" smtClean="0">
                <a:solidFill>
                  <a:srgbClr val="00B050"/>
                </a:solidFill>
              </a:rPr>
              <a:t>(MD/NP</a:t>
            </a:r>
            <a:r>
              <a:rPr lang="en-US" dirty="0">
                <a:solidFill>
                  <a:srgbClr val="00B050"/>
                </a:solidFill>
              </a:rPr>
              <a:t>)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56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3429000"/>
          </a:xfrm>
        </p:spPr>
        <p:txBody>
          <a:bodyPr>
            <a:normAutofit fontScale="90000"/>
          </a:bodyPr>
          <a:lstStyle/>
          <a:p>
            <a:r>
              <a:rPr lang="en-US" sz="4900" dirty="0" smtClean="0"/>
              <a:t/>
            </a:r>
            <a:br>
              <a:rPr lang="en-US" sz="4900" dirty="0" smtClean="0"/>
            </a:br>
            <a:r>
              <a:rPr lang="en-US" sz="4900" dirty="0" smtClean="0"/>
              <a:t/>
            </a:r>
            <a:br>
              <a:rPr lang="en-US" sz="4900" dirty="0" smtClean="0"/>
            </a:br>
            <a:r>
              <a:rPr lang="en-US" sz="49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Educate</a:t>
            </a:r>
            <a:r>
              <a:rPr lang="en-US" sz="49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Counsel, and Refer based on the Previous Five Components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971800"/>
            <a:ext cx="8229600" cy="3154363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Based </a:t>
            </a:r>
            <a:r>
              <a:rPr lang="en-US" dirty="0"/>
              <a:t>on the results of the review and evaluation services in the previous five components, provide education, counseling, and referral as appropriate</a:t>
            </a:r>
            <a:r>
              <a:rPr lang="en-US" dirty="0" smtClean="0"/>
              <a:t>.</a:t>
            </a:r>
            <a:r>
              <a:rPr lang="en-US" dirty="0">
                <a:solidFill>
                  <a:srgbClr val="00B050"/>
                </a:solidFill>
              </a:rPr>
              <a:t> (</a:t>
            </a:r>
            <a:r>
              <a:rPr lang="en-US" dirty="0" smtClean="0">
                <a:solidFill>
                  <a:srgbClr val="00B050"/>
                </a:solidFill>
              </a:rPr>
              <a:t>MD/NP</a:t>
            </a:r>
            <a:r>
              <a:rPr lang="en-US" dirty="0">
                <a:solidFill>
                  <a:srgbClr val="00B050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93361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2270760"/>
          </a:xfrm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Educate</a:t>
            </a:r>
            <a:r>
              <a:rPr lang="en-US" sz="4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Counsel, and </a:t>
            </a:r>
            <a:r>
              <a:rPr lang="en-US" sz="4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Refer </a:t>
            </a:r>
            <a:r>
              <a:rPr lang="en-US" sz="4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for Other Preventive </a:t>
            </a:r>
            <a:r>
              <a:rPr lang="en-US" sz="4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Services</a:t>
            </a:r>
            <a:endParaRPr lang="en-US" sz="4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Includes </a:t>
            </a:r>
            <a:r>
              <a:rPr lang="en-US" dirty="0"/>
              <a:t>a brief written plan, such as a checklist, for the beneficiary to </a:t>
            </a:r>
            <a:r>
              <a:rPr lang="en-US" dirty="0" smtClean="0"/>
              <a:t>obtain….</a:t>
            </a:r>
            <a:endParaRPr lang="en-US" dirty="0"/>
          </a:p>
          <a:p>
            <a:r>
              <a:rPr lang="en-US" dirty="0"/>
              <a:t>A once-in-a-lifetime screening electrocardiogram (EKG/ECG), as appropriate; and </a:t>
            </a:r>
          </a:p>
          <a:p>
            <a:r>
              <a:rPr lang="en-US" dirty="0"/>
              <a:t>The appropriate screenings and other preventive services that Medicare </a:t>
            </a:r>
            <a:r>
              <a:rPr lang="en-US" dirty="0" smtClean="0"/>
              <a:t>covers </a:t>
            </a:r>
            <a:r>
              <a:rPr lang="en-US" dirty="0"/>
              <a:t>	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06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49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Coding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8229600" cy="1371600"/>
          </a:xfrm>
        </p:spPr>
        <p:txBody>
          <a:bodyPr>
            <a:noAutofit/>
          </a:bodyPr>
          <a:lstStyle/>
          <a:p>
            <a:r>
              <a:rPr lang="en-US" dirty="0"/>
              <a:t>Use the following Healthcare Common Procedure Coding System (HCPCS) codes when filing claims for the IPPE and screening ECG. </a:t>
            </a:r>
          </a:p>
        </p:txBody>
      </p:sp>
      <p:pic>
        <p:nvPicPr>
          <p:cNvPr id="2050" name="Picture 2" descr="C:\Users\cbailey\Desktop\Capturecsds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5200"/>
            <a:ext cx="91440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34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to Send Home with our Patient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Home Safety Checklist</a:t>
            </a:r>
          </a:p>
          <a:p>
            <a:r>
              <a:rPr lang="en-US" dirty="0" smtClean="0"/>
              <a:t>Advanced Directive Booklet</a:t>
            </a:r>
          </a:p>
          <a:p>
            <a:r>
              <a:rPr lang="en-US" dirty="0" smtClean="0"/>
              <a:t>Medicare-covered Preventive Services</a:t>
            </a:r>
          </a:p>
          <a:p>
            <a:r>
              <a:rPr lang="en-US" dirty="0" smtClean="0"/>
              <a:t>Patient Care Summary</a:t>
            </a:r>
          </a:p>
          <a:p>
            <a:r>
              <a:rPr lang="en-US" dirty="0" smtClean="0"/>
              <a:t>Care Plan with Patient Goals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54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633</TotalTime>
  <Words>384</Words>
  <Application>Microsoft Office PowerPoint</Application>
  <PresentationFormat>On-screen Show (4:3)</PresentationFormat>
  <Paragraphs>66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Opulent</vt:lpstr>
      <vt:lpstr>How to Document the IPPE Exam</vt:lpstr>
      <vt:lpstr>Required Components </vt:lpstr>
      <vt:lpstr>Medical, Social and Family History</vt:lpstr>
      <vt:lpstr>Review of Risk Factors </vt:lpstr>
      <vt:lpstr>PowerPoint Presentation</vt:lpstr>
      <vt:lpstr>Review of Functional Ability and Level of Safety</vt:lpstr>
      <vt:lpstr>Physical Exam</vt:lpstr>
      <vt:lpstr>End of Life Planning</vt:lpstr>
      <vt:lpstr>  Educate, Counsel, and Refer based on the Previous Five Components </vt:lpstr>
      <vt:lpstr>Educate, Counsel, and Refer for Other Preventive Services</vt:lpstr>
      <vt:lpstr> Coding </vt:lpstr>
      <vt:lpstr>What to Send Home with our Patient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Document the IPPE Exam</dc:title>
  <dc:creator>Joanie Perkins</dc:creator>
  <cp:lastModifiedBy>Joanie Perkins</cp:lastModifiedBy>
  <cp:revision>34</cp:revision>
  <cp:lastPrinted>2016-12-28T23:02:55Z</cp:lastPrinted>
  <dcterms:created xsi:type="dcterms:W3CDTF">2016-12-28T19:42:25Z</dcterms:created>
  <dcterms:modified xsi:type="dcterms:W3CDTF">2018-10-31T16:53:11Z</dcterms:modified>
</cp:coreProperties>
</file>