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sldIdLst>
    <p:sldId id="545" r:id="rId2"/>
    <p:sldId id="735" r:id="rId3"/>
    <p:sldId id="748" r:id="rId4"/>
    <p:sldId id="622" r:id="rId5"/>
    <p:sldId id="710" r:id="rId6"/>
    <p:sldId id="542" r:id="rId7"/>
    <p:sldId id="751" r:id="rId8"/>
    <p:sldId id="752" r:id="rId9"/>
    <p:sldId id="626" r:id="rId10"/>
    <p:sldId id="711" r:id="rId11"/>
    <p:sldId id="627" r:id="rId12"/>
    <p:sldId id="750" r:id="rId13"/>
    <p:sldId id="539" r:id="rId14"/>
    <p:sldId id="543" r:id="rId15"/>
    <p:sldId id="713" r:id="rId16"/>
    <p:sldId id="628" r:id="rId17"/>
    <p:sldId id="623" r:id="rId18"/>
    <p:sldId id="712" r:id="rId19"/>
    <p:sldId id="736" r:id="rId20"/>
    <p:sldId id="624" r:id="rId21"/>
    <p:sldId id="488" r:id="rId22"/>
    <p:sldId id="541" r:id="rId23"/>
    <p:sldId id="544" r:id="rId24"/>
    <p:sldId id="603" r:id="rId25"/>
    <p:sldId id="707" r:id="rId26"/>
    <p:sldId id="264" r:id="rId27"/>
    <p:sldId id="743" r:id="rId28"/>
    <p:sldId id="705" r:id="rId29"/>
    <p:sldId id="708" r:id="rId30"/>
    <p:sldId id="703" r:id="rId31"/>
    <p:sldId id="604" r:id="rId32"/>
    <p:sldId id="709" r:id="rId33"/>
    <p:sldId id="572" r:id="rId34"/>
    <p:sldId id="574" r:id="rId35"/>
    <p:sldId id="575" r:id="rId36"/>
    <p:sldId id="576" r:id="rId37"/>
    <p:sldId id="573" r:id="rId38"/>
    <p:sldId id="742" r:id="rId39"/>
    <p:sldId id="740" r:id="rId40"/>
    <p:sldId id="578" r:id="rId41"/>
    <p:sldId id="579" r:id="rId42"/>
    <p:sldId id="581" r:id="rId43"/>
    <p:sldId id="582" r:id="rId44"/>
    <p:sldId id="714" r:id="rId45"/>
    <p:sldId id="607" r:id="rId46"/>
    <p:sldId id="585" r:id="rId47"/>
    <p:sldId id="586" r:id="rId48"/>
    <p:sldId id="587" r:id="rId49"/>
    <p:sldId id="570" r:id="rId50"/>
    <p:sldId id="608" r:id="rId51"/>
    <p:sldId id="731" r:id="rId52"/>
    <p:sldId id="744" r:id="rId53"/>
    <p:sldId id="746" r:id="rId54"/>
    <p:sldId id="745" r:id="rId55"/>
    <p:sldId id="609" r:id="rId56"/>
    <p:sldId id="715" r:id="rId57"/>
    <p:sldId id="693" r:id="rId58"/>
    <p:sldId id="739" r:id="rId59"/>
    <p:sldId id="610" r:id="rId60"/>
    <p:sldId id="612" r:id="rId61"/>
    <p:sldId id="592" r:id="rId62"/>
    <p:sldId id="613" r:id="rId63"/>
    <p:sldId id="593" r:id="rId64"/>
    <p:sldId id="594" r:id="rId65"/>
    <p:sldId id="614" r:id="rId66"/>
    <p:sldId id="615" r:id="rId67"/>
    <p:sldId id="616" r:id="rId68"/>
    <p:sldId id="617" r:id="rId69"/>
    <p:sldId id="618" r:id="rId70"/>
    <p:sldId id="597" r:id="rId71"/>
    <p:sldId id="600" r:id="rId72"/>
    <p:sldId id="601" r:id="rId73"/>
    <p:sldId id="602" r:id="rId74"/>
    <p:sldId id="538" r:id="rId75"/>
    <p:sldId id="716" r:id="rId76"/>
    <p:sldId id="717" r:id="rId77"/>
    <p:sldId id="718" r:id="rId78"/>
    <p:sldId id="727" r:id="rId79"/>
    <p:sldId id="722" r:id="rId80"/>
    <p:sldId id="569" r:id="rId81"/>
    <p:sldId id="706" r:id="rId82"/>
    <p:sldId id="551" r:id="rId83"/>
    <p:sldId id="524" r:id="rId84"/>
    <p:sldId id="525" r:id="rId85"/>
    <p:sldId id="526" r:id="rId86"/>
    <p:sldId id="568" r:id="rId87"/>
    <p:sldId id="567" r:id="rId88"/>
    <p:sldId id="732" r:id="rId89"/>
    <p:sldId id="522" r:id="rId90"/>
    <p:sldId id="734" r:id="rId91"/>
    <p:sldId id="398" r:id="rId92"/>
    <p:sldId id="619" r:id="rId93"/>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e Hill"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0566" autoAdjust="0"/>
    <p:restoredTop sz="84399" autoAdjust="0"/>
  </p:normalViewPr>
  <p:slideViewPr>
    <p:cSldViewPr snapToGrid="0" snapToObjects="1">
      <p:cViewPr varScale="1">
        <p:scale>
          <a:sx n="48" d="100"/>
          <a:sy n="48" d="100"/>
        </p:scale>
        <p:origin x="1480" y="192"/>
      </p:cViewPr>
      <p:guideLst>
        <p:guide orient="horz" pos="2160"/>
        <p:guide pos="2880"/>
      </p:guideLst>
    </p:cSldViewPr>
  </p:slideViewPr>
  <p:notesTextViewPr>
    <p:cViewPr>
      <p:scale>
        <a:sx n="100" d="100"/>
        <a:sy n="100" d="100"/>
      </p:scale>
      <p:origin x="0" y="0"/>
    </p:cViewPr>
  </p:notesTextViewPr>
  <p:sorterViewPr>
    <p:cViewPr>
      <p:scale>
        <a:sx n="114" d="100"/>
        <a:sy n="114" d="100"/>
      </p:scale>
      <p:origin x="0" y="704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commentAuthors" Target="commentAuthor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7" name="Shape 127"/>
          <p:cNvSpPr>
            <a:spLocks noGrp="1" noRot="1" noChangeAspect="1"/>
          </p:cNvSpPr>
          <p:nvPr>
            <p:ph type="sldImg"/>
          </p:nvPr>
        </p:nvSpPr>
        <p:spPr>
          <a:xfrm>
            <a:off x="1143000" y="685800"/>
            <a:ext cx="4572000" cy="3429000"/>
          </a:xfrm>
          <a:prstGeom prst="rect">
            <a:avLst/>
          </a:prstGeom>
        </p:spPr>
        <p:txBody>
          <a:bodyPr/>
          <a:lstStyle/>
          <a:p>
            <a:endParaRPr/>
          </a:p>
        </p:txBody>
      </p:sp>
      <p:sp>
        <p:nvSpPr>
          <p:cNvPr id="128" name="Shape 12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198271718"/>
      </p:ext>
    </p:extLst>
  </p:cSld>
  <p:clrMap bg1="lt1" tx1="dk1" bg2="lt2" tx2="dk2" accent1="accent1" accent2="accent2" accent3="accent3" accent4="accent4" accent5="accent5" accent6="accent6" hlink="hlink" folHlink="folHlink"/>
  <p:notesStyle>
    <a:lvl1pPr defTabSz="457200" latinLnBrk="0">
      <a:defRPr sz="1200">
        <a:latin typeface="+mn-lt"/>
        <a:ea typeface="+mn-ea"/>
        <a:cs typeface="+mn-cs"/>
        <a:sym typeface="Calibri"/>
      </a:defRPr>
    </a:lvl1pPr>
    <a:lvl2pPr indent="228600" defTabSz="457200" latinLnBrk="0">
      <a:defRPr sz="1200">
        <a:latin typeface="+mn-lt"/>
        <a:ea typeface="+mn-ea"/>
        <a:cs typeface="+mn-cs"/>
        <a:sym typeface="Calibri"/>
      </a:defRPr>
    </a:lvl2pPr>
    <a:lvl3pPr indent="457200" defTabSz="457200" latinLnBrk="0">
      <a:defRPr sz="1200">
        <a:latin typeface="+mn-lt"/>
        <a:ea typeface="+mn-ea"/>
        <a:cs typeface="+mn-cs"/>
        <a:sym typeface="Calibri"/>
      </a:defRPr>
    </a:lvl3pPr>
    <a:lvl4pPr indent="685800" defTabSz="457200" latinLnBrk="0">
      <a:defRPr sz="1200">
        <a:latin typeface="+mn-lt"/>
        <a:ea typeface="+mn-ea"/>
        <a:cs typeface="+mn-cs"/>
        <a:sym typeface="Calibri"/>
      </a:defRPr>
    </a:lvl4pPr>
    <a:lvl5pPr indent="914400" defTabSz="457200" latinLnBrk="0">
      <a:defRPr sz="1200">
        <a:latin typeface="+mn-lt"/>
        <a:ea typeface="+mn-ea"/>
        <a:cs typeface="+mn-cs"/>
        <a:sym typeface="Calibri"/>
      </a:defRPr>
    </a:lvl5pPr>
    <a:lvl6pPr indent="1143000" defTabSz="457200" latinLnBrk="0">
      <a:defRPr sz="1200">
        <a:latin typeface="+mn-lt"/>
        <a:ea typeface="+mn-ea"/>
        <a:cs typeface="+mn-cs"/>
        <a:sym typeface="Calibri"/>
      </a:defRPr>
    </a:lvl6pPr>
    <a:lvl7pPr indent="1371600" defTabSz="457200" latinLnBrk="0">
      <a:defRPr sz="1200">
        <a:latin typeface="+mn-lt"/>
        <a:ea typeface="+mn-ea"/>
        <a:cs typeface="+mn-cs"/>
        <a:sym typeface="Calibri"/>
      </a:defRPr>
    </a:lvl7pPr>
    <a:lvl8pPr indent="1600200" defTabSz="457200" latinLnBrk="0">
      <a:defRPr sz="1200">
        <a:latin typeface="+mn-lt"/>
        <a:ea typeface="+mn-ea"/>
        <a:cs typeface="+mn-cs"/>
        <a:sym typeface="Calibri"/>
      </a:defRPr>
    </a:lvl8pPr>
    <a:lvl9pPr indent="1828800" defTabSz="4572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1163127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736645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7200" eaLnBrk="1" fontAlgn="auto" latinLnBrk="0" hangingPunct="1">
              <a:lnSpc>
                <a:spcPct val="100000"/>
              </a:lnSpc>
              <a:spcBef>
                <a:spcPts val="0"/>
              </a:spcBef>
              <a:spcAft>
                <a:spcPts val="0"/>
              </a:spcAft>
              <a:buClrTx/>
              <a:buSzTx/>
              <a:buFontTx/>
              <a:buNone/>
              <a:tabLst/>
              <a:defRPr/>
            </a:pPr>
            <a:r>
              <a:rPr lang="en-US" dirty="0">
                <a:solidFill>
                  <a:schemeClr val="tx1"/>
                </a:solidFill>
              </a:rPr>
              <a:t>Implementation Date November 15, 2017</a:t>
            </a:r>
          </a:p>
          <a:p>
            <a:endParaRPr lang="en-US" dirty="0"/>
          </a:p>
        </p:txBody>
      </p:sp>
    </p:spTree>
    <p:extLst>
      <p:ext uri="{BB962C8B-B14F-4D97-AF65-F5344CB8AC3E}">
        <p14:creationId xmlns:p14="http://schemas.microsoft.com/office/powerpoint/2010/main" val="287086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the audience to the Kaiser Permanente all hazards list as a starting point.  Better for provider-based clinics, as most healthcare organizations are using this tool. </a:t>
            </a:r>
          </a:p>
        </p:txBody>
      </p:sp>
      <p:sp>
        <p:nvSpPr>
          <p:cNvPr id="4" name="Slide Number Placeholder 3"/>
          <p:cNvSpPr>
            <a:spLocks noGrp="1"/>
          </p:cNvSpPr>
          <p:nvPr>
            <p:ph type="sldNum" sz="quarter" idx="10"/>
          </p:nvPr>
        </p:nvSpPr>
        <p:spPr/>
        <p:txBody>
          <a:bodyPr/>
          <a:lstStyle/>
          <a:p>
            <a:fld id="{40B77CC8-80F2-944A-A6BB-8E34B12CC44A}" type="slidenum">
              <a:rPr lang="en-US" smtClean="0"/>
              <a:t>26</a:t>
            </a:fld>
            <a:endParaRPr lang="en-US" dirty="0"/>
          </a:p>
        </p:txBody>
      </p:sp>
    </p:spTree>
    <p:extLst>
      <p:ext uri="{BB962C8B-B14F-4D97-AF65-F5344CB8AC3E}">
        <p14:creationId xmlns:p14="http://schemas.microsoft.com/office/powerpoint/2010/main" val="2954181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the audience to the Kaiser Permanente all hazards list as a starting point.  Better for provider-based clinics, as most healthcare organizations are using this tool. </a:t>
            </a:r>
          </a:p>
        </p:txBody>
      </p:sp>
      <p:sp>
        <p:nvSpPr>
          <p:cNvPr id="4" name="Slide Number Placeholder 3"/>
          <p:cNvSpPr>
            <a:spLocks noGrp="1"/>
          </p:cNvSpPr>
          <p:nvPr>
            <p:ph type="sldNum" sz="quarter" idx="10"/>
          </p:nvPr>
        </p:nvSpPr>
        <p:spPr/>
        <p:txBody>
          <a:bodyPr/>
          <a:lstStyle/>
          <a:p>
            <a:fld id="{40B77CC8-80F2-944A-A6BB-8E34B12CC44A}" type="slidenum">
              <a:rPr lang="en-US" smtClean="0"/>
              <a:t>27</a:t>
            </a:fld>
            <a:endParaRPr lang="en-US" dirty="0"/>
          </a:p>
        </p:txBody>
      </p:sp>
    </p:spTree>
    <p:extLst>
      <p:ext uri="{BB962C8B-B14F-4D97-AF65-F5344CB8AC3E}">
        <p14:creationId xmlns:p14="http://schemas.microsoft.com/office/powerpoint/2010/main" val="2904596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stages of an ice storm activation.  In certain areas of the country, clinics may encounter this event every year.  </a:t>
            </a:r>
          </a:p>
        </p:txBody>
      </p:sp>
      <p:sp>
        <p:nvSpPr>
          <p:cNvPr id="4" name="Slide Number Placeholder 3"/>
          <p:cNvSpPr>
            <a:spLocks noGrp="1"/>
          </p:cNvSpPr>
          <p:nvPr>
            <p:ph type="sldNum" sz="quarter" idx="10"/>
          </p:nvPr>
        </p:nvSpPr>
        <p:spPr/>
        <p:txBody>
          <a:bodyPr/>
          <a:lstStyle/>
          <a:p>
            <a:fld id="{40B77CC8-80F2-944A-A6BB-8E34B12CC44A}" type="slidenum">
              <a:rPr lang="en-US" smtClean="0"/>
              <a:t>30</a:t>
            </a:fld>
            <a:endParaRPr lang="en-US" dirty="0"/>
          </a:p>
        </p:txBody>
      </p:sp>
    </p:spTree>
    <p:extLst>
      <p:ext uri="{BB962C8B-B14F-4D97-AF65-F5344CB8AC3E}">
        <p14:creationId xmlns:p14="http://schemas.microsoft.com/office/powerpoint/2010/main" val="350850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15361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661656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40451965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2347028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22193123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34519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581411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22598978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24825491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1990647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25766258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4760911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19816223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38985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19484551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25478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16420523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19188574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1621020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8261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Shape 11"/>
          <p:cNvSpPr>
            <a:spLocks noGrp="1"/>
          </p:cNvSpPr>
          <p:nvPr>
            <p:ph type="title"/>
          </p:nvPr>
        </p:nvSpPr>
        <p:spPr>
          <a:xfrm>
            <a:off x="685800" y="2130425"/>
            <a:ext cx="7772400" cy="1470025"/>
          </a:xfrm>
          <a:prstGeom prst="rect">
            <a:avLst/>
          </a:prstGeom>
        </p:spPr>
        <p:txBody>
          <a:bodyPr/>
          <a:lstStyle/>
          <a:p>
            <a:r>
              <a:t>Title Text</a:t>
            </a:r>
          </a:p>
        </p:txBody>
      </p:sp>
      <p:sp>
        <p:nvSpPr>
          <p:cNvPr id="12" name="Shape 12"/>
          <p:cNvSpPr>
            <a:spLocks noGrp="1"/>
          </p:cNvSpPr>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0" y="274638"/>
            <a:ext cx="8229600" cy="114300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t>Title Text</a:t>
            </a:r>
          </a:p>
        </p:txBody>
      </p:sp>
      <p:sp>
        <p:nvSpPr>
          <p:cNvPr id="3" name="Shape 3"/>
          <p:cNvSpPr>
            <a:spLocks noGrp="1"/>
          </p:cNvSpPr>
          <p:nvPr>
            <p:ph type="body" idx="1"/>
          </p:nvPr>
        </p:nvSpPr>
        <p:spPr>
          <a:xfrm>
            <a:off x="457200" y="16002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8422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1pPr>
      <a:lvl2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2pPr>
      <a:lvl3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3pPr>
      <a:lvl4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4pPr>
      <a:lvl5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5pPr>
      <a:lvl6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6pPr>
      <a:lvl7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7pPr>
      <a:lvl8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8pPr>
      <a:lvl9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9pPr>
    </p:titleStyle>
    <p:bodyStyle>
      <a:lvl1pPr marL="342900" marR="0" indent="-3429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1pPr>
      <a:lvl2pPr marL="783771" marR="0" indent="-326571"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2pPr>
      <a:lvl3pPr marL="1219200" marR="0" indent="-3048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3pPr>
      <a:lvl4pPr marL="17373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4pPr>
      <a:lvl5pPr marL="21945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5pPr>
      <a:lvl6pPr marL="26517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6pPr>
      <a:lvl7pPr marL="31089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7pPr>
      <a:lvl8pPr marL="3566159" marR="0" indent="-365759"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8pPr>
      <a:lvl9pPr marL="4023359" marR="0" indent="-365759"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s://www.cms.gov/Medicare/Provider-Enrollment-and-Certification/"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7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6.jpg"/></Relationships>
</file>

<file path=ppt/slides/_rels/slide7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8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hyperlink" Target="https://community.fema.gov/Register/Register_Program_View?id=a0xt0000000RymrAAC" TargetMode="External"/><Relationship Id="rId4" Type="http://schemas.openxmlformats.org/officeDocument/2006/relationships/hyperlink" Target="https://community.fema.gov/Register/Register_Program_View?id=a0xt0000000RygLAAS"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8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hyperlink" Target="https://www.cms.gov/Medicare/Provider-Enrollment-and-Certification/SurveyCertEmergPrep/Emergency-Prep-Rule.html"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mailto:SCGEmergencyPrep@cms.hhs.gov"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8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8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8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9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JPG"/><Relationship Id="rId4" Type="http://schemas.openxmlformats.org/officeDocument/2006/relationships/image" Target="../media/image35.png"/></Relationships>
</file>

<file path=ppt/slides/_rels/slide92.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5" name="TextBox 4">
            <a:extLst>
              <a:ext uri="{FF2B5EF4-FFF2-40B4-BE49-F238E27FC236}">
                <a16:creationId xmlns:a16="http://schemas.microsoft.com/office/drawing/2014/main" id="{AE344D2C-4A22-CA45-8877-70FD29E4E5EF}"/>
              </a:ext>
            </a:extLst>
          </p:cNvPr>
          <p:cNvSpPr txBox="1"/>
          <p:nvPr/>
        </p:nvSpPr>
        <p:spPr>
          <a:xfrm>
            <a:off x="1121096" y="393107"/>
            <a:ext cx="7051744" cy="14465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4400" b="1" dirty="0"/>
              <a:t>Emergency Preparedness Regulations in the Clinic</a:t>
            </a:r>
          </a:p>
        </p:txBody>
      </p:sp>
      <p:sp>
        <p:nvSpPr>
          <p:cNvPr id="7" name="TextBox 6">
            <a:extLst>
              <a:ext uri="{FF2B5EF4-FFF2-40B4-BE49-F238E27FC236}">
                <a16:creationId xmlns:a16="http://schemas.microsoft.com/office/drawing/2014/main" id="{7353AE81-0123-5449-B421-F2A459EED987}"/>
              </a:ext>
            </a:extLst>
          </p:cNvPr>
          <p:cNvSpPr txBox="1"/>
          <p:nvPr/>
        </p:nvSpPr>
        <p:spPr>
          <a:xfrm>
            <a:off x="5116892" y="4838590"/>
            <a:ext cx="1911740"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a:r>
              <a:rPr lang="en-US" b="1" dirty="0">
                <a:solidFill>
                  <a:schemeClr val="tx1"/>
                </a:solidFill>
              </a:rPr>
              <a:t>Kate Hill, RN</a:t>
            </a:r>
          </a:p>
          <a:p>
            <a:pPr algn="ctr"/>
            <a:r>
              <a:rPr lang="en-US" b="1" dirty="0">
                <a:solidFill>
                  <a:schemeClr val="tx1"/>
                </a:solidFill>
              </a:rPr>
              <a:t>VP Clinical Services</a:t>
            </a:r>
          </a:p>
          <a:p>
            <a:pPr algn="ctr"/>
            <a:r>
              <a:rPr lang="en-US" b="1" dirty="0">
                <a:solidFill>
                  <a:schemeClr val="tx1"/>
                </a:solidFill>
              </a:rPr>
              <a:t>October 31,  2018</a:t>
            </a:r>
          </a:p>
        </p:txBody>
      </p:sp>
      <p:pic>
        <p:nvPicPr>
          <p:cNvPr id="8" name="Picture 7">
            <a:extLst>
              <a:ext uri="{FF2B5EF4-FFF2-40B4-BE49-F238E27FC236}">
                <a16:creationId xmlns:a16="http://schemas.microsoft.com/office/drawing/2014/main" id="{8C5876C1-569F-1F44-8A29-7F2C072ACA05}"/>
              </a:ext>
            </a:extLst>
          </p:cNvPr>
          <p:cNvPicPr>
            <a:picLocks noChangeAspect="1"/>
          </p:cNvPicPr>
          <p:nvPr/>
        </p:nvPicPr>
        <p:blipFill>
          <a:blip r:embed="rId3"/>
          <a:stretch>
            <a:fillRect/>
          </a:stretch>
        </p:blipFill>
        <p:spPr>
          <a:xfrm>
            <a:off x="2360544" y="4994031"/>
            <a:ext cx="1854200" cy="762000"/>
          </a:xfrm>
          <a:prstGeom prst="rect">
            <a:avLst/>
          </a:prstGeom>
        </p:spPr>
      </p:pic>
      <p:pic>
        <p:nvPicPr>
          <p:cNvPr id="9" name="Content Placeholder 4">
            <a:extLst>
              <a:ext uri="{FF2B5EF4-FFF2-40B4-BE49-F238E27FC236}">
                <a16:creationId xmlns:a16="http://schemas.microsoft.com/office/drawing/2014/main" id="{4D8C1BB1-5A48-2F4B-B5E6-F9C243BD1F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1446" y="2249850"/>
            <a:ext cx="6711043" cy="2114824"/>
          </a:xfrm>
          <a:prstGeom prst="rect">
            <a:avLst/>
          </a:prstGeom>
          <a:ln w="76200">
            <a:solidFill>
              <a:schemeClr val="accent1"/>
            </a:solidFill>
          </a:ln>
        </p:spPr>
      </p:pic>
    </p:spTree>
    <p:extLst>
      <p:ext uri="{BB962C8B-B14F-4D97-AF65-F5344CB8AC3E}">
        <p14:creationId xmlns:p14="http://schemas.microsoft.com/office/powerpoint/2010/main" val="1543894079"/>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endParaRPr lang="en-US" sz="4400" dirty="0">
              <a:solidFill>
                <a:srgbClr val="C00000"/>
              </a:solidFill>
            </a:endParaRP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TextBox 1"/>
          <p:cNvSpPr txBox="1"/>
          <p:nvPr/>
        </p:nvSpPr>
        <p:spPr>
          <a:xfrm>
            <a:off x="646246" y="1194913"/>
            <a:ext cx="7792278"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n-US" dirty="0"/>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pic>
        <p:nvPicPr>
          <p:cNvPr id="4" name="Picture 3">
            <a:extLst>
              <a:ext uri="{FF2B5EF4-FFF2-40B4-BE49-F238E27FC236}">
                <a16:creationId xmlns:a16="http://schemas.microsoft.com/office/drawing/2014/main" id="{A0EF8EF3-F82B-454E-BA90-1741980A86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293" y="659736"/>
            <a:ext cx="7657231" cy="4652065"/>
          </a:xfrm>
          <a:prstGeom prst="rect">
            <a:avLst/>
          </a:prstGeom>
        </p:spPr>
      </p:pic>
    </p:spTree>
    <p:extLst>
      <p:ext uri="{BB962C8B-B14F-4D97-AF65-F5344CB8AC3E}">
        <p14:creationId xmlns:p14="http://schemas.microsoft.com/office/powerpoint/2010/main" val="2963254190"/>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4" name="TextBox 3"/>
          <p:cNvSpPr txBox="1"/>
          <p:nvPr/>
        </p:nvSpPr>
        <p:spPr>
          <a:xfrm>
            <a:off x="2238461" y="0"/>
            <a:ext cx="4834014"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lang="en-US" sz="3600" b="1" dirty="0"/>
              <a:t>Lessons Learned in 2005</a:t>
            </a:r>
            <a:endParaRPr kumimoji="0" lang="en-US" sz="3600" b="1" i="0" u="none" strike="noStrike" cap="none" spc="0" normalizeH="0" baseline="0" dirty="0">
              <a:ln>
                <a:noFill/>
              </a:ln>
              <a:solidFill>
                <a:srgbClr val="000000"/>
              </a:solidFill>
              <a:effectLst/>
              <a:uFillTx/>
              <a:sym typeface="Calibri"/>
            </a:endParaRPr>
          </a:p>
        </p:txBody>
      </p:sp>
      <p:pic>
        <p:nvPicPr>
          <p:cNvPr id="2" name="Picture 1"/>
          <p:cNvPicPr>
            <a:picLocks noChangeAspect="1"/>
          </p:cNvPicPr>
          <p:nvPr/>
        </p:nvPicPr>
        <p:blipFill>
          <a:blip r:embed="rId2"/>
          <a:stretch>
            <a:fillRect/>
          </a:stretch>
        </p:blipFill>
        <p:spPr>
          <a:xfrm>
            <a:off x="1379511" y="723369"/>
            <a:ext cx="6551913" cy="3152343"/>
          </a:xfrm>
          <a:prstGeom prst="rect">
            <a:avLst/>
          </a:prstGeom>
          <a:ln w="50800">
            <a:solidFill>
              <a:schemeClr val="accent1"/>
            </a:solidFill>
          </a:ln>
        </p:spPr>
      </p:pic>
      <p:sp>
        <p:nvSpPr>
          <p:cNvPr id="6" name="TextBox 5"/>
          <p:cNvSpPr txBox="1"/>
          <p:nvPr/>
        </p:nvSpPr>
        <p:spPr>
          <a:xfrm>
            <a:off x="178904" y="4255011"/>
            <a:ext cx="8965095" cy="25237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kumimoji="0" lang="en-US" sz="2000" b="0" i="0" u="none" strike="noStrike" cap="none" spc="0" normalizeH="0" baseline="0" dirty="0">
                <a:ln>
                  <a:noFill/>
                </a:ln>
                <a:solidFill>
                  <a:srgbClr val="000000"/>
                </a:solidFill>
                <a:effectLst/>
                <a:uFillTx/>
                <a:sym typeface="Calibri"/>
              </a:rPr>
              <a:t>In 2005, only 25% of office-based providers </a:t>
            </a:r>
            <a:r>
              <a:rPr kumimoji="0" lang="en-US" sz="2000" b="0" i="0" u="none" strike="noStrike" cap="none" spc="0" normalizeH="0" dirty="0">
                <a:ln>
                  <a:noFill/>
                </a:ln>
                <a:solidFill>
                  <a:srgbClr val="000000"/>
                </a:solidFill>
                <a:effectLst/>
                <a:uFillTx/>
                <a:sym typeface="Calibri"/>
              </a:rPr>
              <a:t>were using electronic medical records</a:t>
            </a:r>
            <a:r>
              <a:rPr lang="en-US" sz="2000" dirty="0"/>
              <a:t>. Dorothy Jones, RHIT, health information supervisor at Medical Center of Louisiana in New Orleans, thought removing the bottom rows of records in her hospital’s basement storage facility would be enough to guard against Hurricane Katrina’s punch August 29, 2005.In a matter of hours, 400,000 medical records were reduced to pulp.  </a:t>
            </a:r>
            <a:r>
              <a:rPr kumimoji="0" lang="en-US" sz="2000" b="0" i="0" u="none" strike="noStrike" cap="none" spc="0" normalizeH="0" dirty="0">
                <a:ln>
                  <a:noFill/>
                </a:ln>
                <a:solidFill>
                  <a:srgbClr val="000000"/>
                </a:solidFill>
                <a:effectLst/>
                <a:uFillTx/>
                <a:sym typeface="Calibri"/>
              </a:rPr>
              <a:t>Entire lifetimes of healthcare documentation were </a:t>
            </a:r>
            <a:r>
              <a:rPr lang="en-US" sz="2000" dirty="0"/>
              <a:t>lost forever for many critically and chronically ill patients.  EMR is now the standard.</a:t>
            </a:r>
            <a:endParaRPr kumimoji="0" lang="en-US" sz="2000" b="0" i="0" u="none" strike="noStrike" cap="none" spc="0" normalizeH="0" dirty="0">
              <a:ln>
                <a:noFill/>
              </a:ln>
              <a:solidFill>
                <a:srgbClr val="000000"/>
              </a:solidFill>
              <a:effectLst/>
              <a:uFillTx/>
              <a:sym typeface="Calibri"/>
            </a:endParaRPr>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054022487"/>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6" name="TextBox 5"/>
          <p:cNvSpPr txBox="1"/>
          <p:nvPr/>
        </p:nvSpPr>
        <p:spPr>
          <a:xfrm>
            <a:off x="178905" y="1721939"/>
            <a:ext cx="8965095" cy="51090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endParaRPr lang="en-US" sz="3600" b="1" dirty="0"/>
          </a:p>
          <a:p>
            <a:pPr marL="342900" indent="-342900">
              <a:buFont typeface="Arial" panose="020B0604020202020204" pitchFamily="34" charset="0"/>
              <a:buChar char="•"/>
            </a:pPr>
            <a:r>
              <a:rPr lang="en-US" sz="2800" dirty="0"/>
              <a:t>In 2005, only 25% of office-based providers were using EHRs.</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Dorothy Jones, Health IT Supervisor at Medical Center of LA in New Orleans, thought removing the bottom rows of records in her hospital’s basement storage facility would be enough to safeguard records. In a matter of hours, 400,000 medical records were reduced to pulp.</a:t>
            </a:r>
          </a:p>
          <a:p>
            <a:endParaRPr kumimoji="0" lang="en-US" sz="2400" b="1" i="0" u="none" strike="noStrike" cap="none" spc="0" normalizeH="0" dirty="0">
              <a:ln>
                <a:noFill/>
              </a:ln>
              <a:solidFill>
                <a:srgbClr val="000000"/>
              </a:solidFill>
              <a:effectLst/>
              <a:uFillTx/>
              <a:sym typeface="Calibri"/>
            </a:endParaRPr>
          </a:p>
          <a:p>
            <a:pPr marL="0" marR="0" indent="0" algn="ctr" defTabSz="457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mn-lt"/>
              <a:ea typeface="+mn-ea"/>
              <a:cs typeface="+mn-cs"/>
              <a:sym typeface="Calibri"/>
            </a:endParaRPr>
          </a:p>
          <a:p>
            <a:pPr marL="0" marR="0" indent="0" algn="ctr" defTabSz="457200" rtl="0" fontAlgn="auto" latinLnBrk="0" hangingPunct="0">
              <a:lnSpc>
                <a:spcPct val="100000"/>
              </a:lnSpc>
              <a:spcBef>
                <a:spcPts val="0"/>
              </a:spcBef>
              <a:spcAft>
                <a:spcPts val="0"/>
              </a:spcAft>
              <a:buClrTx/>
              <a:buSzTx/>
              <a:buFontTx/>
              <a:buNone/>
              <a:tabLst/>
            </a:pPr>
            <a:endParaRPr lang="en-US" dirty="0"/>
          </a:p>
        </p:txBody>
      </p:sp>
      <p:sp>
        <p:nvSpPr>
          <p:cNvPr id="5" name="TextBox 4">
            <a:extLst>
              <a:ext uri="{FF2B5EF4-FFF2-40B4-BE49-F238E27FC236}">
                <a16:creationId xmlns:a16="http://schemas.microsoft.com/office/drawing/2014/main" id="{A9BAF49E-8A1A-B648-8E07-7E178D254303}"/>
              </a:ext>
            </a:extLst>
          </p:cNvPr>
          <p:cNvSpPr txBox="1"/>
          <p:nvPr/>
        </p:nvSpPr>
        <p:spPr>
          <a:xfrm>
            <a:off x="178905" y="385061"/>
            <a:ext cx="8527773" cy="1077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3200" b="1" dirty="0"/>
              <a:t>Lessons Learned from Hurricane Katrina</a:t>
            </a:r>
            <a:endParaRPr lang="en-US" b="1" dirty="0"/>
          </a:p>
          <a:p>
            <a:pPr algn="ctr"/>
            <a:r>
              <a:rPr lang="en-US" sz="3200" b="1" dirty="0"/>
              <a:t> August 29, 2005</a:t>
            </a:r>
          </a:p>
        </p:txBody>
      </p:sp>
    </p:spTree>
    <p:extLst>
      <p:ext uri="{BB962C8B-B14F-4D97-AF65-F5344CB8AC3E}">
        <p14:creationId xmlns:p14="http://schemas.microsoft.com/office/powerpoint/2010/main" val="1925123491"/>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6" name="TextBox 5"/>
          <p:cNvSpPr txBox="1"/>
          <p:nvPr/>
        </p:nvSpPr>
        <p:spPr>
          <a:xfrm>
            <a:off x="79515" y="1893810"/>
            <a:ext cx="9064485" cy="41857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42900" indent="-342900">
              <a:buFont typeface="Arial" panose="020B0604020202020204" pitchFamily="34" charset="0"/>
              <a:buChar char="•"/>
            </a:pPr>
            <a:endParaRPr lang="en-US" sz="2400" dirty="0"/>
          </a:p>
          <a:p>
            <a:pPr marL="342900" marR="0" indent="-342900" defTabSz="457200" rtl="0" fontAlgn="auto" latinLnBrk="0" hangingPunct="0">
              <a:lnSpc>
                <a:spcPct val="100000"/>
              </a:lnSpc>
              <a:spcBef>
                <a:spcPts val="0"/>
              </a:spcBef>
              <a:spcAft>
                <a:spcPts val="0"/>
              </a:spcAft>
              <a:buClrTx/>
              <a:buSzTx/>
              <a:buFont typeface="Arial" panose="020B0604020202020204" pitchFamily="34" charset="0"/>
              <a:buChar char="•"/>
              <a:tabLst/>
            </a:pPr>
            <a:r>
              <a:rPr lang="en-US" sz="2800" dirty="0"/>
              <a:t>This</a:t>
            </a:r>
            <a:r>
              <a:rPr kumimoji="0" lang="en-US" sz="2800" b="0" i="0" u="none" strike="noStrike" cap="none" spc="0" normalizeH="0" dirty="0">
                <a:ln>
                  <a:noFill/>
                </a:ln>
                <a:solidFill>
                  <a:srgbClr val="000000"/>
                </a:solidFill>
                <a:effectLst/>
                <a:uFillTx/>
                <a:sym typeface="Calibri"/>
              </a:rPr>
              <a:t> healthcare documentation was </a:t>
            </a:r>
            <a:r>
              <a:rPr lang="en-US" sz="2800" dirty="0"/>
              <a:t>lost forever.  EMR is now the standard for recordkeeping and safeguarding.</a:t>
            </a:r>
          </a:p>
          <a:p>
            <a:pPr marL="342900" marR="0" indent="-342900" defTabSz="457200" rtl="0" fontAlgn="auto" latinLnBrk="0" hangingPunct="0">
              <a:lnSpc>
                <a:spcPct val="100000"/>
              </a:lnSpc>
              <a:spcBef>
                <a:spcPts val="0"/>
              </a:spcBef>
              <a:spcAft>
                <a:spcPts val="0"/>
              </a:spcAft>
              <a:buClrTx/>
              <a:buSzTx/>
              <a:buFont typeface="Arial" panose="020B0604020202020204" pitchFamily="34" charset="0"/>
              <a:buChar char="•"/>
              <a:tabLst/>
            </a:pPr>
            <a:endParaRPr lang="en-US" sz="2800" dirty="0"/>
          </a:p>
          <a:p>
            <a:pPr marL="342900" indent="-342900">
              <a:buFont typeface="Arial" panose="020B0604020202020204" pitchFamily="34" charset="0"/>
              <a:buChar char="•"/>
            </a:pPr>
            <a:r>
              <a:rPr lang="en-US" sz="2800" dirty="0"/>
              <a:t>To realize the full potential of EHRs as a vital component of emergency preparedness, organizations should consider environmental and technical factors associated with these systems and optimize safeguards related to data preservation, recovery, and exchange. </a:t>
            </a:r>
            <a:endParaRPr kumimoji="0" lang="en-US" sz="2800" b="0" i="0" u="none" strike="noStrike" cap="none" spc="0" normalizeH="0" dirty="0">
              <a:ln>
                <a:noFill/>
              </a:ln>
              <a:solidFill>
                <a:srgbClr val="000000"/>
              </a:solidFill>
              <a:effectLst/>
              <a:uFillTx/>
              <a:sym typeface="Calibri"/>
            </a:endParaRPr>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7" name="TextBox 6">
            <a:extLst>
              <a:ext uri="{FF2B5EF4-FFF2-40B4-BE49-F238E27FC236}">
                <a16:creationId xmlns:a16="http://schemas.microsoft.com/office/drawing/2014/main" id="{5653EEB6-48BC-644C-9CC6-3145E2081F16}"/>
              </a:ext>
            </a:extLst>
          </p:cNvPr>
          <p:cNvSpPr txBox="1"/>
          <p:nvPr/>
        </p:nvSpPr>
        <p:spPr>
          <a:xfrm>
            <a:off x="417442" y="477078"/>
            <a:ext cx="8448261"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3600" b="1" dirty="0"/>
              <a:t>Lessons Learned from Hurricane Katrina:</a:t>
            </a:r>
          </a:p>
          <a:p>
            <a:pPr algn="ctr"/>
            <a:r>
              <a:rPr lang="en-US" sz="3600" b="1" dirty="0"/>
              <a:t>August 29, 2005</a:t>
            </a:r>
          </a:p>
        </p:txBody>
      </p:sp>
    </p:spTree>
    <p:extLst>
      <p:ext uri="{BB962C8B-B14F-4D97-AF65-F5344CB8AC3E}">
        <p14:creationId xmlns:p14="http://schemas.microsoft.com/office/powerpoint/2010/main" val="2517049957"/>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2" name="TextBox 1"/>
          <p:cNvSpPr txBox="1"/>
          <p:nvPr/>
        </p:nvSpPr>
        <p:spPr>
          <a:xfrm>
            <a:off x="3498574" y="2663687"/>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5" name="Title 4"/>
          <p:cNvSpPr>
            <a:spLocks noGrp="1"/>
          </p:cNvSpPr>
          <p:nvPr>
            <p:ph type="title"/>
          </p:nvPr>
        </p:nvSpPr>
        <p:spPr>
          <a:xfrm>
            <a:off x="685800" y="200153"/>
            <a:ext cx="7772400" cy="911851"/>
          </a:xfrm>
        </p:spPr>
        <p:txBody>
          <a:bodyPr>
            <a:noAutofit/>
          </a:bodyPr>
          <a:lstStyle/>
          <a:p>
            <a:r>
              <a:rPr lang="en-US" sz="3600" b="1" dirty="0"/>
              <a:t>Lessons Learned in San Bernardino:</a:t>
            </a:r>
            <a:br>
              <a:rPr lang="en-US" sz="3600" b="1" dirty="0"/>
            </a:br>
            <a:r>
              <a:rPr lang="en-US" sz="3600" b="1" dirty="0"/>
              <a:t> December 2, 2015</a:t>
            </a:r>
          </a:p>
        </p:txBody>
      </p:sp>
      <p:sp>
        <p:nvSpPr>
          <p:cNvPr id="6" name="Text Placeholder 5"/>
          <p:cNvSpPr>
            <a:spLocks noGrp="1"/>
          </p:cNvSpPr>
          <p:nvPr>
            <p:ph type="body" sz="quarter" idx="1"/>
          </p:nvPr>
        </p:nvSpPr>
        <p:spPr>
          <a:xfrm>
            <a:off x="173934" y="1965927"/>
            <a:ext cx="8796131" cy="1395519"/>
          </a:xfrm>
        </p:spPr>
        <p:txBody>
          <a:bodyPr>
            <a:noAutofit/>
          </a:bodyPr>
          <a:lstStyle/>
          <a:p>
            <a:pPr marL="342900" indent="-342900" algn="l">
              <a:buFont typeface="Arial" panose="020B0604020202020204" pitchFamily="34" charset="0"/>
              <a:buChar char="•"/>
            </a:pPr>
            <a:r>
              <a:rPr lang="en-US" sz="2800" dirty="0">
                <a:solidFill>
                  <a:schemeClr val="tx1"/>
                </a:solidFill>
              </a:rPr>
              <a:t>14 people killed and 22 injured during an active shooter situation.</a:t>
            </a:r>
          </a:p>
          <a:p>
            <a:pPr marL="342900" indent="-342900" algn="l">
              <a:buFont typeface="Arial" panose="020B0604020202020204" pitchFamily="34" charset="0"/>
              <a:buChar char="•"/>
            </a:pPr>
            <a:r>
              <a:rPr lang="en-US" sz="2800" dirty="0">
                <a:solidFill>
                  <a:schemeClr val="tx1"/>
                </a:solidFill>
              </a:rPr>
              <a:t>An emphasis is now put violence de-escalation in healthcare settings.</a:t>
            </a:r>
          </a:p>
          <a:p>
            <a:pPr marL="342900" indent="-342900" algn="l">
              <a:buFont typeface="Arial" panose="020B0604020202020204" pitchFamily="34" charset="0"/>
              <a:buChar char="•"/>
            </a:pPr>
            <a:r>
              <a:rPr lang="en-US" sz="2800" dirty="0">
                <a:solidFill>
                  <a:schemeClr val="tx1"/>
                </a:solidFill>
              </a:rPr>
              <a:t>We now teach healthcare staff to “Run/Hide/Fight” if an immediate threat is encountered.</a:t>
            </a:r>
          </a:p>
        </p:txBody>
      </p:sp>
    </p:spTree>
    <p:extLst>
      <p:ext uri="{BB962C8B-B14F-4D97-AF65-F5344CB8AC3E}">
        <p14:creationId xmlns:p14="http://schemas.microsoft.com/office/powerpoint/2010/main" val="2053165517"/>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2" name="TextBox 1"/>
          <p:cNvSpPr txBox="1"/>
          <p:nvPr/>
        </p:nvSpPr>
        <p:spPr>
          <a:xfrm>
            <a:off x="3498574" y="2663687"/>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5" name="Title 4"/>
          <p:cNvSpPr>
            <a:spLocks noGrp="1"/>
          </p:cNvSpPr>
          <p:nvPr>
            <p:ph type="title"/>
          </p:nvPr>
        </p:nvSpPr>
        <p:spPr>
          <a:xfrm>
            <a:off x="685800" y="200153"/>
            <a:ext cx="7772400" cy="911851"/>
          </a:xfrm>
        </p:spPr>
        <p:txBody>
          <a:bodyPr>
            <a:normAutofit/>
          </a:bodyPr>
          <a:lstStyle/>
          <a:p>
            <a:r>
              <a:rPr lang="en-US" sz="3600" b="1" dirty="0"/>
              <a:t>Lessons Learned 2015</a:t>
            </a:r>
          </a:p>
        </p:txBody>
      </p:sp>
      <p:sp>
        <p:nvSpPr>
          <p:cNvPr id="6" name="Text Placeholder 5"/>
          <p:cNvSpPr>
            <a:spLocks noGrp="1"/>
          </p:cNvSpPr>
          <p:nvPr>
            <p:ph type="body" sz="quarter" idx="1"/>
          </p:nvPr>
        </p:nvSpPr>
        <p:spPr>
          <a:xfrm>
            <a:off x="347869" y="4416461"/>
            <a:ext cx="8796131" cy="1395519"/>
          </a:xfrm>
        </p:spPr>
        <p:txBody>
          <a:bodyPr>
            <a:noAutofit/>
          </a:bodyPr>
          <a:lstStyle/>
          <a:p>
            <a:r>
              <a:rPr lang="en-US" sz="2400" dirty="0">
                <a:solidFill>
                  <a:schemeClr val="tx1"/>
                </a:solidFill>
              </a:rPr>
              <a:t>A Lesson Learned from Inland Regional Center, CA: </a:t>
            </a:r>
          </a:p>
          <a:p>
            <a:r>
              <a:rPr lang="en-US" sz="2400" dirty="0">
                <a:solidFill>
                  <a:schemeClr val="tx1"/>
                </a:solidFill>
              </a:rPr>
              <a:t>After 14 people killed and 22 injured, we now teach healthcare staff “Run/Hide/Fight” when immediate threat noted.</a:t>
            </a:r>
          </a:p>
        </p:txBody>
      </p:sp>
      <p:pic>
        <p:nvPicPr>
          <p:cNvPr id="4" name="Picture 3"/>
          <p:cNvPicPr>
            <a:picLocks noChangeAspect="1"/>
          </p:cNvPicPr>
          <p:nvPr/>
        </p:nvPicPr>
        <p:blipFill>
          <a:blip r:embed="rId2"/>
          <a:stretch>
            <a:fillRect/>
          </a:stretch>
        </p:blipFill>
        <p:spPr>
          <a:xfrm>
            <a:off x="1371600" y="1067076"/>
            <a:ext cx="6400800" cy="3193222"/>
          </a:xfrm>
          <a:prstGeom prst="rect">
            <a:avLst/>
          </a:prstGeom>
        </p:spPr>
      </p:pic>
    </p:spTree>
    <p:extLst>
      <p:ext uri="{BB962C8B-B14F-4D97-AF65-F5344CB8AC3E}">
        <p14:creationId xmlns:p14="http://schemas.microsoft.com/office/powerpoint/2010/main" val="1697393333"/>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2" name="TextBox 1"/>
          <p:cNvSpPr txBox="1"/>
          <p:nvPr/>
        </p:nvSpPr>
        <p:spPr>
          <a:xfrm>
            <a:off x="3498574" y="2663687"/>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5" name="Title 4"/>
          <p:cNvSpPr>
            <a:spLocks noGrp="1"/>
          </p:cNvSpPr>
          <p:nvPr>
            <p:ph type="title"/>
          </p:nvPr>
        </p:nvSpPr>
        <p:spPr>
          <a:xfrm>
            <a:off x="685800" y="57141"/>
            <a:ext cx="7772400" cy="911851"/>
          </a:xfrm>
        </p:spPr>
        <p:txBody>
          <a:bodyPr>
            <a:normAutofit/>
          </a:bodyPr>
          <a:lstStyle/>
          <a:p>
            <a:r>
              <a:rPr lang="en-US" sz="3600" b="1" dirty="0"/>
              <a:t>Lessons Learn 2017</a:t>
            </a:r>
          </a:p>
        </p:txBody>
      </p:sp>
      <p:sp>
        <p:nvSpPr>
          <p:cNvPr id="6" name="Text Placeholder 5"/>
          <p:cNvSpPr>
            <a:spLocks noGrp="1"/>
          </p:cNvSpPr>
          <p:nvPr>
            <p:ph type="body" sz="quarter" idx="1"/>
          </p:nvPr>
        </p:nvSpPr>
        <p:spPr>
          <a:xfrm>
            <a:off x="178905" y="4444374"/>
            <a:ext cx="8706678" cy="1837156"/>
          </a:xfrm>
        </p:spPr>
        <p:txBody>
          <a:bodyPr>
            <a:noAutofit/>
          </a:bodyPr>
          <a:lstStyle/>
          <a:p>
            <a:r>
              <a:rPr lang="en-US" sz="2400" dirty="0">
                <a:solidFill>
                  <a:schemeClr val="tx1"/>
                </a:solidFill>
              </a:rPr>
              <a:t>A lesson learned from the UK’s NHS:</a:t>
            </a:r>
          </a:p>
          <a:p>
            <a:r>
              <a:rPr lang="en-US" sz="2400" dirty="0">
                <a:solidFill>
                  <a:schemeClr val="tx1"/>
                </a:solidFill>
              </a:rPr>
              <a:t>Slashing the budget set for IT updates/security is not acceptable. Malware is a real risk for loss of records and interruption of healthcare service.</a:t>
            </a:r>
          </a:p>
        </p:txBody>
      </p:sp>
      <p:pic>
        <p:nvPicPr>
          <p:cNvPr id="7" name="Picture 6"/>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600200" y="908805"/>
            <a:ext cx="5943600" cy="3509763"/>
          </a:xfrm>
          <a:prstGeom prst="rect">
            <a:avLst/>
          </a:prstGeom>
        </p:spPr>
      </p:pic>
    </p:spTree>
    <p:extLst>
      <p:ext uri="{BB962C8B-B14F-4D97-AF65-F5344CB8AC3E}">
        <p14:creationId xmlns:p14="http://schemas.microsoft.com/office/powerpoint/2010/main" val="2693308043"/>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4" name="TextBox 3"/>
          <p:cNvSpPr txBox="1"/>
          <p:nvPr/>
        </p:nvSpPr>
        <p:spPr>
          <a:xfrm>
            <a:off x="404700" y="156004"/>
            <a:ext cx="8328992"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3600" b="1" dirty="0"/>
              <a:t>Lessons Learned from Hurricane Sandy:</a:t>
            </a:r>
          </a:p>
          <a:p>
            <a:pPr algn="ctr"/>
            <a:r>
              <a:rPr lang="en-US" sz="3600" b="1" dirty="0"/>
              <a:t> October 22, 2012</a:t>
            </a:r>
          </a:p>
        </p:txBody>
      </p:sp>
      <p:sp>
        <p:nvSpPr>
          <p:cNvPr id="6" name="TextBox 5"/>
          <p:cNvSpPr txBox="1"/>
          <p:nvPr/>
        </p:nvSpPr>
        <p:spPr>
          <a:xfrm>
            <a:off x="495426" y="1766305"/>
            <a:ext cx="8147539" cy="37548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800" dirty="0"/>
              <a:t>In New Jersey, with fewer hospitals in the direct impact zone, the State Regional Extension Center Program planned in advance by contacting providers prior to the storm’s landfall with instructions on how to back up data stored in the their EHRs. This planning assured that patient information would be safe and accessible during and after the storm.</a:t>
            </a:r>
          </a:p>
          <a:p>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584553644"/>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6" name="TextBox 5"/>
          <p:cNvSpPr txBox="1"/>
          <p:nvPr/>
        </p:nvSpPr>
        <p:spPr>
          <a:xfrm>
            <a:off x="178905" y="1337219"/>
            <a:ext cx="8965095" cy="56015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endParaRPr lang="en-US" sz="3600" b="1" dirty="0"/>
          </a:p>
          <a:p>
            <a:pPr marL="285750" indent="-285750">
              <a:buFont typeface="Arial" panose="020B0604020202020204" pitchFamily="34" charset="0"/>
              <a:buChar char="•"/>
            </a:pPr>
            <a:r>
              <a:rPr lang="en-US" sz="2800" dirty="0"/>
              <a:t>While water was impossible to hold back, the availability  of health information before, during, and after the storm remained remarkably stable. </a:t>
            </a:r>
          </a:p>
          <a:p>
            <a:endParaRPr lang="en-US" sz="2800" dirty="0"/>
          </a:p>
          <a:p>
            <a:pPr marL="285750" indent="-285750">
              <a:buFont typeface="Arial" panose="020B0604020202020204" pitchFamily="34" charset="0"/>
              <a:buChar char="•"/>
            </a:pPr>
            <a:r>
              <a:rPr lang="en-US" sz="2800" dirty="0"/>
              <a:t>Among the users of EHRs in the greater New York City area there was only one report of records being lost, in a small clinic that was actually in the process of converting their paper records into an EHR system. However, there were widespread reports of paper records being lost.</a:t>
            </a:r>
          </a:p>
          <a:p>
            <a:pPr marL="285750" indent="-285750">
              <a:buFont typeface="Arial" panose="020B0604020202020204" pitchFamily="34" charset="0"/>
              <a:buChar char="•"/>
            </a:pPr>
            <a:endParaRPr lang="en-US" sz="2800" dirty="0"/>
          </a:p>
          <a:p>
            <a:pPr marL="0" marR="0" indent="0" algn="ctr" defTabSz="457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mn-lt"/>
              <a:ea typeface="+mn-ea"/>
              <a:cs typeface="+mn-cs"/>
              <a:sym typeface="Calibri"/>
            </a:endParaRPr>
          </a:p>
          <a:p>
            <a:pPr marL="0" marR="0" indent="0" algn="ctr" defTabSz="457200" rtl="0" fontAlgn="auto" latinLnBrk="0" hangingPunct="0">
              <a:lnSpc>
                <a:spcPct val="100000"/>
              </a:lnSpc>
              <a:spcBef>
                <a:spcPts val="0"/>
              </a:spcBef>
              <a:spcAft>
                <a:spcPts val="0"/>
              </a:spcAft>
              <a:buClrTx/>
              <a:buSzTx/>
              <a:buFontTx/>
              <a:buNone/>
              <a:tabLst/>
            </a:pPr>
            <a:endParaRPr lang="en-US" dirty="0"/>
          </a:p>
        </p:txBody>
      </p:sp>
      <p:sp>
        <p:nvSpPr>
          <p:cNvPr id="5" name="TextBox 4">
            <a:extLst>
              <a:ext uri="{FF2B5EF4-FFF2-40B4-BE49-F238E27FC236}">
                <a16:creationId xmlns:a16="http://schemas.microsoft.com/office/drawing/2014/main" id="{A9BAF49E-8A1A-B648-8E07-7E178D254303}"/>
              </a:ext>
            </a:extLst>
          </p:cNvPr>
          <p:cNvSpPr txBox="1"/>
          <p:nvPr/>
        </p:nvSpPr>
        <p:spPr>
          <a:xfrm>
            <a:off x="-427383" y="260003"/>
            <a:ext cx="10177669" cy="1077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3200" b="1" dirty="0"/>
              <a:t>Lessons Learned from Hurricane Sandy</a:t>
            </a:r>
            <a:endParaRPr lang="en-US" b="1" dirty="0"/>
          </a:p>
          <a:p>
            <a:pPr algn="ctr"/>
            <a:r>
              <a:rPr lang="en-US" sz="3200" b="1" dirty="0"/>
              <a:t> October 22, 2012</a:t>
            </a:r>
          </a:p>
        </p:txBody>
      </p:sp>
    </p:spTree>
    <p:extLst>
      <p:ext uri="{BB962C8B-B14F-4D97-AF65-F5344CB8AC3E}">
        <p14:creationId xmlns:p14="http://schemas.microsoft.com/office/powerpoint/2010/main" val="2937842494"/>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4" name="TextBox 3"/>
          <p:cNvSpPr txBox="1"/>
          <p:nvPr/>
        </p:nvSpPr>
        <p:spPr>
          <a:xfrm>
            <a:off x="798236" y="58448"/>
            <a:ext cx="7219283" cy="11387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a:r>
              <a:rPr lang="en-US" sz="3400" b="1" dirty="0"/>
              <a:t>Lessons Learned from Hurricane Sandy:</a:t>
            </a:r>
          </a:p>
          <a:p>
            <a:pPr algn="ctr"/>
            <a:r>
              <a:rPr lang="en-US" sz="3400" b="1" dirty="0"/>
              <a:t> October 22, 2012</a:t>
            </a:r>
          </a:p>
        </p:txBody>
      </p:sp>
      <p:sp>
        <p:nvSpPr>
          <p:cNvPr id="6" name="TextBox 5"/>
          <p:cNvSpPr txBox="1"/>
          <p:nvPr/>
        </p:nvSpPr>
        <p:spPr>
          <a:xfrm>
            <a:off x="351692" y="1197219"/>
            <a:ext cx="8112370" cy="51398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buFont typeface="Arial" panose="020B0604020202020204" pitchFamily="34" charset="0"/>
              <a:buChar char="•"/>
            </a:pPr>
            <a:r>
              <a:rPr lang="en-US" sz="2400" dirty="0"/>
              <a:t>The impact of Hurricane Sandy put many aspects of the Frameworks - particularly the Mitigation, Response, and Recovery components - to the test. It also helped to identify where strategies such as employing an EHR system can cross the frameworks from mitigation to response, and into recovery. </a:t>
            </a:r>
          </a:p>
          <a:p>
            <a:pPr marL="285750" indent="-285750">
              <a:buFont typeface="Arial" panose="020B0604020202020204" pitchFamily="34" charset="0"/>
              <a:buChar char="•"/>
            </a:pPr>
            <a:endParaRPr lang="en-US" sz="800" dirty="0"/>
          </a:p>
          <a:p>
            <a:pPr marL="285750" indent="-285750">
              <a:buFont typeface="Arial" panose="020B0604020202020204" pitchFamily="34" charset="0"/>
              <a:buChar char="•"/>
            </a:pPr>
            <a:r>
              <a:rPr lang="en-US" sz="2400" dirty="0"/>
              <a:t>The implementation and regular use of EHR systems is clearly on that list as is the partnership developed between federal, state, local, and private entities involved in disaster planning. </a:t>
            </a:r>
          </a:p>
          <a:p>
            <a:endParaRPr lang="en-US" sz="800" dirty="0"/>
          </a:p>
          <a:p>
            <a:pPr marL="285750" indent="-285750">
              <a:buFont typeface="Arial" panose="020B0604020202020204" pitchFamily="34" charset="0"/>
              <a:buChar char="•"/>
            </a:pPr>
            <a:r>
              <a:rPr lang="en-US" sz="2400" dirty="0"/>
              <a:t>What this experience also shows is that, with only a small amount of additional planning, it is possible to maintain access to an EHR system during a significant event even if a facility has been damaged or destroyed</a:t>
            </a:r>
            <a:r>
              <a:rPr lang="en-US" sz="2000" dirty="0"/>
              <a:t>.</a:t>
            </a:r>
            <a:endParaRPr kumimoji="0" lang="en-US" sz="20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418312912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2" name="TextBox 1"/>
          <p:cNvSpPr txBox="1"/>
          <p:nvPr/>
        </p:nvSpPr>
        <p:spPr>
          <a:xfrm>
            <a:off x="3498574" y="2663687"/>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5" name="Title 4"/>
          <p:cNvSpPr>
            <a:spLocks noGrp="1"/>
          </p:cNvSpPr>
          <p:nvPr>
            <p:ph type="title"/>
          </p:nvPr>
        </p:nvSpPr>
        <p:spPr>
          <a:xfrm>
            <a:off x="685800" y="552687"/>
            <a:ext cx="7772400" cy="938183"/>
          </a:xfrm>
        </p:spPr>
        <p:txBody>
          <a:bodyPr>
            <a:noAutofit/>
          </a:bodyPr>
          <a:lstStyle/>
          <a:p>
            <a:r>
              <a:rPr lang="en-US" sz="3600" b="1" dirty="0"/>
              <a:t>Lessons Learned 2013</a:t>
            </a:r>
            <a:br>
              <a:rPr lang="en-US" sz="3600" b="1" dirty="0"/>
            </a:br>
            <a:endParaRPr lang="en-US" sz="3600" dirty="0"/>
          </a:p>
        </p:txBody>
      </p:sp>
      <p:sp>
        <p:nvSpPr>
          <p:cNvPr id="6" name="Text Placeholder 5"/>
          <p:cNvSpPr>
            <a:spLocks noGrp="1"/>
          </p:cNvSpPr>
          <p:nvPr>
            <p:ph type="body" sz="quarter" idx="1"/>
          </p:nvPr>
        </p:nvSpPr>
        <p:spPr>
          <a:xfrm>
            <a:off x="417443" y="4205834"/>
            <a:ext cx="8249479" cy="1381539"/>
          </a:xfrm>
        </p:spPr>
        <p:txBody>
          <a:bodyPr>
            <a:noAutofit/>
          </a:bodyPr>
          <a:lstStyle/>
          <a:p>
            <a:r>
              <a:rPr lang="en-US" sz="2400" dirty="0">
                <a:solidFill>
                  <a:schemeClr val="tx1"/>
                </a:solidFill>
              </a:rPr>
              <a:t>A lesson learned from Moore Medical Center, OK: Approximately 50 patients/staff and 300 community members survive the EF-5 tornado May 20</a:t>
            </a:r>
            <a:r>
              <a:rPr lang="en-US" sz="2400" baseline="30000" dirty="0">
                <a:solidFill>
                  <a:schemeClr val="tx1"/>
                </a:solidFill>
              </a:rPr>
              <a:t>th</a:t>
            </a:r>
            <a:r>
              <a:rPr lang="en-US" sz="2400" dirty="0">
                <a:solidFill>
                  <a:schemeClr val="tx1"/>
                </a:solidFill>
              </a:rPr>
              <a:t>, 2013. Displacement for staff/patients. 4 years to rebuild.</a:t>
            </a:r>
          </a:p>
        </p:txBody>
      </p:sp>
      <p:sp>
        <p:nvSpPr>
          <p:cNvPr id="8" name="Rectangle 7"/>
          <p:cNvSpPr/>
          <p:nvPr/>
        </p:nvSpPr>
        <p:spPr>
          <a:xfrm>
            <a:off x="1290638" y="530910"/>
            <a:ext cx="4572000" cy="646331"/>
          </a:xfrm>
          <a:prstGeom prst="rect">
            <a:avLst/>
          </a:prstGeom>
        </p:spPr>
        <p:txBody>
          <a:bodyPr>
            <a:spAutoFit/>
          </a:bodyPr>
          <a:lstStyle/>
          <a:p>
            <a:pPr algn="ctr"/>
            <a:br>
              <a:rPr lang="en-US" b="1" dirty="0"/>
            </a:br>
            <a:endParaRPr lang="en-US" dirty="0"/>
          </a:p>
        </p:txBody>
      </p:sp>
      <p:pic>
        <p:nvPicPr>
          <p:cNvPr id="10" name="Picture 9"/>
          <p:cNvPicPr>
            <a:picLocks noChangeAspect="1"/>
          </p:cNvPicPr>
          <p:nvPr/>
        </p:nvPicPr>
        <p:blipFill>
          <a:blip r:embed="rId2"/>
          <a:stretch>
            <a:fillRect/>
          </a:stretch>
        </p:blipFill>
        <p:spPr>
          <a:xfrm>
            <a:off x="2026569" y="1213046"/>
            <a:ext cx="5526157" cy="2544736"/>
          </a:xfrm>
          <a:prstGeom prst="rect">
            <a:avLst/>
          </a:prstGeom>
        </p:spPr>
      </p:pic>
    </p:spTree>
    <p:extLst>
      <p:ext uri="{BB962C8B-B14F-4D97-AF65-F5344CB8AC3E}">
        <p14:creationId xmlns:p14="http://schemas.microsoft.com/office/powerpoint/2010/main" val="3423349881"/>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2" name="TextBox 1"/>
          <p:cNvSpPr txBox="1"/>
          <p:nvPr/>
        </p:nvSpPr>
        <p:spPr>
          <a:xfrm>
            <a:off x="3498574" y="2663687"/>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5" name="Title 4"/>
          <p:cNvSpPr>
            <a:spLocks noGrp="1"/>
          </p:cNvSpPr>
          <p:nvPr>
            <p:ph type="title"/>
          </p:nvPr>
        </p:nvSpPr>
        <p:spPr>
          <a:xfrm>
            <a:off x="685800" y="552687"/>
            <a:ext cx="7772400" cy="938183"/>
          </a:xfrm>
        </p:spPr>
        <p:txBody>
          <a:bodyPr>
            <a:noAutofit/>
          </a:bodyPr>
          <a:lstStyle/>
          <a:p>
            <a:r>
              <a:rPr lang="en-US" sz="4000" b="1" dirty="0"/>
              <a:t>Lessons Learned from Moore Medical Center, OK: May 20, 2013</a:t>
            </a:r>
            <a:br>
              <a:rPr lang="en-US" sz="3600" b="1" dirty="0"/>
            </a:br>
            <a:endParaRPr lang="en-US" sz="3600" dirty="0"/>
          </a:p>
        </p:txBody>
      </p:sp>
      <p:sp>
        <p:nvSpPr>
          <p:cNvPr id="6" name="Text Placeholder 5"/>
          <p:cNvSpPr>
            <a:spLocks noGrp="1"/>
          </p:cNvSpPr>
          <p:nvPr>
            <p:ph type="body" sz="quarter" idx="1"/>
          </p:nvPr>
        </p:nvSpPr>
        <p:spPr>
          <a:xfrm>
            <a:off x="685800" y="2484784"/>
            <a:ext cx="8249479" cy="2406852"/>
          </a:xfrm>
        </p:spPr>
        <p:txBody>
          <a:bodyPr>
            <a:noAutofit/>
          </a:bodyPr>
          <a:lstStyle/>
          <a:p>
            <a:pPr marL="342900" indent="-342900" algn="l">
              <a:buFont typeface="Arial" panose="020B0604020202020204" pitchFamily="34" charset="0"/>
              <a:buChar char="•"/>
            </a:pPr>
            <a:r>
              <a:rPr lang="en-US" sz="2800" dirty="0">
                <a:solidFill>
                  <a:schemeClr val="tx1"/>
                </a:solidFill>
              </a:rPr>
              <a:t>Approximately 50 patients/staff and 300 community members survive an EF-5 tornado.</a:t>
            </a:r>
          </a:p>
          <a:p>
            <a:pPr marL="342900" indent="-342900" algn="l">
              <a:buFont typeface="Arial" panose="020B0604020202020204" pitchFamily="34" charset="0"/>
              <a:buChar char="•"/>
            </a:pPr>
            <a:r>
              <a:rPr lang="en-US" sz="2800" dirty="0">
                <a:solidFill>
                  <a:schemeClr val="tx1"/>
                </a:solidFill>
              </a:rPr>
              <a:t>Healthcare access was disrupted and staff were displaced because it took 4 years to rebuild.</a:t>
            </a:r>
          </a:p>
          <a:p>
            <a:pPr marL="342900" indent="-342900" algn="l">
              <a:buFont typeface="Arial" panose="020B0604020202020204" pitchFamily="34" charset="0"/>
              <a:buChar char="•"/>
            </a:pPr>
            <a:r>
              <a:rPr lang="en-US" sz="2800" dirty="0">
                <a:solidFill>
                  <a:schemeClr val="tx1"/>
                </a:solidFill>
              </a:rPr>
              <a:t>Shelter in place and continuity planning should be addressed.</a:t>
            </a:r>
          </a:p>
        </p:txBody>
      </p:sp>
      <p:sp>
        <p:nvSpPr>
          <p:cNvPr id="8" name="Rectangle 7"/>
          <p:cNvSpPr/>
          <p:nvPr/>
        </p:nvSpPr>
        <p:spPr>
          <a:xfrm>
            <a:off x="1290638" y="530910"/>
            <a:ext cx="4572000" cy="646331"/>
          </a:xfrm>
          <a:prstGeom prst="rect">
            <a:avLst/>
          </a:prstGeom>
        </p:spPr>
        <p:txBody>
          <a:bodyPr>
            <a:spAutoFit/>
          </a:bodyPr>
          <a:lstStyle/>
          <a:p>
            <a:pPr algn="ctr"/>
            <a:br>
              <a:rPr lang="en-US" b="1" dirty="0"/>
            </a:br>
            <a:endParaRPr lang="en-US" dirty="0"/>
          </a:p>
        </p:txBody>
      </p:sp>
    </p:spTree>
    <p:extLst>
      <p:ext uri="{BB962C8B-B14F-4D97-AF65-F5344CB8AC3E}">
        <p14:creationId xmlns:p14="http://schemas.microsoft.com/office/powerpoint/2010/main" val="258328638"/>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2" name="TextBox 1"/>
          <p:cNvSpPr txBox="1"/>
          <p:nvPr/>
        </p:nvSpPr>
        <p:spPr>
          <a:xfrm>
            <a:off x="3498574" y="2663687"/>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5" name="Title 4"/>
          <p:cNvSpPr>
            <a:spLocks noGrp="1"/>
          </p:cNvSpPr>
          <p:nvPr>
            <p:ph type="title"/>
          </p:nvPr>
        </p:nvSpPr>
        <p:spPr>
          <a:xfrm>
            <a:off x="685800" y="590142"/>
            <a:ext cx="7772400" cy="911851"/>
          </a:xfrm>
        </p:spPr>
        <p:txBody>
          <a:bodyPr>
            <a:noAutofit/>
          </a:bodyPr>
          <a:lstStyle/>
          <a:p>
            <a:r>
              <a:rPr lang="en-US" sz="3600" b="1" dirty="0"/>
              <a:t>Lessons Learned from the UK </a:t>
            </a:r>
            <a:br>
              <a:rPr lang="en-US" sz="3600" b="1" dirty="0"/>
            </a:br>
            <a:r>
              <a:rPr lang="en-US" sz="3600" b="1" dirty="0"/>
              <a:t>Malware Attack: May 12, 2017</a:t>
            </a:r>
          </a:p>
        </p:txBody>
      </p:sp>
      <p:sp>
        <p:nvSpPr>
          <p:cNvPr id="6" name="Text Placeholder 5"/>
          <p:cNvSpPr>
            <a:spLocks noGrp="1"/>
          </p:cNvSpPr>
          <p:nvPr>
            <p:ph type="body" sz="quarter" idx="1"/>
          </p:nvPr>
        </p:nvSpPr>
        <p:spPr>
          <a:xfrm>
            <a:off x="437322" y="1864351"/>
            <a:ext cx="8706678" cy="2442875"/>
          </a:xfrm>
        </p:spPr>
        <p:txBody>
          <a:bodyPr>
            <a:noAutofit/>
          </a:bodyPr>
          <a:lstStyle/>
          <a:p>
            <a:pPr marL="342900" indent="-342900" algn="l">
              <a:buFont typeface="Arial" panose="020B0604020202020204" pitchFamily="34" charset="0"/>
              <a:buChar char="•"/>
            </a:pPr>
            <a:r>
              <a:rPr lang="en-US" sz="2600" dirty="0">
                <a:solidFill>
                  <a:schemeClr val="tx1"/>
                </a:solidFill>
              </a:rPr>
              <a:t>A malware virus disrupted the use of electronic recordkeeping and the use of several key services for over a day throughout the entire United Kingdom.</a:t>
            </a:r>
          </a:p>
          <a:p>
            <a:pPr marL="342900" indent="-342900" algn="l">
              <a:buFont typeface="Arial" panose="020B0604020202020204" pitchFamily="34" charset="0"/>
              <a:buChar char="•"/>
            </a:pPr>
            <a:r>
              <a:rPr lang="en-US" sz="2600" dirty="0">
                <a:solidFill>
                  <a:schemeClr val="tx1"/>
                </a:solidFill>
              </a:rPr>
              <a:t>WannaCry Malware cost the UK’s National Healthcare Service over $93 Million.</a:t>
            </a:r>
          </a:p>
          <a:p>
            <a:pPr marL="342900" indent="-342900" algn="l">
              <a:buFont typeface="Arial" panose="020B0604020202020204" pitchFamily="34" charset="0"/>
              <a:buChar char="•"/>
            </a:pPr>
            <a:r>
              <a:rPr lang="en-US" sz="2600" dirty="0">
                <a:solidFill>
                  <a:schemeClr val="tx1"/>
                </a:solidFill>
              </a:rPr>
              <a:t>Malware is a real risk for loss of records and interruption of healthcare service.  Slashing the budget set for IT updates/security is not acceptable. </a:t>
            </a:r>
          </a:p>
        </p:txBody>
      </p:sp>
    </p:spTree>
    <p:extLst>
      <p:ext uri="{BB962C8B-B14F-4D97-AF65-F5344CB8AC3E}">
        <p14:creationId xmlns:p14="http://schemas.microsoft.com/office/powerpoint/2010/main" val="1785604223"/>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2" name="TextBox 1"/>
          <p:cNvSpPr txBox="1"/>
          <p:nvPr/>
        </p:nvSpPr>
        <p:spPr>
          <a:xfrm>
            <a:off x="3498574" y="2663687"/>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5" name="Title 4"/>
          <p:cNvSpPr>
            <a:spLocks noGrp="1"/>
          </p:cNvSpPr>
          <p:nvPr>
            <p:ph type="title"/>
          </p:nvPr>
        </p:nvSpPr>
        <p:spPr>
          <a:xfrm>
            <a:off x="685800" y="57141"/>
            <a:ext cx="7772400" cy="911851"/>
          </a:xfrm>
        </p:spPr>
        <p:txBody>
          <a:bodyPr>
            <a:noAutofit/>
          </a:bodyPr>
          <a:lstStyle/>
          <a:p>
            <a:r>
              <a:rPr lang="en-US" sz="3600" b="1" dirty="0"/>
              <a:t>Lessons Learned from Hurricane Harvey:</a:t>
            </a:r>
            <a:br>
              <a:rPr lang="en-US" sz="3600" b="1" dirty="0"/>
            </a:br>
            <a:r>
              <a:rPr lang="en-US" sz="3600" b="1" dirty="0"/>
              <a:t>August 25, 2017</a:t>
            </a:r>
          </a:p>
        </p:txBody>
      </p:sp>
      <p:sp>
        <p:nvSpPr>
          <p:cNvPr id="6" name="Text Placeholder 5"/>
          <p:cNvSpPr>
            <a:spLocks noGrp="1"/>
          </p:cNvSpPr>
          <p:nvPr>
            <p:ph type="body" sz="quarter" idx="1"/>
          </p:nvPr>
        </p:nvSpPr>
        <p:spPr>
          <a:xfrm>
            <a:off x="218661" y="2033344"/>
            <a:ext cx="8706678" cy="1630016"/>
          </a:xfrm>
        </p:spPr>
        <p:txBody>
          <a:bodyPr>
            <a:noAutofit/>
          </a:bodyPr>
          <a:lstStyle/>
          <a:p>
            <a:pPr marL="342900" indent="-342900" algn="l">
              <a:buFont typeface="Arial" panose="020B0604020202020204" pitchFamily="34" charset="0"/>
              <a:buChar char="•"/>
            </a:pPr>
            <a:r>
              <a:rPr lang="en-US" sz="2800" dirty="0">
                <a:solidFill>
                  <a:srgbClr val="000000"/>
                </a:solidFill>
              </a:rPr>
              <a:t>Nursing Home with 15 patients </a:t>
            </a:r>
            <a:r>
              <a:rPr lang="en-US" sz="2800" dirty="0">
                <a:solidFill>
                  <a:schemeClr val="tx1"/>
                </a:solidFill>
              </a:rPr>
              <a:t>stranded in waist-high water.</a:t>
            </a:r>
          </a:p>
          <a:p>
            <a:pPr marL="342900" indent="-342900" algn="l">
              <a:buFont typeface="Arial" panose="020B0604020202020204" pitchFamily="34" charset="0"/>
              <a:buChar char="•"/>
            </a:pPr>
            <a:r>
              <a:rPr lang="en-US" sz="2800" dirty="0">
                <a:solidFill>
                  <a:schemeClr val="tx1"/>
                </a:solidFill>
              </a:rPr>
              <a:t>Healthcare settings must perform risk assessments to determine their emergency plans and procedures.</a:t>
            </a:r>
          </a:p>
          <a:p>
            <a:pPr marL="342900" indent="-342900" algn="l">
              <a:buFont typeface="Arial" panose="020B0604020202020204" pitchFamily="34" charset="0"/>
              <a:buChar char="•"/>
            </a:pPr>
            <a:r>
              <a:rPr lang="en-US" sz="2800" dirty="0">
                <a:solidFill>
                  <a:schemeClr val="tx1"/>
                </a:solidFill>
              </a:rPr>
              <a:t>There must be a way to effectively communicate the organization’s need to coordinate emergency response. </a:t>
            </a:r>
          </a:p>
          <a:p>
            <a:pPr marL="342900" indent="-342900" algn="l">
              <a:buFont typeface="Arial" panose="020B0604020202020204" pitchFamily="34" charset="0"/>
              <a:buChar char="•"/>
            </a:pPr>
            <a:endParaRPr lang="en-US" sz="2600" dirty="0">
              <a:solidFill>
                <a:schemeClr val="tx1"/>
              </a:solidFill>
            </a:endParaRPr>
          </a:p>
        </p:txBody>
      </p:sp>
    </p:spTree>
    <p:extLst>
      <p:ext uri="{BB962C8B-B14F-4D97-AF65-F5344CB8AC3E}">
        <p14:creationId xmlns:p14="http://schemas.microsoft.com/office/powerpoint/2010/main" val="3436515353"/>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2" name="TextBox 1"/>
          <p:cNvSpPr txBox="1"/>
          <p:nvPr/>
        </p:nvSpPr>
        <p:spPr>
          <a:xfrm>
            <a:off x="3498574" y="2663687"/>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5" name="Title 4"/>
          <p:cNvSpPr>
            <a:spLocks noGrp="1"/>
          </p:cNvSpPr>
          <p:nvPr>
            <p:ph type="title"/>
          </p:nvPr>
        </p:nvSpPr>
        <p:spPr>
          <a:xfrm>
            <a:off x="685800" y="57141"/>
            <a:ext cx="7772400" cy="911851"/>
          </a:xfrm>
        </p:spPr>
        <p:txBody>
          <a:bodyPr>
            <a:normAutofit/>
          </a:bodyPr>
          <a:lstStyle/>
          <a:p>
            <a:r>
              <a:rPr lang="en-US" sz="3600" b="1" dirty="0"/>
              <a:t>Lessons Learned 2017</a:t>
            </a:r>
          </a:p>
        </p:txBody>
      </p:sp>
      <p:sp>
        <p:nvSpPr>
          <p:cNvPr id="6" name="Text Placeholder 5"/>
          <p:cNvSpPr>
            <a:spLocks noGrp="1"/>
          </p:cNvSpPr>
          <p:nvPr>
            <p:ph type="body" sz="quarter" idx="1"/>
          </p:nvPr>
        </p:nvSpPr>
        <p:spPr>
          <a:xfrm>
            <a:off x="218660" y="5318887"/>
            <a:ext cx="8925339" cy="525322"/>
          </a:xfrm>
        </p:spPr>
        <p:txBody>
          <a:bodyPr>
            <a:noAutofit/>
          </a:bodyPr>
          <a:lstStyle/>
          <a:p>
            <a:r>
              <a:rPr lang="en-US" sz="2400">
                <a:solidFill>
                  <a:schemeClr val="tx1"/>
                </a:solidFill>
              </a:rPr>
              <a:t>What are we learning from Harvey?</a:t>
            </a:r>
            <a:endParaRPr lang="en-US" sz="2400" dirty="0">
              <a:solidFill>
                <a:schemeClr val="tx1"/>
              </a:solidFill>
            </a:endParaRPr>
          </a:p>
        </p:txBody>
      </p:sp>
      <p:pic>
        <p:nvPicPr>
          <p:cNvPr id="8" name="Picture 7"/>
          <p:cNvPicPr>
            <a:picLocks noChangeAspect="1"/>
          </p:cNvPicPr>
          <p:nvPr/>
        </p:nvPicPr>
        <p:blipFill>
          <a:blip r:embed="rId2"/>
          <a:stretch>
            <a:fillRect/>
          </a:stretch>
        </p:blipFill>
        <p:spPr>
          <a:xfrm>
            <a:off x="448312" y="952499"/>
            <a:ext cx="8009888" cy="4366194"/>
          </a:xfrm>
          <a:prstGeom prst="rect">
            <a:avLst/>
          </a:prstGeom>
        </p:spPr>
      </p:pic>
    </p:spTree>
    <p:extLst>
      <p:ext uri="{BB962C8B-B14F-4D97-AF65-F5344CB8AC3E}">
        <p14:creationId xmlns:p14="http://schemas.microsoft.com/office/powerpoint/2010/main" val="2691003348"/>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2" name="TextBox 1"/>
          <p:cNvSpPr txBox="1"/>
          <p:nvPr/>
        </p:nvSpPr>
        <p:spPr>
          <a:xfrm>
            <a:off x="3498574" y="2663687"/>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5" name="Title 4"/>
          <p:cNvSpPr>
            <a:spLocks noGrp="1"/>
          </p:cNvSpPr>
          <p:nvPr>
            <p:ph type="title"/>
          </p:nvPr>
        </p:nvSpPr>
        <p:spPr>
          <a:xfrm>
            <a:off x="685800" y="57141"/>
            <a:ext cx="7772400" cy="911851"/>
          </a:xfrm>
        </p:spPr>
        <p:txBody>
          <a:bodyPr>
            <a:normAutofit/>
          </a:bodyPr>
          <a:lstStyle/>
          <a:p>
            <a:r>
              <a:rPr lang="en-US" sz="3600" b="1" dirty="0"/>
              <a:t>Lessons To Be Learned 2017</a:t>
            </a:r>
          </a:p>
        </p:txBody>
      </p:sp>
      <p:sp>
        <p:nvSpPr>
          <p:cNvPr id="6" name="Text Placeholder 5"/>
          <p:cNvSpPr>
            <a:spLocks noGrp="1"/>
          </p:cNvSpPr>
          <p:nvPr>
            <p:ph type="body" sz="quarter" idx="1"/>
          </p:nvPr>
        </p:nvSpPr>
        <p:spPr>
          <a:xfrm>
            <a:off x="5929490" y="2058982"/>
            <a:ext cx="2528710" cy="2850948"/>
          </a:xfrm>
        </p:spPr>
        <p:txBody>
          <a:bodyPr>
            <a:noAutofit/>
          </a:bodyPr>
          <a:lstStyle/>
          <a:p>
            <a:r>
              <a:rPr lang="en-US" sz="2400" dirty="0">
                <a:solidFill>
                  <a:schemeClr val="tx1"/>
                </a:solidFill>
              </a:rPr>
              <a:t>What are we learning from Harvey?</a:t>
            </a:r>
          </a:p>
        </p:txBody>
      </p:sp>
      <p:pic>
        <p:nvPicPr>
          <p:cNvPr id="7" name="Picture 6"/>
          <p:cNvPicPr>
            <a:picLocks noChangeAspect="1"/>
          </p:cNvPicPr>
          <p:nvPr/>
        </p:nvPicPr>
        <p:blipFill>
          <a:blip r:embed="rId2"/>
          <a:stretch>
            <a:fillRect/>
          </a:stretch>
        </p:blipFill>
        <p:spPr>
          <a:xfrm>
            <a:off x="685800" y="1091769"/>
            <a:ext cx="4615498" cy="4785374"/>
          </a:xfrm>
          <a:prstGeom prst="rect">
            <a:avLst/>
          </a:prstGeom>
        </p:spPr>
      </p:pic>
      <p:sp>
        <p:nvSpPr>
          <p:cNvPr id="9" name="TextBox 8"/>
          <p:cNvSpPr txBox="1"/>
          <p:nvPr/>
        </p:nvSpPr>
        <p:spPr>
          <a:xfrm>
            <a:off x="5467245" y="3390824"/>
            <a:ext cx="3537607"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sym typeface="Calibri"/>
              </a:rPr>
              <a:t>Nursing Home</a:t>
            </a:r>
            <a:r>
              <a:rPr kumimoji="0" lang="en-US" sz="2400" b="0" i="0" u="none" strike="noStrike" cap="none" spc="0" normalizeH="0" dirty="0">
                <a:ln>
                  <a:noFill/>
                </a:ln>
                <a:solidFill>
                  <a:srgbClr val="000000"/>
                </a:solidFill>
                <a:effectLst/>
                <a:uFillTx/>
                <a:sym typeface="Calibri"/>
              </a:rPr>
              <a:t> with 15 patients stranded </a:t>
            </a:r>
            <a:r>
              <a:rPr lang="en-US" sz="2400" dirty="0"/>
              <a:t>in waist high water.</a:t>
            </a:r>
            <a:endParaRPr kumimoji="0" lang="en-US" sz="2400"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3312803295"/>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2" name="TextBox 1"/>
          <p:cNvSpPr txBox="1"/>
          <p:nvPr/>
        </p:nvSpPr>
        <p:spPr>
          <a:xfrm>
            <a:off x="3498574" y="2663687"/>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5" name="Title 4"/>
          <p:cNvSpPr>
            <a:spLocks noGrp="1"/>
          </p:cNvSpPr>
          <p:nvPr>
            <p:ph type="title"/>
          </p:nvPr>
        </p:nvSpPr>
        <p:spPr>
          <a:xfrm>
            <a:off x="685800" y="57141"/>
            <a:ext cx="7772400" cy="911851"/>
          </a:xfrm>
        </p:spPr>
        <p:txBody>
          <a:bodyPr>
            <a:noAutofit/>
          </a:bodyPr>
          <a:lstStyle/>
          <a:p>
            <a:r>
              <a:rPr lang="en-US" sz="3600" b="1" dirty="0"/>
              <a:t>Lessons Learned from Hurricane Harvey:</a:t>
            </a:r>
            <a:br>
              <a:rPr lang="en-US" sz="3600" b="1" dirty="0"/>
            </a:br>
            <a:r>
              <a:rPr lang="en-US" sz="3600" b="1" dirty="0"/>
              <a:t>August 25, 2017</a:t>
            </a:r>
          </a:p>
        </p:txBody>
      </p:sp>
      <p:sp>
        <p:nvSpPr>
          <p:cNvPr id="6" name="Text Placeholder 5"/>
          <p:cNvSpPr>
            <a:spLocks noGrp="1"/>
          </p:cNvSpPr>
          <p:nvPr>
            <p:ph type="body" sz="quarter" idx="1"/>
          </p:nvPr>
        </p:nvSpPr>
        <p:spPr>
          <a:xfrm>
            <a:off x="218661" y="1395860"/>
            <a:ext cx="8706678" cy="2442875"/>
          </a:xfrm>
        </p:spPr>
        <p:txBody>
          <a:bodyPr>
            <a:noAutofit/>
          </a:bodyPr>
          <a:lstStyle/>
          <a:p>
            <a:pPr marL="342900" indent="-342900" algn="l">
              <a:buFont typeface="Arial" panose="020B0604020202020204" pitchFamily="34" charset="0"/>
              <a:buChar char="•"/>
            </a:pPr>
            <a:r>
              <a:rPr lang="en-US" sz="2800" dirty="0">
                <a:solidFill>
                  <a:schemeClr val="tx1"/>
                </a:solidFill>
              </a:rPr>
              <a:t>There were not enough first responders to assist and evacuate all those in need.  </a:t>
            </a:r>
          </a:p>
          <a:p>
            <a:pPr marL="342900" indent="-342900" algn="l">
              <a:buFont typeface="Arial" panose="020B0604020202020204" pitchFamily="34" charset="0"/>
              <a:buChar char="•"/>
            </a:pPr>
            <a:r>
              <a:rPr lang="en-US" sz="2800" dirty="0">
                <a:solidFill>
                  <a:schemeClr val="tx1"/>
                </a:solidFill>
              </a:rPr>
              <a:t>The ”Cajun Navy” responded assisting thousands to get to higher, dry ground.</a:t>
            </a:r>
          </a:p>
          <a:p>
            <a:pPr marL="342900" indent="-342900" algn="l">
              <a:buFont typeface="Arial" panose="020B0604020202020204" pitchFamily="34" charset="0"/>
              <a:buChar char="•"/>
            </a:pPr>
            <a:r>
              <a:rPr lang="en-US" sz="2800" dirty="0">
                <a:solidFill>
                  <a:schemeClr val="tx1"/>
                </a:solidFill>
              </a:rPr>
              <a:t>Previously, government would stop citizens from assisting in emergency efforts, stating it was too high-risk for people without formal training.  In times of overwhelming chaos and imminent danger, offers of reasonable help should be considered to preserve life.</a:t>
            </a:r>
          </a:p>
          <a:p>
            <a:pPr marL="342900" indent="-342900" algn="l">
              <a:buFont typeface="Arial" panose="020B0604020202020204" pitchFamily="34" charset="0"/>
              <a:buChar char="•"/>
            </a:pPr>
            <a:endParaRPr lang="en-US" sz="2600" dirty="0">
              <a:solidFill>
                <a:schemeClr val="tx1"/>
              </a:solidFill>
            </a:endParaRPr>
          </a:p>
        </p:txBody>
      </p:sp>
    </p:spTree>
    <p:extLst>
      <p:ext uri="{BB962C8B-B14F-4D97-AF65-F5344CB8AC3E}">
        <p14:creationId xmlns:p14="http://schemas.microsoft.com/office/powerpoint/2010/main" val="3077376705"/>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endParaRPr lang="en-US" sz="4400" dirty="0">
              <a:solidFill>
                <a:srgbClr val="C00000"/>
              </a:solidFill>
            </a:endParaRP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TextBox 1"/>
          <p:cNvSpPr txBox="1"/>
          <p:nvPr/>
        </p:nvSpPr>
        <p:spPr>
          <a:xfrm>
            <a:off x="646246" y="1194913"/>
            <a:ext cx="7792278"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n-US" dirty="0"/>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3" name="TextBox 2">
            <a:extLst>
              <a:ext uri="{FF2B5EF4-FFF2-40B4-BE49-F238E27FC236}">
                <a16:creationId xmlns:a16="http://schemas.microsoft.com/office/drawing/2014/main" id="{45E8B060-33BB-7C43-AC54-A01F12B96A47}"/>
              </a:ext>
            </a:extLst>
          </p:cNvPr>
          <p:cNvSpPr txBox="1"/>
          <p:nvPr/>
        </p:nvSpPr>
        <p:spPr>
          <a:xfrm>
            <a:off x="291579" y="337505"/>
            <a:ext cx="8718090"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en-US" sz="4400" b="1" dirty="0"/>
              <a:t>What is the </a:t>
            </a:r>
            <a:r>
              <a:rPr kumimoji="0" lang="en-US" sz="4400" b="1" i="0" u="none" strike="noStrike" cap="none" spc="0" normalizeH="0" baseline="0" dirty="0">
                <a:ln>
                  <a:noFill/>
                </a:ln>
                <a:solidFill>
                  <a:srgbClr val="000000"/>
                </a:solidFill>
                <a:effectLst/>
                <a:uFillTx/>
                <a:latin typeface="+mn-lt"/>
                <a:ea typeface="+mn-ea"/>
                <a:cs typeface="+mn-cs"/>
                <a:sym typeface="Calibri"/>
              </a:rPr>
              <a:t>Biggest Lesson Learned?</a:t>
            </a:r>
          </a:p>
        </p:txBody>
      </p:sp>
      <p:sp>
        <p:nvSpPr>
          <p:cNvPr id="4" name="TextBox 3">
            <a:extLst>
              <a:ext uri="{FF2B5EF4-FFF2-40B4-BE49-F238E27FC236}">
                <a16:creationId xmlns:a16="http://schemas.microsoft.com/office/drawing/2014/main" id="{56B31000-EB6A-0948-85AF-4B0E2E2317A2}"/>
              </a:ext>
            </a:extLst>
          </p:cNvPr>
          <p:cNvSpPr txBox="1"/>
          <p:nvPr/>
        </p:nvSpPr>
        <p:spPr>
          <a:xfrm>
            <a:off x="1006843" y="1866724"/>
            <a:ext cx="7287562" cy="3477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lang="en-US" sz="4400" b="1" i="1" dirty="0"/>
              <a:t>THE EMERGENCY OCCURRENCE</a:t>
            </a:r>
          </a:p>
          <a:p>
            <a:pPr marL="0" marR="0" indent="0" algn="ctr" defTabSz="457200" rtl="0" fontAlgn="auto" latinLnBrk="0" hangingPunct="0">
              <a:lnSpc>
                <a:spcPct val="100000"/>
              </a:lnSpc>
              <a:spcBef>
                <a:spcPts val="0"/>
              </a:spcBef>
              <a:spcAft>
                <a:spcPts val="0"/>
              </a:spcAft>
              <a:buClrTx/>
              <a:buSzTx/>
              <a:buFontTx/>
              <a:buNone/>
              <a:tabLst/>
            </a:pPr>
            <a:r>
              <a:rPr lang="en-US" sz="4400" b="1" dirty="0"/>
              <a:t> </a:t>
            </a:r>
            <a:r>
              <a:rPr lang="en-US" sz="4400" b="1" i="1" dirty="0"/>
              <a:t>SHOULD NOT BE THE </a:t>
            </a:r>
          </a:p>
          <a:p>
            <a:pPr marL="0" marR="0" indent="0" algn="ctr" defTabSz="457200" rtl="0" fontAlgn="auto" latinLnBrk="0" hangingPunct="0">
              <a:lnSpc>
                <a:spcPct val="100000"/>
              </a:lnSpc>
              <a:spcBef>
                <a:spcPts val="0"/>
              </a:spcBef>
              <a:spcAft>
                <a:spcPts val="0"/>
              </a:spcAft>
              <a:buClrTx/>
              <a:buSzTx/>
              <a:buFontTx/>
              <a:buNone/>
              <a:tabLst/>
            </a:pPr>
            <a:r>
              <a:rPr lang="en-US" sz="4400" b="1" i="1" dirty="0"/>
              <a:t>FIRST TIME YOU THINK ABOUT </a:t>
            </a:r>
          </a:p>
          <a:p>
            <a:pPr marL="0" marR="0" indent="0" algn="ctr" defTabSz="457200" rtl="0" fontAlgn="auto" latinLnBrk="0" hangingPunct="0">
              <a:lnSpc>
                <a:spcPct val="100000"/>
              </a:lnSpc>
              <a:spcBef>
                <a:spcPts val="0"/>
              </a:spcBef>
              <a:spcAft>
                <a:spcPts val="0"/>
              </a:spcAft>
              <a:buClrTx/>
              <a:buSzTx/>
              <a:buFontTx/>
              <a:buNone/>
              <a:tabLst/>
            </a:pPr>
            <a:r>
              <a:rPr lang="en-US" sz="4400" b="1" i="1" dirty="0"/>
              <a:t>WHAT YOU NEED TO DO</a:t>
            </a:r>
            <a:endParaRPr kumimoji="0" lang="en-US" sz="4400" b="1" i="1"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1190729907"/>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4" name="TextBox 3"/>
          <p:cNvSpPr txBox="1"/>
          <p:nvPr/>
        </p:nvSpPr>
        <p:spPr>
          <a:xfrm>
            <a:off x="513001" y="352336"/>
            <a:ext cx="8269249"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lang="en-US" sz="4400" b="1" baseline="0" dirty="0"/>
              <a:t>RHC Emergency</a:t>
            </a:r>
            <a:r>
              <a:rPr lang="en-US" sz="4400" b="1" dirty="0"/>
              <a:t> Preparedness (EP) </a:t>
            </a:r>
            <a:endParaRPr kumimoji="0" lang="en-US" sz="4400" b="1" i="0" u="none" strike="noStrike" cap="none" spc="0" normalizeH="0" baseline="0" dirty="0">
              <a:ln>
                <a:noFill/>
              </a:ln>
              <a:solidFill>
                <a:srgbClr val="000000"/>
              </a:solidFill>
              <a:effectLst/>
              <a:uFillTx/>
              <a:sym typeface="Calibri"/>
            </a:endParaRPr>
          </a:p>
        </p:txBody>
      </p:sp>
      <p:sp>
        <p:nvSpPr>
          <p:cNvPr id="7" name="TextBox 6"/>
          <p:cNvSpPr txBox="1"/>
          <p:nvPr/>
        </p:nvSpPr>
        <p:spPr>
          <a:xfrm>
            <a:off x="675861" y="1721939"/>
            <a:ext cx="7812156" cy="35394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3200" dirty="0"/>
              <a:t>Proposed by CMS in 2013, new regulations would provide consistent EP requirements, enhance patient safety during emergencies for persons served by Medicare- and Medicaid-participating facilities, and establish a more coordinated and defined response to natural and man-made disasters.</a:t>
            </a:r>
            <a:endParaRPr kumimoji="0" lang="en-US" sz="3200"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2745030212"/>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pic>
        <p:nvPicPr>
          <p:cNvPr id="4" name="Picture 3">
            <a:extLst>
              <a:ext uri="{FF2B5EF4-FFF2-40B4-BE49-F238E27FC236}">
                <a16:creationId xmlns:a16="http://schemas.microsoft.com/office/drawing/2014/main" id="{6C12FA40-BA93-044E-AB84-159F28FB16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789" y="619814"/>
            <a:ext cx="8400422" cy="5289155"/>
          </a:xfrm>
          <a:prstGeom prst="rect">
            <a:avLst/>
          </a:prstGeom>
        </p:spPr>
      </p:pic>
    </p:spTree>
    <p:extLst>
      <p:ext uri="{BB962C8B-B14F-4D97-AF65-F5344CB8AC3E}">
        <p14:creationId xmlns:p14="http://schemas.microsoft.com/office/powerpoint/2010/main" val="71978755"/>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2" name="TextBox 1"/>
          <p:cNvSpPr txBox="1"/>
          <p:nvPr/>
        </p:nvSpPr>
        <p:spPr>
          <a:xfrm>
            <a:off x="3498574" y="2663687"/>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5" name="Title 4"/>
          <p:cNvSpPr>
            <a:spLocks noGrp="1"/>
          </p:cNvSpPr>
          <p:nvPr>
            <p:ph type="title"/>
          </p:nvPr>
        </p:nvSpPr>
        <p:spPr>
          <a:xfrm>
            <a:off x="685800" y="340479"/>
            <a:ext cx="7772400" cy="911851"/>
          </a:xfrm>
        </p:spPr>
        <p:txBody>
          <a:bodyPr>
            <a:normAutofit/>
          </a:bodyPr>
          <a:lstStyle/>
          <a:p>
            <a:r>
              <a:rPr lang="en-US" b="1" dirty="0"/>
              <a:t>Understanding the Final EP Rule</a:t>
            </a:r>
          </a:p>
        </p:txBody>
      </p:sp>
      <p:sp>
        <p:nvSpPr>
          <p:cNvPr id="6" name="Text Placeholder 5"/>
          <p:cNvSpPr>
            <a:spLocks noGrp="1"/>
          </p:cNvSpPr>
          <p:nvPr>
            <p:ph type="body" sz="quarter" idx="1"/>
          </p:nvPr>
        </p:nvSpPr>
        <p:spPr>
          <a:xfrm>
            <a:off x="536713" y="1431235"/>
            <a:ext cx="8130209" cy="3319669"/>
          </a:xfrm>
        </p:spPr>
        <p:txBody>
          <a:bodyPr>
            <a:normAutofit/>
          </a:bodyPr>
          <a:lstStyle/>
          <a:p>
            <a:r>
              <a:rPr lang="en-US" b="1" i="1" dirty="0">
                <a:solidFill>
                  <a:schemeClr val="tx1"/>
                </a:solidFill>
              </a:rPr>
              <a:t>EP Requirements for Medicare and Medicaid Participating Providers/Suppliers</a:t>
            </a:r>
          </a:p>
          <a:p>
            <a:pPr marL="457200" indent="-457200" algn="l">
              <a:buFont typeface="Arial" charset="0"/>
              <a:buChar char="•"/>
            </a:pPr>
            <a:r>
              <a:rPr lang="en-US" dirty="0">
                <a:solidFill>
                  <a:schemeClr val="tx1"/>
                </a:solidFill>
              </a:rPr>
              <a:t>Published September 16, 2016</a:t>
            </a:r>
          </a:p>
          <a:p>
            <a:pPr marL="457200" indent="-457200" algn="l">
              <a:buFont typeface="Arial" charset="0"/>
              <a:buChar char="•"/>
            </a:pPr>
            <a:r>
              <a:rPr lang="en-US" dirty="0">
                <a:solidFill>
                  <a:schemeClr val="tx1"/>
                </a:solidFill>
              </a:rPr>
              <a:t>Applies to all 17 provider/supplier types</a:t>
            </a:r>
          </a:p>
          <a:p>
            <a:pPr marL="457200" indent="-457200" algn="l">
              <a:buFont typeface="Arial" charset="0"/>
              <a:buChar char="•"/>
            </a:pPr>
            <a:r>
              <a:rPr lang="en-US" dirty="0">
                <a:solidFill>
                  <a:schemeClr val="tx1"/>
                </a:solidFill>
              </a:rPr>
              <a:t>Compliance required for participation in Medicare</a:t>
            </a:r>
          </a:p>
          <a:p>
            <a:endParaRPr lang="en-US" dirty="0">
              <a:solidFill>
                <a:schemeClr val="tx1"/>
              </a:solidFill>
            </a:endParaRPr>
          </a:p>
          <a:p>
            <a:endParaRPr lang="en-US" dirty="0"/>
          </a:p>
        </p:txBody>
      </p:sp>
      <p:sp>
        <p:nvSpPr>
          <p:cNvPr id="7" name="Vertical Scroll 6"/>
          <p:cNvSpPr/>
          <p:nvPr/>
        </p:nvSpPr>
        <p:spPr>
          <a:xfrm>
            <a:off x="685800" y="5002603"/>
            <a:ext cx="7772400" cy="639601"/>
          </a:xfrm>
          <a:prstGeom prst="verticalScroll">
            <a:avLst/>
          </a:prstGeom>
          <a:solidFill>
            <a:srgbClr val="FFC000"/>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rgbClr val="000000"/>
                </a:solidFill>
                <a:effectLst/>
                <a:uFillTx/>
                <a:latin typeface="+mn-lt"/>
                <a:ea typeface="+mn-ea"/>
                <a:cs typeface="+mn-cs"/>
                <a:sym typeface="Calibri"/>
              </a:rPr>
              <a:t>Implementation Date November 16, 2017</a:t>
            </a:r>
          </a:p>
        </p:txBody>
      </p:sp>
    </p:spTree>
    <p:extLst>
      <p:ext uri="{BB962C8B-B14F-4D97-AF65-F5344CB8AC3E}">
        <p14:creationId xmlns:p14="http://schemas.microsoft.com/office/powerpoint/2010/main" val="536481182"/>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28700" y="952500"/>
            <a:ext cx="92396"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000000"/>
              </a:solidFill>
              <a:effectLst/>
              <a:uFillTx/>
              <a:sym typeface="Calibri"/>
            </a:endParaRPr>
          </a:p>
        </p:txBody>
      </p:sp>
      <p:sp>
        <p:nvSpPr>
          <p:cNvPr id="2" name="TextBox 1"/>
          <p:cNvSpPr txBox="1"/>
          <p:nvPr/>
        </p:nvSpPr>
        <p:spPr>
          <a:xfrm>
            <a:off x="3498574" y="2663687"/>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5" name="Title 4"/>
          <p:cNvSpPr>
            <a:spLocks noGrp="1"/>
          </p:cNvSpPr>
          <p:nvPr>
            <p:ph type="title"/>
          </p:nvPr>
        </p:nvSpPr>
        <p:spPr>
          <a:xfrm>
            <a:off x="685800" y="340479"/>
            <a:ext cx="7772400" cy="911851"/>
          </a:xfrm>
        </p:spPr>
        <p:txBody>
          <a:bodyPr>
            <a:normAutofit/>
          </a:bodyPr>
          <a:lstStyle/>
          <a:p>
            <a:r>
              <a:rPr lang="en-US" b="1" dirty="0"/>
              <a:t>EP Interpretive Guidelines</a:t>
            </a:r>
          </a:p>
        </p:txBody>
      </p:sp>
      <p:sp>
        <p:nvSpPr>
          <p:cNvPr id="6" name="Text Placeholder 5"/>
          <p:cNvSpPr>
            <a:spLocks noGrp="1"/>
          </p:cNvSpPr>
          <p:nvPr>
            <p:ph type="body" sz="quarter" idx="1"/>
          </p:nvPr>
        </p:nvSpPr>
        <p:spPr>
          <a:xfrm>
            <a:off x="139149" y="1369506"/>
            <a:ext cx="8786190" cy="4534337"/>
          </a:xfrm>
        </p:spPr>
        <p:txBody>
          <a:bodyPr>
            <a:normAutofit fontScale="92500" lnSpcReduction="20000"/>
          </a:bodyPr>
          <a:lstStyle/>
          <a:p>
            <a:r>
              <a:rPr lang="en-US" dirty="0">
                <a:solidFill>
                  <a:schemeClr val="tx1"/>
                </a:solidFill>
              </a:rPr>
              <a:t>“The Interpretive Guidelines are sub regulatory guidelines, not laws, which establish our expectations for the function states perform in enforcing the regulatory requirements. Facilities do not require the IGs in order to implement the regulatory requirements.  </a:t>
            </a:r>
          </a:p>
          <a:p>
            <a:r>
              <a:rPr lang="en-US" dirty="0">
                <a:solidFill>
                  <a:schemeClr val="tx1"/>
                </a:solidFill>
              </a:rPr>
              <a:t>This EP rule is accompanied by extensive resources that providers and suppliers can use to establish their emergency preparedness programs.”</a:t>
            </a:r>
          </a:p>
          <a:p>
            <a:endParaRPr lang="en-US" dirty="0">
              <a:solidFill>
                <a:schemeClr val="tx1"/>
              </a:solidFill>
            </a:endParaRPr>
          </a:p>
          <a:p>
            <a:r>
              <a:rPr lang="en-US" sz="2300" dirty="0">
                <a:solidFill>
                  <a:schemeClr val="tx1"/>
                </a:solidFill>
              </a:rPr>
              <a:t>Federal Register /Vol. 81, No. 180 / Friday, September 16, 2016 /Rules and Regulations 63873</a:t>
            </a:r>
          </a:p>
          <a:p>
            <a:endParaRPr lang="en-US" dirty="0"/>
          </a:p>
        </p:txBody>
      </p:sp>
    </p:spTree>
    <p:extLst>
      <p:ext uri="{BB962C8B-B14F-4D97-AF65-F5344CB8AC3E}">
        <p14:creationId xmlns:p14="http://schemas.microsoft.com/office/powerpoint/2010/main" val="1713692783"/>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153768"/>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Risk Assessment and Planning</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4" name="TextBox 3"/>
          <p:cNvSpPr txBox="1"/>
          <p:nvPr/>
        </p:nvSpPr>
        <p:spPr>
          <a:xfrm>
            <a:off x="206864" y="848190"/>
            <a:ext cx="8937135" cy="56323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n-US" sz="2400" dirty="0"/>
          </a:p>
          <a:p>
            <a:endParaRPr lang="en-US" sz="2400" dirty="0"/>
          </a:p>
          <a:p>
            <a:r>
              <a:rPr lang="en-US" sz="2400" dirty="0"/>
              <a:t>	(a) Emergency plan. The RHC/FQHC must develop and maintain an emergency preparedness plan that must be reviewed and updated at least annually. The plan must do all of the following: 	</a:t>
            </a:r>
          </a:p>
          <a:p>
            <a:r>
              <a:rPr lang="en-US" sz="2400" dirty="0"/>
              <a:t>		  (1) Be based on and include a documented, facility-based and community-based risk assessment, utilizing an all-hazards approach. </a:t>
            </a:r>
          </a:p>
          <a:p>
            <a:r>
              <a:rPr lang="en-US" sz="2400" dirty="0"/>
              <a:t>               (2) Include strategies for addressing emergency events identified by the risk assessment. </a:t>
            </a:r>
          </a:p>
          <a:p>
            <a:r>
              <a:rPr lang="en-US" sz="2400" dirty="0"/>
              <a:t>		  (3) Address patient population, including, but not limited to, the type of services the RHC/FQHC has the ability to provide in an emergency; and continuity of operations, including delegations of authority and succession plans. </a:t>
            </a:r>
          </a:p>
          <a:p>
            <a:endParaRPr lang="en-US" sz="2400" dirty="0"/>
          </a:p>
          <a:p>
            <a:pPr lvl="0"/>
            <a:r>
              <a:rPr lang="en-US" sz="2400" dirty="0"/>
              <a:t>		</a:t>
            </a:r>
            <a:endParaRPr kumimoji="0" lang="en-US" sz="2400"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1635023104"/>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pic>
        <p:nvPicPr>
          <p:cNvPr id="7" name="Picture 6">
            <a:extLst>
              <a:ext uri="{FF2B5EF4-FFF2-40B4-BE49-F238E27FC236}">
                <a16:creationId xmlns:a16="http://schemas.microsoft.com/office/drawing/2014/main" id="{0B61DE58-DABA-6248-BB86-FE32346070EA}"/>
              </a:ext>
            </a:extLst>
          </p:cNvPr>
          <p:cNvPicPr>
            <a:picLocks noChangeAspect="1"/>
          </p:cNvPicPr>
          <p:nvPr/>
        </p:nvPicPr>
        <p:blipFill>
          <a:blip r:embed="rId3"/>
          <a:stretch>
            <a:fillRect/>
          </a:stretch>
        </p:blipFill>
        <p:spPr>
          <a:xfrm>
            <a:off x="797599" y="800099"/>
            <a:ext cx="7548802" cy="4656728"/>
          </a:xfrm>
          <a:prstGeom prst="rect">
            <a:avLst/>
          </a:prstGeom>
          <a:ln w="76200">
            <a:solidFill>
              <a:schemeClr val="accent1"/>
            </a:solidFill>
          </a:ln>
        </p:spPr>
      </p:pic>
    </p:spTree>
    <p:extLst>
      <p:ext uri="{BB962C8B-B14F-4D97-AF65-F5344CB8AC3E}">
        <p14:creationId xmlns:p14="http://schemas.microsoft.com/office/powerpoint/2010/main" val="3267250480"/>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extBox 3"/>
          <p:cNvSpPr txBox="1"/>
          <p:nvPr/>
        </p:nvSpPr>
        <p:spPr>
          <a:xfrm>
            <a:off x="141118" y="1854200"/>
            <a:ext cx="9002882" cy="4093429"/>
          </a:xfrm>
          <a:prstGeom prst="rect">
            <a:avLst/>
          </a:prstGeom>
          <a:noFill/>
        </p:spPr>
        <p:txBody>
          <a:bodyPr wrap="square" rtlCol="0">
            <a:spAutoFit/>
          </a:bodyPr>
          <a:lstStyle/>
          <a:p>
            <a:pPr algn="ctr"/>
            <a:endParaRPr lang="en-US" sz="2400" b="1" dirty="0"/>
          </a:p>
          <a:p>
            <a:pPr algn="ctr"/>
            <a:endParaRPr lang="en-US" sz="2400" b="1" dirty="0"/>
          </a:p>
          <a:p>
            <a:pPr algn="ctr"/>
            <a:endParaRPr lang="en-US" sz="2400" b="1" dirty="0"/>
          </a:p>
          <a:p>
            <a:pPr algn="ctr"/>
            <a:endParaRPr lang="en-US" sz="2400" b="1" dirty="0"/>
          </a:p>
          <a:p>
            <a:pPr algn="ctr"/>
            <a:r>
              <a:rPr lang="en-US" sz="2400" b="1" dirty="0"/>
              <a:t> </a:t>
            </a:r>
          </a:p>
          <a:p>
            <a:pPr algn="ctr"/>
            <a:endParaRPr lang="en-US" sz="2400" b="1" dirty="0"/>
          </a:p>
          <a:p>
            <a:pPr algn="ctr"/>
            <a:endParaRPr lang="en-US" sz="2400" b="1" dirty="0"/>
          </a:p>
          <a:p>
            <a:pPr algn="ctr"/>
            <a:endParaRPr lang="en-US" sz="2000" b="1" dirty="0"/>
          </a:p>
          <a:p>
            <a:endParaRPr lang="en-US" b="1" dirty="0"/>
          </a:p>
          <a:p>
            <a:endParaRPr lang="en-US" b="1" dirty="0"/>
          </a:p>
          <a:p>
            <a:endParaRPr lang="en-US" b="1" dirty="0"/>
          </a:p>
          <a:p>
            <a:endParaRPr lang="en-US" dirty="0"/>
          </a:p>
        </p:txBody>
      </p:sp>
      <p:pic>
        <p:nvPicPr>
          <p:cNvPr id="3" name="Picture 2">
            <a:extLst>
              <a:ext uri="{FF2B5EF4-FFF2-40B4-BE49-F238E27FC236}">
                <a16:creationId xmlns:a16="http://schemas.microsoft.com/office/drawing/2014/main" id="{B1295F3B-F103-DE4A-9A2C-A534D0EB13E2}"/>
              </a:ext>
            </a:extLst>
          </p:cNvPr>
          <p:cNvPicPr>
            <a:picLocks noChangeAspect="1"/>
          </p:cNvPicPr>
          <p:nvPr/>
        </p:nvPicPr>
        <p:blipFill>
          <a:blip r:embed="rId3"/>
          <a:stretch>
            <a:fillRect/>
          </a:stretch>
        </p:blipFill>
        <p:spPr>
          <a:xfrm>
            <a:off x="786176" y="1135177"/>
            <a:ext cx="7712765" cy="4617643"/>
          </a:xfrm>
          <a:prstGeom prst="rect">
            <a:avLst/>
          </a:prstGeom>
        </p:spPr>
      </p:pic>
    </p:spTree>
    <p:extLst>
      <p:ext uri="{BB962C8B-B14F-4D97-AF65-F5344CB8AC3E}">
        <p14:creationId xmlns:p14="http://schemas.microsoft.com/office/powerpoint/2010/main" val="95052034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extBox 3"/>
          <p:cNvSpPr txBox="1"/>
          <p:nvPr/>
        </p:nvSpPr>
        <p:spPr>
          <a:xfrm>
            <a:off x="141118" y="1854200"/>
            <a:ext cx="9002882" cy="4093429"/>
          </a:xfrm>
          <a:prstGeom prst="rect">
            <a:avLst/>
          </a:prstGeom>
          <a:noFill/>
        </p:spPr>
        <p:txBody>
          <a:bodyPr wrap="square" rtlCol="0">
            <a:spAutoFit/>
          </a:bodyPr>
          <a:lstStyle/>
          <a:p>
            <a:pPr algn="ctr"/>
            <a:endParaRPr lang="en-US" sz="2400" b="1" dirty="0"/>
          </a:p>
          <a:p>
            <a:pPr algn="ctr"/>
            <a:endParaRPr lang="en-US" sz="2400" b="1" dirty="0"/>
          </a:p>
          <a:p>
            <a:pPr algn="ctr"/>
            <a:endParaRPr lang="en-US" sz="2400" b="1" dirty="0"/>
          </a:p>
          <a:p>
            <a:pPr algn="ctr"/>
            <a:endParaRPr lang="en-US" sz="2400" b="1" dirty="0"/>
          </a:p>
          <a:p>
            <a:pPr algn="ctr"/>
            <a:r>
              <a:rPr lang="en-US" sz="2400" b="1" dirty="0"/>
              <a:t> </a:t>
            </a:r>
          </a:p>
          <a:p>
            <a:pPr algn="ctr"/>
            <a:endParaRPr lang="en-US" sz="2400" b="1" dirty="0"/>
          </a:p>
          <a:p>
            <a:pPr algn="ctr"/>
            <a:endParaRPr lang="en-US" sz="2400" b="1" dirty="0"/>
          </a:p>
          <a:p>
            <a:pPr algn="ctr"/>
            <a:endParaRPr lang="en-US" sz="2000" b="1" dirty="0"/>
          </a:p>
          <a:p>
            <a:endParaRPr lang="en-US" b="1" dirty="0"/>
          </a:p>
          <a:p>
            <a:endParaRPr lang="en-US" b="1" dirty="0"/>
          </a:p>
          <a:p>
            <a:endParaRPr lang="en-US" b="1" dirty="0"/>
          </a:p>
          <a:p>
            <a:endParaRPr lang="en-US" dirty="0"/>
          </a:p>
        </p:txBody>
      </p:sp>
      <p:pic>
        <p:nvPicPr>
          <p:cNvPr id="5" name="Picture 4">
            <a:extLst>
              <a:ext uri="{FF2B5EF4-FFF2-40B4-BE49-F238E27FC236}">
                <a16:creationId xmlns:a16="http://schemas.microsoft.com/office/drawing/2014/main" id="{E32E488C-6134-A04E-B5E6-7B70C79AC0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885" y="815009"/>
            <a:ext cx="8203347" cy="4811920"/>
          </a:xfrm>
          <a:prstGeom prst="rect">
            <a:avLst/>
          </a:prstGeom>
        </p:spPr>
      </p:pic>
    </p:spTree>
    <p:extLst>
      <p:ext uri="{BB962C8B-B14F-4D97-AF65-F5344CB8AC3E}">
        <p14:creationId xmlns:p14="http://schemas.microsoft.com/office/powerpoint/2010/main" val="1628555319"/>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153768"/>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Risk Assessment and Planning</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6" name="TextBox 5">
            <a:extLst>
              <a:ext uri="{FF2B5EF4-FFF2-40B4-BE49-F238E27FC236}">
                <a16:creationId xmlns:a16="http://schemas.microsoft.com/office/drawing/2014/main" id="{F119EB6B-F5A0-234C-844F-48959EB4DF48}"/>
              </a:ext>
            </a:extLst>
          </p:cNvPr>
          <p:cNvSpPr txBox="1"/>
          <p:nvPr/>
        </p:nvSpPr>
        <p:spPr>
          <a:xfrm>
            <a:off x="457550" y="862978"/>
            <a:ext cx="8228900"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3600" b="1" dirty="0"/>
              <a:t>Clinic-Based Hazards Assessment </a:t>
            </a:r>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7" name="TextBox 6">
            <a:extLst>
              <a:ext uri="{FF2B5EF4-FFF2-40B4-BE49-F238E27FC236}">
                <a16:creationId xmlns:a16="http://schemas.microsoft.com/office/drawing/2014/main" id="{DF76341B-AA76-584D-BB35-0F93147B7364}"/>
              </a:ext>
            </a:extLst>
          </p:cNvPr>
          <p:cNvSpPr txBox="1"/>
          <p:nvPr/>
        </p:nvSpPr>
        <p:spPr>
          <a:xfrm>
            <a:off x="857823" y="2271067"/>
            <a:ext cx="7431412" cy="34538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2400" b="1" i="1" u="sng" dirty="0"/>
              <a:t>What top five events are most likely to impact </a:t>
            </a:r>
          </a:p>
          <a:p>
            <a:pPr algn="ctr"/>
            <a:r>
              <a:rPr lang="en-US" sz="2400" b="1" i="1" u="sng" dirty="0"/>
              <a:t>the services your organization delivers to patients?</a:t>
            </a:r>
          </a:p>
          <a:p>
            <a:pPr algn="ctr"/>
            <a:endParaRPr lang="en-US" sz="2400" b="1" dirty="0"/>
          </a:p>
          <a:p>
            <a:pPr marL="285750" indent="-285750">
              <a:buFont typeface="Arial" panose="020B0604020202020204" pitchFamily="34" charset="0"/>
              <a:buChar char="•"/>
            </a:pPr>
            <a:r>
              <a:rPr lang="en-US" sz="2400" b="1" dirty="0"/>
              <a:t>Short-term Inclement Weather Events</a:t>
            </a:r>
          </a:p>
          <a:p>
            <a:pPr marL="285750" indent="-285750">
              <a:buFont typeface="Arial" panose="020B0604020202020204" pitchFamily="34" charset="0"/>
              <a:buChar char="•"/>
            </a:pPr>
            <a:r>
              <a:rPr lang="en-US" sz="2400" b="1" dirty="0"/>
              <a:t>Power or Water Interruptions</a:t>
            </a:r>
          </a:p>
          <a:p>
            <a:pPr marL="285750" indent="-285750">
              <a:buFont typeface="Arial" panose="020B0604020202020204" pitchFamily="34" charset="0"/>
              <a:buChar char="•"/>
            </a:pPr>
            <a:r>
              <a:rPr lang="en-US" sz="2400" b="1" dirty="0"/>
              <a:t>Provider/Staff Illness in a Small Clinic</a:t>
            </a:r>
          </a:p>
          <a:p>
            <a:pPr marL="285750" indent="-285750">
              <a:buFont typeface="Arial" panose="020B0604020202020204" pitchFamily="34" charset="0"/>
              <a:buChar char="•"/>
            </a:pPr>
            <a:r>
              <a:rPr lang="en-US" sz="2400" b="1" dirty="0"/>
              <a:t>Technological/Communication Failures</a:t>
            </a:r>
          </a:p>
          <a:p>
            <a:pPr marL="285750" indent="-285750">
              <a:buFont typeface="Arial" panose="020B0604020202020204" pitchFamily="34" charset="0"/>
              <a:buChar char="•"/>
            </a:pPr>
            <a:r>
              <a:rPr lang="en-US" sz="2400" b="1" dirty="0"/>
              <a:t>On-site Events Requiring Evacuation (Fire, Threat)</a:t>
            </a:r>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1195472240"/>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153768"/>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Risk Assessment and Planning</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4" name="TextBox 3"/>
          <p:cNvSpPr txBox="1"/>
          <p:nvPr/>
        </p:nvSpPr>
        <p:spPr>
          <a:xfrm>
            <a:off x="-22231" y="1446430"/>
            <a:ext cx="8937135"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2400" dirty="0"/>
              <a:t>Mississippi County Listing found at MSEMA.ORG</a:t>
            </a:r>
          </a:p>
          <a:p>
            <a:pPr lvl="0"/>
            <a:r>
              <a:rPr lang="en-US" sz="2400" dirty="0"/>
              <a:t>		</a:t>
            </a:r>
            <a:endParaRPr kumimoji="0" lang="en-US" sz="2400" b="0" i="0" u="none" strike="noStrike" cap="none" spc="0" normalizeH="0" baseline="0" dirty="0">
              <a:ln>
                <a:noFill/>
              </a:ln>
              <a:solidFill>
                <a:srgbClr val="000000"/>
              </a:solidFill>
              <a:effectLst/>
              <a:uFillTx/>
              <a:sym typeface="Calibri"/>
            </a:endParaRPr>
          </a:p>
        </p:txBody>
      </p:sp>
      <p:graphicFrame>
        <p:nvGraphicFramePr>
          <p:cNvPr id="5" name="Table 4">
            <a:extLst>
              <a:ext uri="{FF2B5EF4-FFF2-40B4-BE49-F238E27FC236}">
                <a16:creationId xmlns:a16="http://schemas.microsoft.com/office/drawing/2014/main" id="{68BE422C-400C-174C-932B-80AA607593A1}"/>
              </a:ext>
            </a:extLst>
          </p:cNvPr>
          <p:cNvGraphicFramePr>
            <a:graphicFrameLocks noGrp="1"/>
          </p:cNvGraphicFramePr>
          <p:nvPr>
            <p:extLst>
              <p:ext uri="{D42A27DB-BD31-4B8C-83A1-F6EECF244321}">
                <p14:modId xmlns:p14="http://schemas.microsoft.com/office/powerpoint/2010/main" val="1533370955"/>
              </p:ext>
            </p:extLst>
          </p:nvPr>
        </p:nvGraphicFramePr>
        <p:xfrm>
          <a:off x="1585887" y="2277425"/>
          <a:ext cx="5720898" cy="3614184"/>
        </p:xfrm>
        <a:graphic>
          <a:graphicData uri="http://schemas.openxmlformats.org/drawingml/2006/table">
            <a:tbl>
              <a:tblPr/>
              <a:tblGrid>
                <a:gridCol w="1906966">
                  <a:extLst>
                    <a:ext uri="{9D8B030D-6E8A-4147-A177-3AD203B41FA5}">
                      <a16:colId xmlns:a16="http://schemas.microsoft.com/office/drawing/2014/main" val="3019195446"/>
                    </a:ext>
                  </a:extLst>
                </a:gridCol>
                <a:gridCol w="1906966">
                  <a:extLst>
                    <a:ext uri="{9D8B030D-6E8A-4147-A177-3AD203B41FA5}">
                      <a16:colId xmlns:a16="http://schemas.microsoft.com/office/drawing/2014/main" val="4007189946"/>
                    </a:ext>
                  </a:extLst>
                </a:gridCol>
                <a:gridCol w="1906966">
                  <a:extLst>
                    <a:ext uri="{9D8B030D-6E8A-4147-A177-3AD203B41FA5}">
                      <a16:colId xmlns:a16="http://schemas.microsoft.com/office/drawing/2014/main" val="3976411825"/>
                    </a:ext>
                  </a:extLst>
                </a:gridCol>
              </a:tblGrid>
              <a:tr h="903546">
                <a:tc>
                  <a:txBody>
                    <a:bodyPr/>
                    <a:lstStyle/>
                    <a:p>
                      <a:pPr algn="ctr" fontAlgn="base"/>
                      <a:r>
                        <a:rPr lang="en-US" b="1" dirty="0">
                          <a:effectLst/>
                        </a:rPr>
                        <a:t>Adams County:</a:t>
                      </a:r>
                      <a:br>
                        <a:rPr lang="en-US" dirty="0">
                          <a:effectLst/>
                        </a:rPr>
                      </a:br>
                      <a:r>
                        <a:rPr lang="en-US" dirty="0">
                          <a:effectLst/>
                        </a:rPr>
                        <a:t>Brad Bradford</a:t>
                      </a:r>
                      <a:br>
                        <a:rPr lang="en-US" dirty="0">
                          <a:effectLst/>
                        </a:rPr>
                      </a:br>
                      <a:r>
                        <a:rPr lang="en-US" dirty="0">
                          <a:effectLst/>
                        </a:rPr>
                        <a:t>601-442-7021</a:t>
                      </a:r>
                    </a:p>
                  </a:txBody>
                  <a:tcPr marL="95250" marR="95250" marT="95250" marB="95250" anchor="ctr">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tc>
                  <a:txBody>
                    <a:bodyPr/>
                    <a:lstStyle/>
                    <a:p>
                      <a:pPr algn="ctr" fontAlgn="base"/>
                      <a:r>
                        <a:rPr lang="en-US" b="1" dirty="0">
                          <a:effectLst/>
                        </a:rPr>
                        <a:t>Alcorn County:</a:t>
                      </a:r>
                      <a:br>
                        <a:rPr lang="en-US" dirty="0">
                          <a:effectLst/>
                        </a:rPr>
                      </a:br>
                      <a:r>
                        <a:rPr lang="en-US" dirty="0">
                          <a:effectLst/>
                        </a:rPr>
                        <a:t>Ricky Gibens</a:t>
                      </a:r>
                      <a:br>
                        <a:rPr lang="en-US" dirty="0">
                          <a:effectLst/>
                        </a:rPr>
                      </a:br>
                      <a:r>
                        <a:rPr lang="en-US" dirty="0">
                          <a:effectLst/>
                        </a:rPr>
                        <a:t>662-286-7737</a:t>
                      </a:r>
                    </a:p>
                  </a:txBody>
                  <a:tcPr marL="95250" marR="95250" marT="95250" marB="95250" anchor="ctr">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tc>
                  <a:txBody>
                    <a:bodyPr/>
                    <a:lstStyle/>
                    <a:p>
                      <a:pPr algn="ctr" fontAlgn="base"/>
                      <a:r>
                        <a:rPr lang="en-US" b="1" dirty="0">
                          <a:effectLst/>
                        </a:rPr>
                        <a:t>Amite County:</a:t>
                      </a:r>
                      <a:br>
                        <a:rPr lang="en-US" dirty="0">
                          <a:effectLst/>
                        </a:rPr>
                      </a:br>
                      <a:r>
                        <a:rPr lang="en-US" dirty="0">
                          <a:effectLst/>
                        </a:rPr>
                        <a:t>Grant McCurley</a:t>
                      </a:r>
                      <a:br>
                        <a:rPr lang="en-US" dirty="0">
                          <a:effectLst/>
                        </a:rPr>
                      </a:br>
                      <a:r>
                        <a:rPr lang="en-US" dirty="0">
                          <a:effectLst/>
                        </a:rPr>
                        <a:t>601-657-1011</a:t>
                      </a:r>
                    </a:p>
                  </a:txBody>
                  <a:tcPr marL="95250" marR="95250" marT="95250" marB="95250" anchor="ctr">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extLst>
                  <a:ext uri="{0D108BD9-81ED-4DB2-BD59-A6C34878D82A}">
                    <a16:rowId xmlns:a16="http://schemas.microsoft.com/office/drawing/2014/main" val="2614926874"/>
                  </a:ext>
                </a:extLst>
              </a:tr>
              <a:tr h="903546">
                <a:tc>
                  <a:txBody>
                    <a:bodyPr/>
                    <a:lstStyle/>
                    <a:p>
                      <a:pPr algn="ctr" fontAlgn="base"/>
                      <a:r>
                        <a:rPr lang="en-US" b="1" dirty="0">
                          <a:effectLst/>
                        </a:rPr>
                        <a:t>Attala County:</a:t>
                      </a:r>
                      <a:br>
                        <a:rPr lang="en-US" dirty="0">
                          <a:effectLst/>
                        </a:rPr>
                      </a:br>
                      <a:r>
                        <a:rPr lang="en-US" dirty="0">
                          <a:effectLst/>
                        </a:rPr>
                        <a:t>Danny Townsend</a:t>
                      </a:r>
                      <a:br>
                        <a:rPr lang="en-US" dirty="0">
                          <a:effectLst/>
                        </a:rPr>
                      </a:br>
                      <a:r>
                        <a:rPr lang="en-US" dirty="0">
                          <a:effectLst/>
                        </a:rPr>
                        <a:t>662-289-5322</a:t>
                      </a:r>
                    </a:p>
                  </a:txBody>
                  <a:tcPr marL="95250" marR="95250" marT="95250" marB="95250" anchor="ctr">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tc>
                  <a:txBody>
                    <a:bodyPr/>
                    <a:lstStyle/>
                    <a:p>
                      <a:pPr algn="ctr" fontAlgn="base"/>
                      <a:r>
                        <a:rPr lang="en-US" b="1" dirty="0">
                          <a:effectLst/>
                        </a:rPr>
                        <a:t>Benton County:</a:t>
                      </a:r>
                      <a:br>
                        <a:rPr lang="en-US" dirty="0">
                          <a:effectLst/>
                        </a:rPr>
                      </a:br>
                      <a:r>
                        <a:rPr lang="en-US" dirty="0">
                          <a:effectLst/>
                        </a:rPr>
                        <a:t>Jimmy Gresham</a:t>
                      </a:r>
                      <a:br>
                        <a:rPr lang="en-US" dirty="0">
                          <a:effectLst/>
                        </a:rPr>
                      </a:br>
                      <a:r>
                        <a:rPr lang="en-US" dirty="0">
                          <a:effectLst/>
                        </a:rPr>
                        <a:t>662-224-6338</a:t>
                      </a:r>
                    </a:p>
                  </a:txBody>
                  <a:tcPr marL="95250" marR="95250" marT="95250" marB="95250" anchor="ctr">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tc>
                  <a:txBody>
                    <a:bodyPr/>
                    <a:lstStyle/>
                    <a:p>
                      <a:pPr algn="ctr" fontAlgn="base"/>
                      <a:r>
                        <a:rPr lang="en-US" b="1" dirty="0">
                          <a:effectLst/>
                        </a:rPr>
                        <a:t>Bolivar County: </a:t>
                      </a:r>
                      <a:br>
                        <a:rPr lang="en-US" dirty="0">
                          <a:effectLst/>
                        </a:rPr>
                      </a:br>
                      <a:r>
                        <a:rPr lang="en-US" dirty="0">
                          <a:effectLst/>
                        </a:rPr>
                        <a:t>Bill Quinton</a:t>
                      </a:r>
                      <a:br>
                        <a:rPr lang="en-US" dirty="0">
                          <a:effectLst/>
                        </a:rPr>
                      </a:br>
                      <a:r>
                        <a:rPr lang="en-US" dirty="0">
                          <a:effectLst/>
                        </a:rPr>
                        <a:t>662-588-3708</a:t>
                      </a:r>
                    </a:p>
                  </a:txBody>
                  <a:tcPr marL="95250" marR="95250" marT="95250" marB="95250" anchor="ctr">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extLst>
                  <a:ext uri="{0D108BD9-81ED-4DB2-BD59-A6C34878D82A}">
                    <a16:rowId xmlns:a16="http://schemas.microsoft.com/office/drawing/2014/main" val="3073377811"/>
                  </a:ext>
                </a:extLst>
              </a:tr>
              <a:tr h="903546">
                <a:tc>
                  <a:txBody>
                    <a:bodyPr/>
                    <a:lstStyle/>
                    <a:p>
                      <a:pPr algn="ctr" fontAlgn="base"/>
                      <a:r>
                        <a:rPr lang="en-US" b="1" dirty="0">
                          <a:effectLst/>
                        </a:rPr>
                        <a:t>Calhoun County:</a:t>
                      </a:r>
                      <a:br>
                        <a:rPr lang="en-US" dirty="0">
                          <a:effectLst/>
                        </a:rPr>
                      </a:br>
                      <a:r>
                        <a:rPr lang="en-US" dirty="0">
                          <a:effectLst/>
                        </a:rPr>
                        <a:t>Randy Skinner</a:t>
                      </a:r>
                      <a:br>
                        <a:rPr lang="en-US" dirty="0">
                          <a:effectLst/>
                        </a:rPr>
                      </a:br>
                      <a:r>
                        <a:rPr lang="en-US" dirty="0">
                          <a:effectLst/>
                        </a:rPr>
                        <a:t>662-983-0257</a:t>
                      </a:r>
                    </a:p>
                  </a:txBody>
                  <a:tcPr marL="95250" marR="95250" marT="95250" marB="95250" anchor="ctr">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tc>
                  <a:txBody>
                    <a:bodyPr/>
                    <a:lstStyle/>
                    <a:p>
                      <a:pPr algn="ctr" fontAlgn="base"/>
                      <a:r>
                        <a:rPr lang="en-US" b="1" dirty="0">
                          <a:effectLst/>
                        </a:rPr>
                        <a:t>Carroll County:</a:t>
                      </a:r>
                      <a:br>
                        <a:rPr lang="en-US" dirty="0">
                          <a:effectLst/>
                        </a:rPr>
                      </a:br>
                      <a:r>
                        <a:rPr lang="en-US" dirty="0">
                          <a:effectLst/>
                        </a:rPr>
                        <a:t>Gayle Beard</a:t>
                      </a:r>
                      <a:br>
                        <a:rPr lang="en-US" dirty="0">
                          <a:effectLst/>
                        </a:rPr>
                      </a:br>
                      <a:r>
                        <a:rPr lang="en-US" dirty="0">
                          <a:effectLst/>
                        </a:rPr>
                        <a:t>662-237-9386</a:t>
                      </a:r>
                    </a:p>
                  </a:txBody>
                  <a:tcPr marL="95250" marR="95250" marT="95250" marB="95250" anchor="ctr">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tc>
                  <a:txBody>
                    <a:bodyPr/>
                    <a:lstStyle/>
                    <a:p>
                      <a:pPr algn="ctr" fontAlgn="base"/>
                      <a:r>
                        <a:rPr lang="en-US" b="1">
                          <a:effectLst/>
                        </a:rPr>
                        <a:t>Chickasaw County:</a:t>
                      </a:r>
                      <a:br>
                        <a:rPr lang="en-US">
                          <a:effectLst/>
                        </a:rPr>
                      </a:br>
                      <a:r>
                        <a:rPr lang="en-US">
                          <a:effectLst/>
                        </a:rPr>
                        <a:t>Linda Griffin</a:t>
                      </a:r>
                      <a:br>
                        <a:rPr lang="en-US">
                          <a:effectLst/>
                        </a:rPr>
                      </a:br>
                      <a:r>
                        <a:rPr lang="en-US">
                          <a:effectLst/>
                        </a:rPr>
                        <a:t>662-448-1012</a:t>
                      </a:r>
                    </a:p>
                  </a:txBody>
                  <a:tcPr marL="95250" marR="95250" marT="95250" marB="95250" anchor="ctr">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extLst>
                  <a:ext uri="{0D108BD9-81ED-4DB2-BD59-A6C34878D82A}">
                    <a16:rowId xmlns:a16="http://schemas.microsoft.com/office/drawing/2014/main" val="3931252484"/>
                  </a:ext>
                </a:extLst>
              </a:tr>
              <a:tr h="903546">
                <a:tc>
                  <a:txBody>
                    <a:bodyPr/>
                    <a:lstStyle/>
                    <a:p>
                      <a:pPr algn="ctr" fontAlgn="base"/>
                      <a:r>
                        <a:rPr lang="en-US" b="1">
                          <a:effectLst/>
                        </a:rPr>
                        <a:t>Choctaw County:</a:t>
                      </a:r>
                      <a:br>
                        <a:rPr lang="en-US">
                          <a:effectLst/>
                        </a:rPr>
                      </a:br>
                      <a:r>
                        <a:rPr lang="en-US">
                          <a:effectLst/>
                        </a:rPr>
                        <a:t>Brent McKnight</a:t>
                      </a:r>
                      <a:br>
                        <a:rPr lang="en-US">
                          <a:effectLst/>
                        </a:rPr>
                      </a:br>
                      <a:r>
                        <a:rPr lang="en-US">
                          <a:effectLst/>
                        </a:rPr>
                        <a:t>662-285-6737</a:t>
                      </a:r>
                    </a:p>
                  </a:txBody>
                  <a:tcPr marL="95250" marR="95250" marT="95250" marB="95250" anchor="ctr">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tc>
                  <a:txBody>
                    <a:bodyPr/>
                    <a:lstStyle/>
                    <a:p>
                      <a:pPr algn="ctr" fontAlgn="base"/>
                      <a:r>
                        <a:rPr lang="en-US" b="1">
                          <a:effectLst/>
                        </a:rPr>
                        <a:t>Claiborne County:</a:t>
                      </a:r>
                      <a:br>
                        <a:rPr lang="en-US">
                          <a:effectLst/>
                        </a:rPr>
                      </a:br>
                      <a:r>
                        <a:rPr lang="en-US">
                          <a:effectLst/>
                        </a:rPr>
                        <a:t>Marvin Ratliff, Sr.</a:t>
                      </a:r>
                      <a:br>
                        <a:rPr lang="en-US">
                          <a:effectLst/>
                        </a:rPr>
                      </a:br>
                      <a:r>
                        <a:rPr lang="en-US">
                          <a:effectLst/>
                        </a:rPr>
                        <a:t>601-437-4684</a:t>
                      </a:r>
                    </a:p>
                  </a:txBody>
                  <a:tcPr marL="95250" marR="95250" marT="95250" marB="95250" anchor="ctr">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tc>
                  <a:txBody>
                    <a:bodyPr/>
                    <a:lstStyle/>
                    <a:p>
                      <a:pPr algn="ctr" fontAlgn="base"/>
                      <a:r>
                        <a:rPr lang="en-US" b="1" dirty="0">
                          <a:effectLst/>
                        </a:rPr>
                        <a:t>Clarke County:</a:t>
                      </a:r>
                      <a:br>
                        <a:rPr lang="en-US" dirty="0">
                          <a:effectLst/>
                        </a:rPr>
                      </a:br>
                      <a:r>
                        <a:rPr lang="en-US" dirty="0">
                          <a:effectLst/>
                        </a:rPr>
                        <a:t>Eddie Ivy</a:t>
                      </a:r>
                      <a:br>
                        <a:rPr lang="en-US" dirty="0">
                          <a:effectLst/>
                        </a:rPr>
                      </a:br>
                      <a:r>
                        <a:rPr lang="en-US" dirty="0">
                          <a:effectLst/>
                        </a:rPr>
                        <a:t>601-776-2256</a:t>
                      </a:r>
                    </a:p>
                  </a:txBody>
                  <a:tcPr marL="95250" marR="95250" marT="95250" marB="95250" anchor="ctr">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extLst>
                  <a:ext uri="{0D108BD9-81ED-4DB2-BD59-A6C34878D82A}">
                    <a16:rowId xmlns:a16="http://schemas.microsoft.com/office/drawing/2014/main" val="775482590"/>
                  </a:ext>
                </a:extLst>
              </a:tr>
            </a:tbl>
          </a:graphicData>
        </a:graphic>
      </p:graphicFrame>
    </p:spTree>
    <p:extLst>
      <p:ext uri="{BB962C8B-B14F-4D97-AF65-F5344CB8AC3E}">
        <p14:creationId xmlns:p14="http://schemas.microsoft.com/office/powerpoint/2010/main" val="4210835744"/>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extBox 3"/>
          <p:cNvSpPr txBox="1"/>
          <p:nvPr/>
        </p:nvSpPr>
        <p:spPr>
          <a:xfrm>
            <a:off x="141118" y="1854200"/>
            <a:ext cx="9002882" cy="4093429"/>
          </a:xfrm>
          <a:prstGeom prst="rect">
            <a:avLst/>
          </a:prstGeom>
          <a:noFill/>
        </p:spPr>
        <p:txBody>
          <a:bodyPr wrap="square" rtlCol="0">
            <a:spAutoFit/>
          </a:bodyPr>
          <a:lstStyle/>
          <a:p>
            <a:pPr algn="ctr"/>
            <a:endParaRPr lang="en-US" sz="2400" b="1" dirty="0"/>
          </a:p>
          <a:p>
            <a:pPr algn="ctr"/>
            <a:endParaRPr lang="en-US" sz="2400" b="1" dirty="0"/>
          </a:p>
          <a:p>
            <a:pPr algn="ctr"/>
            <a:endParaRPr lang="en-US" sz="2400" b="1" dirty="0"/>
          </a:p>
          <a:p>
            <a:pPr algn="ctr"/>
            <a:endParaRPr lang="en-US" sz="2400" b="1" dirty="0"/>
          </a:p>
          <a:p>
            <a:pPr algn="ctr"/>
            <a:r>
              <a:rPr lang="en-US" sz="2400" b="1" dirty="0"/>
              <a:t> </a:t>
            </a:r>
          </a:p>
          <a:p>
            <a:pPr algn="ctr"/>
            <a:endParaRPr lang="en-US" sz="2400" b="1" dirty="0"/>
          </a:p>
          <a:p>
            <a:pPr algn="ctr"/>
            <a:endParaRPr lang="en-US" sz="2400" b="1" dirty="0"/>
          </a:p>
          <a:p>
            <a:pPr algn="ctr"/>
            <a:endParaRPr lang="en-US" sz="2000" b="1" dirty="0"/>
          </a:p>
          <a:p>
            <a:endParaRPr lang="en-US" b="1" dirty="0"/>
          </a:p>
          <a:p>
            <a:endParaRPr lang="en-US" b="1" dirty="0"/>
          </a:p>
          <a:p>
            <a:endParaRPr lang="en-US" b="1" dirty="0"/>
          </a:p>
          <a:p>
            <a:endParaRPr lang="en-US" dirty="0"/>
          </a:p>
        </p:txBody>
      </p:sp>
      <p:pic>
        <p:nvPicPr>
          <p:cNvPr id="3" name="Picture 2">
            <a:extLst>
              <a:ext uri="{FF2B5EF4-FFF2-40B4-BE49-F238E27FC236}">
                <a16:creationId xmlns:a16="http://schemas.microsoft.com/office/drawing/2014/main" id="{A21F6771-F19A-F149-A426-EEC5F02C8887}"/>
              </a:ext>
            </a:extLst>
          </p:cNvPr>
          <p:cNvPicPr>
            <a:picLocks noChangeAspect="1"/>
          </p:cNvPicPr>
          <p:nvPr/>
        </p:nvPicPr>
        <p:blipFill rotWithShape="1">
          <a:blip r:embed="rId3"/>
          <a:srcRect l="1429" r="2145"/>
          <a:stretch/>
        </p:blipFill>
        <p:spPr>
          <a:xfrm>
            <a:off x="488002" y="1317211"/>
            <a:ext cx="8309114" cy="5167405"/>
          </a:xfrm>
          <a:prstGeom prst="rect">
            <a:avLst/>
          </a:prstGeom>
        </p:spPr>
      </p:pic>
      <p:sp>
        <p:nvSpPr>
          <p:cNvPr id="2" name="TextBox 1">
            <a:extLst>
              <a:ext uri="{FF2B5EF4-FFF2-40B4-BE49-F238E27FC236}">
                <a16:creationId xmlns:a16="http://schemas.microsoft.com/office/drawing/2014/main" id="{E24FC8CC-BBB1-A248-98C7-6E7013EB5E54}"/>
              </a:ext>
            </a:extLst>
          </p:cNvPr>
          <p:cNvSpPr txBox="1"/>
          <p:nvPr/>
        </p:nvSpPr>
        <p:spPr>
          <a:xfrm>
            <a:off x="1466530" y="549392"/>
            <a:ext cx="6352058"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2400" b="1" i="0" u="none" strike="noStrike" cap="none" spc="0" normalizeH="0" baseline="0" dirty="0">
                <a:ln>
                  <a:noFill/>
                </a:ln>
                <a:solidFill>
                  <a:schemeClr val="bg1"/>
                </a:solidFill>
                <a:effectLst/>
                <a:uFillTx/>
                <a:latin typeface="+mn-lt"/>
                <a:ea typeface="+mn-ea"/>
                <a:cs typeface="+mn-cs"/>
                <a:sym typeface="Calibri"/>
              </a:rPr>
              <a:t>Reviewing an Icy Weather Activation in the Clinic</a:t>
            </a:r>
          </a:p>
        </p:txBody>
      </p:sp>
    </p:spTree>
    <p:extLst>
      <p:ext uri="{BB962C8B-B14F-4D97-AF65-F5344CB8AC3E}">
        <p14:creationId xmlns:p14="http://schemas.microsoft.com/office/powerpoint/2010/main" val="3863122676"/>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153768"/>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Risk Assessment and Planning</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4" name="TextBox 3"/>
          <p:cNvSpPr txBox="1"/>
          <p:nvPr/>
        </p:nvSpPr>
        <p:spPr>
          <a:xfrm>
            <a:off x="206865" y="1169431"/>
            <a:ext cx="8937135" cy="49552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2800" b="1" dirty="0"/>
              <a:t>Types of Emergencies</a:t>
            </a:r>
          </a:p>
          <a:p>
            <a:r>
              <a:rPr lang="en-US" sz="2400" dirty="0"/>
              <a:t>	</a:t>
            </a:r>
          </a:p>
          <a:p>
            <a:r>
              <a:rPr lang="en-US" sz="2400" dirty="0"/>
              <a:t>	</a:t>
            </a:r>
            <a:r>
              <a:rPr lang="en-US" sz="2400" i="1" dirty="0"/>
              <a:t>Man Made	:</a:t>
            </a:r>
            <a:r>
              <a:rPr lang="en-US" sz="2400" dirty="0"/>
              <a:t> 		Active shooter		Chemical Emergencies</a:t>
            </a:r>
          </a:p>
          <a:p>
            <a:r>
              <a:rPr lang="en-US" sz="2400" dirty="0"/>
              <a:t>						Cyber Attack		Mass Casualties</a:t>
            </a:r>
          </a:p>
          <a:p>
            <a:r>
              <a:rPr lang="en-US" sz="2400" dirty="0"/>
              <a:t>						Bioterrorism 		Radiation</a:t>
            </a:r>
          </a:p>
          <a:p>
            <a:r>
              <a:rPr lang="en-US" sz="2400" dirty="0"/>
              <a:t>      </a:t>
            </a:r>
          </a:p>
          <a:p>
            <a:r>
              <a:rPr lang="en-US" sz="2400" dirty="0"/>
              <a:t>			</a:t>
            </a:r>
            <a:r>
              <a:rPr lang="en-US" sz="2400" i="1" dirty="0"/>
              <a:t>Natural Disasters:</a:t>
            </a:r>
            <a:r>
              <a:rPr lang="en-US" sz="2400" dirty="0"/>
              <a:t>			Tornadoes</a:t>
            </a:r>
          </a:p>
          <a:p>
            <a:r>
              <a:rPr lang="en-US" sz="2400" dirty="0"/>
              <a:t>										Hurricanes</a:t>
            </a:r>
          </a:p>
          <a:p>
            <a:r>
              <a:rPr lang="en-US" sz="2400" dirty="0"/>
              <a:t>										Severe Storms</a:t>
            </a:r>
          </a:p>
          <a:p>
            <a:r>
              <a:rPr lang="en-US" sz="2400" dirty="0"/>
              <a:t>	</a:t>
            </a:r>
          </a:p>
          <a:p>
            <a:r>
              <a:rPr lang="en-US" sz="2400" dirty="0"/>
              <a:t>					</a:t>
            </a:r>
            <a:r>
              <a:rPr lang="en-US" sz="2400" i="1" dirty="0"/>
              <a:t>Public Health:</a:t>
            </a:r>
            <a:r>
              <a:rPr lang="en-US" sz="2400" dirty="0"/>
              <a:t>				Pandemic Influenza</a:t>
            </a:r>
          </a:p>
          <a:p>
            <a:r>
              <a:rPr lang="en-US" sz="2400" dirty="0"/>
              <a:t>												Zika Virus Outbreak</a:t>
            </a:r>
          </a:p>
          <a:p>
            <a:r>
              <a:rPr lang="en-US" sz="2400" dirty="0"/>
              <a:t>												Biological Hazards</a:t>
            </a:r>
          </a:p>
        </p:txBody>
      </p:sp>
    </p:spTree>
    <p:extLst>
      <p:ext uri="{BB962C8B-B14F-4D97-AF65-F5344CB8AC3E}">
        <p14:creationId xmlns:p14="http://schemas.microsoft.com/office/powerpoint/2010/main" val="863903128"/>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153768"/>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Risk Assessment and Planning</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4" name="TextBox 3"/>
          <p:cNvSpPr txBox="1"/>
          <p:nvPr/>
        </p:nvSpPr>
        <p:spPr>
          <a:xfrm>
            <a:off x="279399" y="1631661"/>
            <a:ext cx="8937135" cy="30469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n-US" sz="2400" dirty="0"/>
          </a:p>
          <a:p>
            <a:r>
              <a:rPr lang="en-US" sz="2400" dirty="0"/>
              <a:t>	(4) Include a process for cooperation and collaboration with local, tribal, regional, State, and Federal emergency preparedness officials' efforts to maintain an integrated response during a disaster or emergency situation, including documentation of the RHC/FQHC's efforts to contact such officials and, when applicable, of its participation in collaborative and cooperative planning efforts. </a:t>
            </a:r>
          </a:p>
          <a:p>
            <a:pPr lvl="0"/>
            <a:r>
              <a:rPr lang="en-US" sz="2400" dirty="0"/>
              <a:t>		</a:t>
            </a:r>
            <a:endParaRPr kumimoji="0" lang="en-US" sz="2400" b="0" i="0" u="none" strike="noStrike" cap="none" spc="0" normalizeH="0" baseline="0" dirty="0">
              <a:ln>
                <a:noFill/>
              </a:ln>
              <a:solidFill>
                <a:srgbClr val="000000"/>
              </a:solidFill>
              <a:effectLst/>
              <a:uFillTx/>
              <a:sym typeface="Calibri"/>
            </a:endParaRPr>
          </a:p>
        </p:txBody>
      </p:sp>
      <p:sp>
        <p:nvSpPr>
          <p:cNvPr id="3" name="Vertical Scroll 2">
            <a:extLst>
              <a:ext uri="{FF2B5EF4-FFF2-40B4-BE49-F238E27FC236}">
                <a16:creationId xmlns:a16="http://schemas.microsoft.com/office/drawing/2014/main" id="{BA36C1FF-48E8-474C-8D19-09A7124DF497}"/>
              </a:ext>
            </a:extLst>
          </p:cNvPr>
          <p:cNvSpPr/>
          <p:nvPr/>
        </p:nvSpPr>
        <p:spPr>
          <a:xfrm>
            <a:off x="2872611" y="4631298"/>
            <a:ext cx="3339548" cy="1005840"/>
          </a:xfrm>
          <a:prstGeom prst="verticalScroll">
            <a:avLst/>
          </a:prstGeom>
          <a:solidFill>
            <a:srgbClr val="FF0000"/>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dirty="0">
                <a:ln>
                  <a:noFill/>
                </a:ln>
                <a:solidFill>
                  <a:srgbClr val="000000"/>
                </a:solidFill>
                <a:effectLst/>
                <a:uFillTx/>
                <a:latin typeface="+mn-lt"/>
                <a:ea typeface="+mn-ea"/>
                <a:cs typeface="+mn-cs"/>
                <a:sym typeface="Calibri"/>
              </a:rPr>
              <a:t>Missing Documentation Effort is a Common Deficiency</a:t>
            </a:r>
          </a:p>
        </p:txBody>
      </p:sp>
    </p:spTree>
    <p:extLst>
      <p:ext uri="{BB962C8B-B14F-4D97-AF65-F5344CB8AC3E}">
        <p14:creationId xmlns:p14="http://schemas.microsoft.com/office/powerpoint/2010/main" val="3439944862"/>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153768"/>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Risk Assessment and Planning</a:t>
            </a:r>
          </a:p>
        </p:txBody>
      </p:sp>
      <p:sp>
        <p:nvSpPr>
          <p:cNvPr id="3" name="TextBox 2"/>
          <p:cNvSpPr txBox="1"/>
          <p:nvPr/>
        </p:nvSpPr>
        <p:spPr>
          <a:xfrm>
            <a:off x="279399" y="1591792"/>
            <a:ext cx="8525972" cy="48936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b="1" u="sng" dirty="0"/>
              <a:t>Interpretive Guidelines:</a:t>
            </a:r>
            <a:endParaRPr lang="en-US" sz="2400" dirty="0"/>
          </a:p>
          <a:p>
            <a:pPr marL="342900" indent="-342900">
              <a:buFont typeface="Arial" panose="020B0604020202020204" pitchFamily="34" charset="0"/>
              <a:buChar char="•"/>
            </a:pPr>
            <a:r>
              <a:rPr lang="en-US" sz="2400" dirty="0"/>
              <a:t>EP program must describe the RHC's comprehensive approach to meeting the health, safety, and security needs of their staff and patient population during an emergency or disaster situation.</a:t>
            </a:r>
          </a:p>
          <a:p>
            <a:endParaRPr lang="en-US" sz="2400" dirty="0"/>
          </a:p>
          <a:p>
            <a:pPr marL="342900" indent="-342900">
              <a:buFont typeface="Arial" panose="020B0604020202020204" pitchFamily="34" charset="0"/>
              <a:buChar char="•"/>
            </a:pPr>
            <a:r>
              <a:rPr lang="en-US" sz="2400" dirty="0"/>
              <a:t> The plan will address how the RHC would coordinate with other healthcare facilities, as well as the whole community during an emergency or disaster (natural, man-made).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The emergency preparedness program must comply with all applicable Federal, State and local emergency preparedness requirements. </a:t>
            </a:r>
          </a:p>
          <a:p>
            <a:pPr marL="0" marR="0" indent="0" algn="l" defTabSz="457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89205075"/>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153768"/>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Risk Assessment and Planning</a:t>
            </a:r>
          </a:p>
        </p:txBody>
      </p:sp>
      <p:sp>
        <p:nvSpPr>
          <p:cNvPr id="3" name="TextBox 2"/>
          <p:cNvSpPr txBox="1"/>
          <p:nvPr/>
        </p:nvSpPr>
        <p:spPr>
          <a:xfrm>
            <a:off x="0" y="1336813"/>
            <a:ext cx="9143999" cy="56323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b="1" u="sng" dirty="0"/>
              <a:t>Survey Procedure</a:t>
            </a:r>
            <a:endParaRPr lang="en-US" sz="2400" dirty="0"/>
          </a:p>
          <a:p>
            <a:pPr marL="342900" indent="-342900">
              <a:buFont typeface="Arial" panose="020B0604020202020204" pitchFamily="34" charset="0"/>
              <a:buChar char="•"/>
            </a:pPr>
            <a:r>
              <a:rPr lang="en-US" sz="2400" dirty="0"/>
              <a:t>	Interview the RHC leadership and ask them to describe the RHC’s 	emergency preparedness program.  </a:t>
            </a:r>
          </a:p>
          <a:p>
            <a:pPr marL="285750" lvl="0" indent="-285750">
              <a:buFont typeface="Arial" panose="020B0604020202020204" pitchFamily="34" charset="0"/>
              <a:buChar char="•"/>
            </a:pPr>
            <a:r>
              <a:rPr lang="en-US" dirty="0"/>
              <a:t>	</a:t>
            </a:r>
            <a:r>
              <a:rPr lang="en-US" sz="2400" dirty="0"/>
              <a:t>Ask leadership to identify hazards (e.g. natural, man-made, etc.) that 	were identified in the RHC’s risk assessment, why they were included 	and how the risk assessment was conducted.</a:t>
            </a:r>
          </a:p>
          <a:p>
            <a:pPr marL="342900" lvl="0" indent="-342900">
              <a:buFont typeface="Arial" panose="020B0604020202020204" pitchFamily="34" charset="0"/>
              <a:buChar char="•"/>
            </a:pPr>
            <a:r>
              <a:rPr lang="en-US" sz="2400" dirty="0"/>
              <a:t>	Ask leadership to describe the following:.</a:t>
            </a:r>
          </a:p>
          <a:p>
            <a:pPr lvl="0"/>
            <a:r>
              <a:rPr lang="en-US" sz="2400" dirty="0"/>
              <a:t>		a. The clinic’s patient population that would be at risk during an 			emergency;</a:t>
            </a:r>
          </a:p>
          <a:p>
            <a:pPr lvl="1"/>
            <a:r>
              <a:rPr lang="en-US" sz="2400" dirty="0"/>
              <a:t>	b. Services the clinic would be able to provide during an 					emergency; how it continues to provide operations during an 			emergency;  and delegations of authority and succession 				plans.</a:t>
            </a:r>
          </a:p>
          <a:p>
            <a:pPr marL="457200" lvl="0" indent="-457200">
              <a:buAutoNum type="arabicPeriod"/>
            </a:pPr>
            <a:endParaRPr lang="en-US" sz="2400" dirty="0"/>
          </a:p>
          <a:p>
            <a:pPr marL="0" marR="0" indent="0" algn="l" defTabSz="457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661212518"/>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153768"/>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Risk Assessment and Planning</a:t>
            </a:r>
          </a:p>
        </p:txBody>
      </p:sp>
      <p:sp>
        <p:nvSpPr>
          <p:cNvPr id="3" name="TextBox 2"/>
          <p:cNvSpPr txBox="1"/>
          <p:nvPr/>
        </p:nvSpPr>
        <p:spPr>
          <a:xfrm>
            <a:off x="1102" y="1488182"/>
            <a:ext cx="9142897" cy="41549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b="1" u="sng" dirty="0"/>
              <a:t>Survey Procedure</a:t>
            </a:r>
            <a:r>
              <a:rPr lang="en-US" sz="2400" u="sng" dirty="0"/>
              <a:t>:</a:t>
            </a:r>
          </a:p>
          <a:p>
            <a:endParaRPr lang="en-US" sz="2400" dirty="0"/>
          </a:p>
          <a:p>
            <a:pPr lvl="0"/>
            <a:r>
              <a:rPr lang="en-US" sz="2400" dirty="0"/>
              <a:t>Review the plan to verify it contains the following required elements:</a:t>
            </a:r>
          </a:p>
          <a:p>
            <a:pPr marL="342900" lvl="1" indent="-342900">
              <a:buFont typeface="Arial" panose="020B0604020202020204" pitchFamily="34" charset="0"/>
              <a:buChar char="•"/>
            </a:pPr>
            <a:r>
              <a:rPr lang="en-US" sz="2400" dirty="0"/>
              <a:t>	A documented, clinic-based and community-based risk 					assessment. </a:t>
            </a:r>
          </a:p>
          <a:p>
            <a:pPr marL="342900" lvl="1" indent="-342900">
              <a:buFont typeface="Arial" panose="020B0604020202020204" pitchFamily="34" charset="0"/>
              <a:buChar char="•"/>
            </a:pPr>
            <a:r>
              <a:rPr lang="en-US" sz="2400" dirty="0"/>
              <a:t>	Strategies for addressing emergency events identified by the 			risk assessment. </a:t>
            </a:r>
          </a:p>
          <a:p>
            <a:pPr marL="342900" lvl="1" indent="-342900">
              <a:buFont typeface="Arial" panose="020B0604020202020204" pitchFamily="34" charset="0"/>
              <a:buChar char="•"/>
            </a:pPr>
            <a:r>
              <a:rPr lang="en-US" sz="2400" dirty="0"/>
              <a:t>	Addresses patient population, including, but not limited to, the 			type of services the clinic has the ability to provide in an 				emergency; and continuity of operations, including 						delegations of authority and 	succession plans. </a:t>
            </a:r>
          </a:p>
        </p:txBody>
      </p:sp>
    </p:spTree>
    <p:extLst>
      <p:ext uri="{BB962C8B-B14F-4D97-AF65-F5344CB8AC3E}">
        <p14:creationId xmlns:p14="http://schemas.microsoft.com/office/powerpoint/2010/main" val="1336546097"/>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153768"/>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Risk Assessment and Planning</a:t>
            </a:r>
          </a:p>
        </p:txBody>
      </p:sp>
      <p:sp>
        <p:nvSpPr>
          <p:cNvPr id="3" name="TextBox 2"/>
          <p:cNvSpPr txBox="1"/>
          <p:nvPr/>
        </p:nvSpPr>
        <p:spPr>
          <a:xfrm>
            <a:off x="1102" y="1387261"/>
            <a:ext cx="9142897" cy="37856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b="1" u="sng" dirty="0"/>
              <a:t>Survey Procedure</a:t>
            </a:r>
            <a:r>
              <a:rPr lang="en-US" sz="2400" u="sng" dirty="0"/>
              <a:t>:</a:t>
            </a:r>
          </a:p>
          <a:p>
            <a:endParaRPr lang="en-US" sz="2400" dirty="0"/>
          </a:p>
          <a:p>
            <a:pPr marL="342900" lvl="1" indent="-342900">
              <a:buFont typeface="Arial" panose="020B0604020202020204" pitchFamily="34" charset="0"/>
              <a:buChar char="•"/>
            </a:pPr>
            <a:r>
              <a:rPr lang="en-US" sz="2400" dirty="0"/>
              <a:t>Is there a process for cooperation and collaboration with local, tribal, regional, State and Federal emergency preparedness official’s? </a:t>
            </a:r>
          </a:p>
          <a:p>
            <a:pPr marL="342900" lvl="1" indent="-342900">
              <a:buFont typeface="Arial" panose="020B0604020202020204" pitchFamily="34" charset="0"/>
              <a:buChar char="•"/>
            </a:pPr>
            <a:r>
              <a:rPr lang="en-US" sz="2400" dirty="0"/>
              <a:t>Is there documentation of the clinic’s efforts to contact such officials?</a:t>
            </a:r>
          </a:p>
          <a:p>
            <a:pPr marL="342900" lvl="1" indent="-342900">
              <a:buFont typeface="Arial" panose="020B0604020202020204" pitchFamily="34" charset="0"/>
              <a:buChar char="•"/>
            </a:pPr>
            <a:r>
              <a:rPr lang="en-US" sz="2400" dirty="0"/>
              <a:t>Ensure the word “comprehensive” in the RHC’s emergency preparedness program considers a multitude of events, not one potential emergency. 	      </a:t>
            </a:r>
          </a:p>
          <a:p>
            <a:pPr marL="342900" lvl="1" indent="-342900">
              <a:buFont typeface="Arial" panose="020B0604020202020204" pitchFamily="34" charset="0"/>
              <a:buChar char="•"/>
            </a:pPr>
            <a:r>
              <a:rPr lang="en-US" sz="2400" dirty="0"/>
              <a:t>Verify that the plan is reviewed and updated annually.</a:t>
            </a:r>
          </a:p>
          <a:p>
            <a:pPr lvl="0"/>
            <a:endParaRPr lang="en-US" sz="2400" dirty="0"/>
          </a:p>
        </p:txBody>
      </p:sp>
    </p:spTree>
    <p:extLst>
      <p:ext uri="{BB962C8B-B14F-4D97-AF65-F5344CB8AC3E}">
        <p14:creationId xmlns:p14="http://schemas.microsoft.com/office/powerpoint/2010/main" val="1975383382"/>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06865" y="262905"/>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Policies and Procedures</a:t>
            </a:r>
          </a:p>
        </p:txBody>
      </p:sp>
      <p:sp>
        <p:nvSpPr>
          <p:cNvPr id="285" name="Shape 285"/>
          <p:cNvSpPr/>
          <p:nvPr/>
        </p:nvSpPr>
        <p:spPr>
          <a:xfrm>
            <a:off x="206865" y="800099"/>
            <a:ext cx="8730270" cy="1107996"/>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endParaRPr lang="en-US" sz="2400" b="1" dirty="0"/>
          </a:p>
          <a:p>
            <a:pPr>
              <a:defRPr sz="2400" b="1"/>
            </a:pPr>
            <a:r>
              <a:rPr lang="en-US" sz="2400" b="1" dirty="0"/>
              <a:t>Policies and Procedures must address the following:</a:t>
            </a:r>
            <a:endParaRPr lang="en-US" sz="2400" dirty="0"/>
          </a:p>
          <a:p>
            <a:pPr>
              <a:defRPr sz="2400" b="1"/>
            </a:pPr>
            <a:endParaRPr sz="1800" b="0" dirty="0"/>
          </a:p>
        </p:txBody>
      </p:sp>
      <p:sp>
        <p:nvSpPr>
          <p:cNvPr id="4" name="TextBox 3"/>
          <p:cNvSpPr txBox="1"/>
          <p:nvPr/>
        </p:nvSpPr>
        <p:spPr>
          <a:xfrm>
            <a:off x="206865" y="1664703"/>
            <a:ext cx="8937135" cy="51090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dirty="0"/>
              <a:t>1. Safe evacuation from the clinic, which includes appropriate 	placement of exit signs; staff responsibilities and needs of the 	patients. </a:t>
            </a:r>
          </a:p>
          <a:p>
            <a:r>
              <a:rPr lang="en-US" sz="2400" dirty="0"/>
              <a:t>2. A means to shelter in place for patients, staff, and volunteers who 	remain in the facility. </a:t>
            </a:r>
          </a:p>
          <a:p>
            <a:r>
              <a:rPr lang="en-US" sz="2400" dirty="0"/>
              <a:t>3. A system of medical documentation that preserves patient 	information, protects confidentiality of patient information, and 	secures and maintains the availability of records. </a:t>
            </a:r>
          </a:p>
          <a:p>
            <a:r>
              <a:rPr lang="en-US" sz="2400" dirty="0"/>
              <a:t>4. The use of volunteers in an emergency or other emergency staffing 	strategies, including the process and role for integration of State 	and Federally designated health care professionals to address surge 	needs during an emergency. </a:t>
            </a:r>
          </a:p>
          <a:p>
            <a:endParaRPr lang="en-US" dirty="0"/>
          </a:p>
          <a:p>
            <a:pPr lvl="0"/>
            <a:r>
              <a:rPr lang="en-US" sz="2000" dirty="0"/>
              <a:t>		</a:t>
            </a: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910294527"/>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01B40C-94B3-9449-8C11-20323BFB6B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797" y="1113182"/>
            <a:ext cx="8727179" cy="4432853"/>
          </a:xfrm>
          <a:prstGeom prst="rect">
            <a:avLst/>
          </a:prstGeom>
        </p:spPr>
      </p:pic>
    </p:spTree>
    <p:extLst>
      <p:ext uri="{BB962C8B-B14F-4D97-AF65-F5344CB8AC3E}">
        <p14:creationId xmlns:p14="http://schemas.microsoft.com/office/powerpoint/2010/main" val="621197793"/>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7C9A266-9BB4-D947-931F-5BF1F16C13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875122"/>
            <a:ext cx="7983054" cy="4950589"/>
          </a:xfrm>
          <a:prstGeom prst="rect">
            <a:avLst/>
          </a:prstGeom>
        </p:spPr>
      </p:pic>
    </p:spTree>
    <p:extLst>
      <p:ext uri="{BB962C8B-B14F-4D97-AF65-F5344CB8AC3E}">
        <p14:creationId xmlns:p14="http://schemas.microsoft.com/office/powerpoint/2010/main" val="168851903"/>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Policies and Procedures</a:t>
            </a:r>
          </a:p>
        </p:txBody>
      </p:sp>
      <p:sp>
        <p:nvSpPr>
          <p:cNvPr id="3" name="TextBox 2"/>
          <p:cNvSpPr txBox="1"/>
          <p:nvPr/>
        </p:nvSpPr>
        <p:spPr>
          <a:xfrm>
            <a:off x="279400" y="1653460"/>
            <a:ext cx="8525972" cy="37856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b="1" dirty="0"/>
              <a:t> </a:t>
            </a:r>
            <a:r>
              <a:rPr lang="en-US" sz="2400" b="1" u="sng" dirty="0"/>
              <a:t>Survey Procedure:</a:t>
            </a:r>
          </a:p>
          <a:p>
            <a:endParaRPr lang="en-US" sz="2400" dirty="0"/>
          </a:p>
          <a:p>
            <a:pPr lvl="0"/>
            <a:r>
              <a:rPr lang="en-US" sz="2400" dirty="0"/>
              <a:t>	1. Review the written policies and procedures which address 			the RHC’s emergency plan and verify the following:</a:t>
            </a:r>
          </a:p>
          <a:p>
            <a:pPr lvl="0"/>
            <a:endParaRPr lang="en-US" sz="2400" dirty="0"/>
          </a:p>
          <a:p>
            <a:pPr lvl="1"/>
            <a:r>
              <a:rPr lang="en-US" sz="2400" dirty="0"/>
              <a:t>	a. Policies and procedures were developed based on the 				RHC-based and community- based risk assessment and 			communication plan, utilizing an all-hazards approach.</a:t>
            </a:r>
          </a:p>
          <a:p>
            <a:pPr lvl="1"/>
            <a:r>
              <a:rPr lang="en-US" sz="2400" dirty="0"/>
              <a:t>	</a:t>
            </a:r>
          </a:p>
          <a:p>
            <a:pPr marL="0" marR="0" indent="0" algn="l" defTabSz="457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56582229"/>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Policies and Procedures</a:t>
            </a:r>
          </a:p>
        </p:txBody>
      </p:sp>
      <p:sp>
        <p:nvSpPr>
          <p:cNvPr id="3" name="TextBox 2"/>
          <p:cNvSpPr txBox="1"/>
          <p:nvPr/>
        </p:nvSpPr>
        <p:spPr>
          <a:xfrm>
            <a:off x="418547" y="1044457"/>
            <a:ext cx="8525973" cy="60016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b="1" dirty="0"/>
              <a:t> </a:t>
            </a:r>
            <a:r>
              <a:rPr lang="en-US" sz="2400" b="1" u="sng" dirty="0"/>
              <a:t>Survey Procedure:</a:t>
            </a:r>
          </a:p>
          <a:p>
            <a:r>
              <a:rPr lang="en-US" sz="2400" dirty="0"/>
              <a:t>Verify the RHC’s policies and procedures: </a:t>
            </a:r>
          </a:p>
          <a:p>
            <a:pPr lvl="2"/>
            <a:r>
              <a:rPr lang="en-US" sz="2400" dirty="0"/>
              <a:t>1. Provide for the safe evacuation of patients from the RHC. </a:t>
            </a:r>
          </a:p>
          <a:p>
            <a:pPr lvl="2"/>
            <a:r>
              <a:rPr lang="en-US" sz="2400" dirty="0"/>
              <a:t>2. Include how it will provide a means to shelter in place for 			patients, staff and volunteers who remain in the RHC.</a:t>
            </a:r>
          </a:p>
          <a:p>
            <a:pPr lvl="2"/>
            <a:r>
              <a:rPr lang="en-US" sz="2400" dirty="0"/>
              <a:t>3. Ensures the medical record documentation system 					preserve patient information, protects confidentiality of 			patient and secures and maintains availability of records</a:t>
            </a:r>
          </a:p>
          <a:p>
            <a:pPr lvl="2"/>
            <a:r>
              <a:rPr lang="en-US" sz="2400" dirty="0"/>
              <a:t>4. Include information for the use of volunteers (if in 			             staffing) and other staffing strategies in its emergency          			plan.</a:t>
            </a:r>
          </a:p>
          <a:p>
            <a:pPr lvl="2"/>
            <a:endParaRPr lang="en-US" sz="1000" dirty="0"/>
          </a:p>
          <a:p>
            <a:r>
              <a:rPr lang="en-US" sz="2400" dirty="0"/>
              <a:t>When surveying the clinic, verify that all exit signs are placed in the appropriate locations to facilitate a safe evacuation.  </a:t>
            </a:r>
          </a:p>
          <a:p>
            <a:pPr lvl="2"/>
            <a:endParaRPr lang="en-US" sz="2400" dirty="0"/>
          </a:p>
          <a:p>
            <a:pPr marL="0" marR="0" indent="0" algn="l" defTabSz="457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605110044"/>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Communication Plan</a:t>
            </a:r>
          </a:p>
        </p:txBody>
      </p:sp>
      <p:sp>
        <p:nvSpPr>
          <p:cNvPr id="3" name="TextBox 2"/>
          <p:cNvSpPr txBox="1"/>
          <p:nvPr/>
        </p:nvSpPr>
        <p:spPr>
          <a:xfrm>
            <a:off x="279400" y="2067339"/>
            <a:ext cx="8525972" cy="7386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200" b="1" dirty="0"/>
              <a:t> </a:t>
            </a:r>
            <a:endParaRPr lang="en-US" sz="2400" dirty="0"/>
          </a:p>
          <a:p>
            <a:pPr marL="0" marR="0" indent="0" algn="l" defTabSz="457200" rtl="0" fontAlgn="auto" latinLnBrk="0" hangingPunct="0">
              <a:lnSpc>
                <a:spcPct val="100000"/>
              </a:lnSpc>
              <a:spcBef>
                <a:spcPts val="0"/>
              </a:spcBef>
              <a:spcAft>
                <a:spcPts val="0"/>
              </a:spcAft>
              <a:buClrTx/>
              <a:buSzTx/>
              <a:buFontTx/>
              <a:buNone/>
              <a:tabLst/>
            </a:pPr>
            <a:endParaRPr kumimoji="0" lang="en-US" sz="2000" b="0" i="0" u="none" strike="noStrike" cap="none" spc="0" normalizeH="0" baseline="0" dirty="0">
              <a:ln>
                <a:noFill/>
              </a:ln>
              <a:solidFill>
                <a:srgbClr val="000000"/>
              </a:solidFill>
              <a:effectLst/>
              <a:uFillTx/>
              <a:sym typeface="Calibri"/>
            </a:endParaRPr>
          </a:p>
        </p:txBody>
      </p:sp>
      <p:sp>
        <p:nvSpPr>
          <p:cNvPr id="2" name="TextBox 1"/>
          <p:cNvSpPr txBox="1"/>
          <p:nvPr/>
        </p:nvSpPr>
        <p:spPr>
          <a:xfrm>
            <a:off x="389512" y="1192696"/>
            <a:ext cx="8932985" cy="51706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n-US" dirty="0"/>
          </a:p>
          <a:p>
            <a:r>
              <a:rPr lang="en-US" sz="2400" dirty="0"/>
              <a:t>The RHC/FQHC must develop and maintain an emergency preparedness communication plan that complies with Federal, State, and local laws and must be reviewed and updated at least annually. The communication plan must include all of the following:</a:t>
            </a:r>
          </a:p>
          <a:p>
            <a:endParaRPr lang="en-US" sz="2400" dirty="0"/>
          </a:p>
          <a:p>
            <a:r>
              <a:rPr lang="en-US" sz="2400" dirty="0"/>
              <a:t>	(1) Names and contact information for the following: </a:t>
            </a:r>
          </a:p>
          <a:p>
            <a:pPr lvl="1"/>
            <a:r>
              <a:rPr lang="en-US" sz="2400" dirty="0"/>
              <a:t>	(i) Staff</a:t>
            </a:r>
          </a:p>
          <a:p>
            <a:pPr lvl="1"/>
            <a:r>
              <a:rPr lang="en-US" sz="2400" dirty="0"/>
              <a:t>	(ii) Entities providing services under arrangement</a:t>
            </a:r>
          </a:p>
          <a:p>
            <a:pPr lvl="1"/>
            <a:r>
              <a:rPr lang="en-US" sz="2400" dirty="0"/>
              <a:t>	(iii) Patients' physicians </a:t>
            </a:r>
          </a:p>
          <a:p>
            <a:pPr lvl="1"/>
            <a:r>
              <a:rPr lang="en-US" sz="2400" dirty="0"/>
              <a:t>	(iv) Other RHCs/FQHCs </a:t>
            </a:r>
          </a:p>
          <a:p>
            <a:pPr lvl="1"/>
            <a:r>
              <a:rPr lang="en-US" sz="2400" dirty="0"/>
              <a:t>	(v) Volunteers </a:t>
            </a:r>
          </a:p>
          <a:p>
            <a:endParaRPr lang="en-US" sz="2400" dirty="0"/>
          </a:p>
          <a:p>
            <a:r>
              <a:rPr lang="en-US" sz="2400" dirty="0"/>
              <a:t>	 </a:t>
            </a:r>
            <a:endParaRPr kumimoji="0" lang="en-US" sz="2400" b="0" i="0" u="none" strike="noStrike" cap="none" spc="0" normalizeH="0" baseline="0" dirty="0">
              <a:ln>
                <a:noFill/>
              </a:ln>
              <a:solidFill>
                <a:srgbClr val="000000"/>
              </a:solidFill>
              <a:effectLst/>
              <a:uFillTx/>
              <a:sym typeface="Calibri"/>
            </a:endParaRPr>
          </a:p>
        </p:txBody>
      </p:sp>
      <p:sp>
        <p:nvSpPr>
          <p:cNvPr id="6" name="Vertical Scroll 5">
            <a:extLst>
              <a:ext uri="{FF2B5EF4-FFF2-40B4-BE49-F238E27FC236}">
                <a16:creationId xmlns:a16="http://schemas.microsoft.com/office/drawing/2014/main" id="{018DD15E-4FC4-974E-B460-F959A17AE1E9}"/>
              </a:ext>
            </a:extLst>
          </p:cNvPr>
          <p:cNvSpPr/>
          <p:nvPr/>
        </p:nvSpPr>
        <p:spPr>
          <a:xfrm>
            <a:off x="4856004" y="4534248"/>
            <a:ext cx="3339548" cy="1128710"/>
          </a:xfrm>
          <a:prstGeom prst="verticalScroll">
            <a:avLst/>
          </a:prstGeom>
          <a:solidFill>
            <a:srgbClr val="FF0000"/>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dirty="0">
                <a:ln>
                  <a:noFill/>
                </a:ln>
                <a:solidFill>
                  <a:srgbClr val="000000"/>
                </a:solidFill>
                <a:effectLst/>
                <a:uFillTx/>
                <a:latin typeface="+mn-lt"/>
                <a:ea typeface="+mn-ea"/>
                <a:cs typeface="+mn-cs"/>
                <a:sym typeface="Calibri"/>
              </a:rPr>
              <a:t>Missing Name/Contact Info for other RHCs/FQHCs  is a Common Deficiency</a:t>
            </a:r>
          </a:p>
        </p:txBody>
      </p:sp>
    </p:spTree>
    <p:extLst>
      <p:ext uri="{BB962C8B-B14F-4D97-AF65-F5344CB8AC3E}">
        <p14:creationId xmlns:p14="http://schemas.microsoft.com/office/powerpoint/2010/main" val="182914169"/>
      </p:ext>
    </p:extLst>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Communication Plan</a:t>
            </a:r>
          </a:p>
        </p:txBody>
      </p:sp>
      <p:sp>
        <p:nvSpPr>
          <p:cNvPr id="2" name="TextBox 1"/>
          <p:cNvSpPr txBox="1"/>
          <p:nvPr/>
        </p:nvSpPr>
        <p:spPr>
          <a:xfrm>
            <a:off x="179658" y="1409827"/>
            <a:ext cx="8725453" cy="41549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dirty="0"/>
              <a:t>Contact information for the following: </a:t>
            </a:r>
          </a:p>
          <a:p>
            <a:endParaRPr lang="en-US" sz="2400" dirty="0"/>
          </a:p>
          <a:p>
            <a:r>
              <a:rPr lang="en-US" sz="2400" dirty="0"/>
              <a:t>	(i) Federal, State, tribal, regional, and local emergency 		preparedness staff. </a:t>
            </a:r>
          </a:p>
          <a:p>
            <a:r>
              <a:rPr lang="en-US" sz="2400" dirty="0"/>
              <a:t>	(ii) Other sources of assistance. </a:t>
            </a:r>
          </a:p>
          <a:p>
            <a:endParaRPr lang="en-US" sz="2400" dirty="0"/>
          </a:p>
          <a:p>
            <a:r>
              <a:rPr lang="en-US" sz="2400" dirty="0"/>
              <a:t>Primary and alternate means for communicating with the following: </a:t>
            </a:r>
          </a:p>
          <a:p>
            <a:r>
              <a:rPr lang="en-US" sz="2400" dirty="0"/>
              <a:t>	(i) RHC/FQHC's staff. </a:t>
            </a:r>
          </a:p>
          <a:p>
            <a:r>
              <a:rPr lang="en-US" sz="2400" dirty="0"/>
              <a:t>	(ii) Federal, State, tribal, regional, and local emergency 	management agencies. </a:t>
            </a:r>
          </a:p>
          <a:p>
            <a:pPr marL="0" marR="0" indent="0" algn="l" defTabSz="457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741687652"/>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Rethinking the Phone Tree</a:t>
            </a:r>
          </a:p>
        </p:txBody>
      </p:sp>
      <p:sp>
        <p:nvSpPr>
          <p:cNvPr id="3" name="TextBox 2">
            <a:extLst>
              <a:ext uri="{FF2B5EF4-FFF2-40B4-BE49-F238E27FC236}">
                <a16:creationId xmlns:a16="http://schemas.microsoft.com/office/drawing/2014/main" id="{945078C3-52CD-4A40-A1FD-2FEBCBA37DB2}"/>
              </a:ext>
            </a:extLst>
          </p:cNvPr>
          <p:cNvSpPr txBox="1"/>
          <p:nvPr/>
        </p:nvSpPr>
        <p:spPr>
          <a:xfrm>
            <a:off x="279399" y="1868555"/>
            <a:ext cx="8525972" cy="33855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buSzPts val="2800"/>
            </a:pPr>
            <a:r>
              <a:rPr lang="en-US" sz="2800" dirty="0">
                <a:latin typeface="+mn-ea"/>
              </a:rPr>
              <a:t>Consider compiling “advanced emergency phone trees” </a:t>
            </a:r>
          </a:p>
          <a:p>
            <a:pPr>
              <a:buSzPts val="2800"/>
            </a:pPr>
            <a:r>
              <a:rPr lang="en-US" sz="2800" dirty="0">
                <a:latin typeface="+mn-ea"/>
              </a:rPr>
              <a:t>which list staff members’ home phone numbers, but also:</a:t>
            </a:r>
          </a:p>
          <a:p>
            <a:pPr>
              <a:buSzPts val="2800"/>
            </a:pPr>
            <a:endParaRPr lang="en-US" sz="2800" dirty="0">
              <a:latin typeface="+mn-ea"/>
            </a:endParaRPr>
          </a:p>
          <a:p>
            <a:pPr marL="457200" indent="-457200">
              <a:buSzPts val="2800"/>
              <a:buFont typeface="Arial" charset="0"/>
              <a:buChar char="•"/>
            </a:pPr>
            <a:r>
              <a:rPr lang="en-US" sz="2800" dirty="0">
                <a:latin typeface="+mn-ea"/>
              </a:rPr>
              <a:t>Mobile numbers for text messaging</a:t>
            </a:r>
          </a:p>
          <a:p>
            <a:pPr marL="457200" indent="-457200">
              <a:buSzPts val="2800"/>
              <a:buFont typeface="Arial" charset="0"/>
              <a:buChar char="•"/>
            </a:pPr>
            <a:r>
              <a:rPr lang="en-US" sz="2800" dirty="0">
                <a:latin typeface="+mn-ea"/>
              </a:rPr>
              <a:t>Email addresses for mass communication</a:t>
            </a:r>
          </a:p>
          <a:p>
            <a:pPr marL="457200" indent="-457200">
              <a:buSzPts val="2800"/>
              <a:buFont typeface="Arial" charset="0"/>
              <a:buChar char="•"/>
            </a:pPr>
            <a:r>
              <a:rPr lang="en-US" sz="2800" dirty="0">
                <a:latin typeface="+mn-ea"/>
              </a:rPr>
              <a:t>Emergency family contact information</a:t>
            </a:r>
          </a:p>
          <a:p>
            <a:pPr marL="457200" indent="-457200">
              <a:buSzPts val="2800"/>
              <a:buFont typeface="Arial" charset="0"/>
              <a:buChar char="•"/>
            </a:pPr>
            <a:r>
              <a:rPr lang="en-US" sz="2800" dirty="0">
                <a:latin typeface="+mn-ea"/>
              </a:rPr>
              <a:t>Alternate addresses in case of temporary relocation</a:t>
            </a:r>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043816918"/>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Communication Plan</a:t>
            </a:r>
          </a:p>
        </p:txBody>
      </p:sp>
      <p:sp>
        <p:nvSpPr>
          <p:cNvPr id="2" name="TextBox 1"/>
          <p:cNvSpPr txBox="1"/>
          <p:nvPr/>
        </p:nvSpPr>
        <p:spPr>
          <a:xfrm>
            <a:off x="279398" y="2007704"/>
            <a:ext cx="8725453" cy="24929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42900" indent="-342900">
              <a:buFont typeface="Arial" panose="020B0604020202020204" pitchFamily="34" charset="0"/>
              <a:buChar char="•"/>
            </a:pPr>
            <a:r>
              <a:rPr lang="en-US" sz="2600" dirty="0"/>
              <a:t>A means of providing information about the general condition and location of patients under the facility's care </a:t>
            </a:r>
          </a:p>
          <a:p>
            <a:endParaRPr lang="en-US" sz="2600" dirty="0"/>
          </a:p>
          <a:p>
            <a:pPr marL="342900" indent="-342900">
              <a:buFont typeface="Arial" panose="020B0604020202020204" pitchFamily="34" charset="0"/>
              <a:buChar char="•"/>
            </a:pPr>
            <a:r>
              <a:rPr lang="en-US" sz="2600" dirty="0"/>
              <a:t>A means of providing information about the RHC/FQHC's needs, and its ability to provide assistance, to the authority having jurisdiction or the Incident Command Center. </a:t>
            </a:r>
          </a:p>
        </p:txBody>
      </p:sp>
    </p:spTree>
    <p:extLst>
      <p:ext uri="{BB962C8B-B14F-4D97-AF65-F5344CB8AC3E}">
        <p14:creationId xmlns:p14="http://schemas.microsoft.com/office/powerpoint/2010/main" val="582044954"/>
      </p:ext>
    </p:extLst>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Communication Plan</a:t>
            </a:r>
          </a:p>
        </p:txBody>
      </p:sp>
      <p:sp>
        <p:nvSpPr>
          <p:cNvPr id="3" name="TextBox 2"/>
          <p:cNvSpPr txBox="1"/>
          <p:nvPr/>
        </p:nvSpPr>
        <p:spPr>
          <a:xfrm>
            <a:off x="279400" y="914399"/>
            <a:ext cx="8525972" cy="48936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n-US" sz="2400" b="1" dirty="0"/>
          </a:p>
          <a:p>
            <a:r>
              <a:rPr lang="en-US" sz="2400" dirty="0"/>
              <a:t>	</a:t>
            </a:r>
          </a:p>
          <a:p>
            <a:r>
              <a:rPr lang="en-US" sz="2400" b="1" u="sng" dirty="0"/>
              <a:t>Surveyor Procedure:</a:t>
            </a:r>
          </a:p>
          <a:p>
            <a:endParaRPr lang="en-US" sz="2400" dirty="0"/>
          </a:p>
          <a:p>
            <a:pPr lvl="0"/>
            <a:r>
              <a:rPr lang="en-US" sz="2400" dirty="0"/>
              <a:t>	1. Ask to see the written communication plan.</a:t>
            </a:r>
          </a:p>
          <a:p>
            <a:pPr lvl="0"/>
            <a:endParaRPr lang="en-US" sz="2400" dirty="0"/>
          </a:p>
          <a:p>
            <a:pPr lvl="0"/>
            <a:r>
              <a:rPr lang="en-US" sz="2400" dirty="0"/>
              <a:t>	2. Ask to see evidence that the plan has been reviewed (and 			updated as necessary) on an annual basis.</a:t>
            </a:r>
          </a:p>
          <a:p>
            <a:pPr lvl="0"/>
            <a:endParaRPr lang="en-US" sz="2400" dirty="0"/>
          </a:p>
          <a:p>
            <a:pPr lvl="0"/>
            <a:r>
              <a:rPr lang="en-US" sz="2400" dirty="0"/>
              <a:t>	3. Verify that all required contacts are included in the 					communication plan by asking to see a list of the contacts 			with their contact information.</a:t>
            </a:r>
          </a:p>
          <a:p>
            <a:endParaRPr lang="en-US" sz="2400" dirty="0"/>
          </a:p>
        </p:txBody>
      </p:sp>
    </p:spTree>
    <p:extLst>
      <p:ext uri="{BB962C8B-B14F-4D97-AF65-F5344CB8AC3E}">
        <p14:creationId xmlns:p14="http://schemas.microsoft.com/office/powerpoint/2010/main" val="1520506688"/>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Communication Plan</a:t>
            </a:r>
          </a:p>
        </p:txBody>
      </p:sp>
      <p:sp>
        <p:nvSpPr>
          <p:cNvPr id="3" name="TextBox 2"/>
          <p:cNvSpPr txBox="1"/>
          <p:nvPr/>
        </p:nvSpPr>
        <p:spPr>
          <a:xfrm>
            <a:off x="279400" y="914399"/>
            <a:ext cx="8525972" cy="60016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n-US" sz="2400" dirty="0"/>
          </a:p>
          <a:p>
            <a:r>
              <a:rPr lang="en-US" sz="2400" b="1" u="sng" dirty="0"/>
              <a:t>Surveyor Procedures:</a:t>
            </a:r>
          </a:p>
          <a:p>
            <a:endParaRPr lang="en-US" sz="2400" dirty="0"/>
          </a:p>
          <a:p>
            <a:r>
              <a:rPr lang="en-US" sz="2400" dirty="0"/>
              <a:t>	4. Verify the communication plan includes primary and 					alternate means for communicating with clinic staff, Federal, 		State, tribal, regional and local emergency management 			agencies by reviewing the communication plan  (i.e., land 		       lines, email addresses, pagers, cellular telephones, walkie-	    		talkies, HAM radio, etc.)</a:t>
            </a:r>
          </a:p>
          <a:p>
            <a:endParaRPr lang="en-US" sz="2400" dirty="0"/>
          </a:p>
          <a:p>
            <a:pPr lvl="0"/>
            <a:r>
              <a:rPr lang="en-US" sz="2400" dirty="0"/>
              <a:t>	5. Ask to see the communications equipment or communication 		systems listed in the plan.</a:t>
            </a:r>
          </a:p>
          <a:p>
            <a:pPr lvl="0"/>
            <a:endParaRPr lang="en-US" sz="2400" dirty="0"/>
          </a:p>
          <a:p>
            <a:endParaRPr lang="en-US" sz="2400" dirty="0"/>
          </a:p>
          <a:p>
            <a:pPr lvl="0"/>
            <a:endParaRPr lang="en-US" sz="2400" dirty="0"/>
          </a:p>
          <a:p>
            <a:endParaRPr lang="en-US" sz="2400" dirty="0"/>
          </a:p>
        </p:txBody>
      </p:sp>
    </p:spTree>
    <p:extLst>
      <p:ext uri="{BB962C8B-B14F-4D97-AF65-F5344CB8AC3E}">
        <p14:creationId xmlns:p14="http://schemas.microsoft.com/office/powerpoint/2010/main" val="1383177552"/>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Communication Plan</a:t>
            </a:r>
          </a:p>
        </p:txBody>
      </p:sp>
      <p:sp>
        <p:nvSpPr>
          <p:cNvPr id="3" name="TextBox 2"/>
          <p:cNvSpPr txBox="1"/>
          <p:nvPr/>
        </p:nvSpPr>
        <p:spPr>
          <a:xfrm>
            <a:off x="279400" y="914399"/>
            <a:ext cx="8525972" cy="52629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dirty="0"/>
              <a:t>	</a:t>
            </a:r>
          </a:p>
          <a:p>
            <a:r>
              <a:rPr lang="en-US" sz="2400" b="1" u="sng" dirty="0"/>
              <a:t>Surveyor Procedure:</a:t>
            </a:r>
          </a:p>
          <a:p>
            <a:endParaRPr lang="en-US" sz="2400" dirty="0"/>
          </a:p>
          <a:p>
            <a:pPr lvl="0"/>
            <a:r>
              <a:rPr lang="en-US" sz="2400" dirty="0"/>
              <a:t>	6. Verify the clinic has developed policies and procedures that 			address the means the clinic will use to release patient 				information to include the general condition and location of 		patients (by reviewing the communication plan).</a:t>
            </a:r>
          </a:p>
          <a:p>
            <a:pPr lvl="0"/>
            <a:endParaRPr lang="en-US" sz="2400" dirty="0"/>
          </a:p>
          <a:p>
            <a:pPr lvl="0"/>
            <a:r>
              <a:rPr lang="en-US" sz="2400" dirty="0"/>
              <a:t>	7. Verify the communication plan includes a means of providing 		information about the clinic’s needs, and its ability to 				provide assistance, to the authority having jurisdiction, the 		Incident Command Center, or designee by reviewing the 			communication plan.</a:t>
            </a:r>
          </a:p>
          <a:p>
            <a:endParaRPr lang="en-US" sz="2400" dirty="0"/>
          </a:p>
        </p:txBody>
      </p:sp>
    </p:spTree>
    <p:extLst>
      <p:ext uri="{BB962C8B-B14F-4D97-AF65-F5344CB8AC3E}">
        <p14:creationId xmlns:p14="http://schemas.microsoft.com/office/powerpoint/2010/main" val="154812268"/>
      </p:ext>
    </p:extLst>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Training and Testing</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Rectangle 1"/>
          <p:cNvSpPr/>
          <p:nvPr/>
        </p:nvSpPr>
        <p:spPr>
          <a:xfrm>
            <a:off x="206866" y="1532844"/>
            <a:ext cx="8937134" cy="2862322"/>
          </a:xfrm>
          <a:prstGeom prst="rect">
            <a:avLst/>
          </a:prstGeom>
        </p:spPr>
        <p:txBody>
          <a:bodyPr wrap="square">
            <a:spAutoFit/>
          </a:bodyPr>
          <a:lstStyle/>
          <a:p>
            <a:pPr lvl="0" defTabSz="914400" hangingPunct="1">
              <a:buSzPts val="2800"/>
              <a:defRPr/>
            </a:pPr>
            <a:endParaRPr lang="en-US" sz="2400" dirty="0"/>
          </a:p>
          <a:p>
            <a:pPr marL="342900" lvl="0" indent="-342900" defTabSz="914400" hangingPunct="1">
              <a:buSzPts val="2800"/>
              <a:buFont typeface="Arial" panose="020B0604020202020204" pitchFamily="34" charset="0"/>
              <a:buChar char="•"/>
              <a:defRPr/>
            </a:pPr>
            <a:r>
              <a:rPr lang="en-US" sz="2600" dirty="0"/>
              <a:t>The clinic must develop and maintain an emergency preparedness training and testing program that is based on their emergency plan and risk assessment.</a:t>
            </a:r>
          </a:p>
          <a:p>
            <a:pPr lvl="0" defTabSz="914400" hangingPunct="1">
              <a:buSzPts val="2800"/>
              <a:defRPr/>
            </a:pPr>
            <a:endParaRPr lang="en-US" sz="2600" dirty="0"/>
          </a:p>
          <a:p>
            <a:pPr marL="342900" lvl="0" indent="-342900" defTabSz="914400" hangingPunct="1">
              <a:buSzPts val="2800"/>
              <a:buFont typeface="Arial" panose="020B0604020202020204" pitchFamily="34" charset="0"/>
              <a:buChar char="•"/>
              <a:defRPr/>
            </a:pPr>
            <a:r>
              <a:rPr lang="en-US" sz="2600" dirty="0"/>
              <a:t>The training and testing program must be reviewed and updated at least annually. </a:t>
            </a:r>
            <a:endParaRPr lang="en-US" sz="2600" dirty="0">
              <a:latin typeface="+mn-ea"/>
            </a:endParaRPr>
          </a:p>
        </p:txBody>
      </p:sp>
    </p:spTree>
    <p:extLst>
      <p:ext uri="{BB962C8B-B14F-4D97-AF65-F5344CB8AC3E}">
        <p14:creationId xmlns:p14="http://schemas.microsoft.com/office/powerpoint/2010/main" val="1329208588"/>
      </p:ext>
    </p:extLst>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Training and Testing</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Rectangle 1"/>
          <p:cNvSpPr/>
          <p:nvPr/>
        </p:nvSpPr>
        <p:spPr>
          <a:xfrm>
            <a:off x="103433" y="1075647"/>
            <a:ext cx="8937134" cy="4154984"/>
          </a:xfrm>
          <a:prstGeom prst="rect">
            <a:avLst/>
          </a:prstGeom>
        </p:spPr>
        <p:txBody>
          <a:bodyPr wrap="square">
            <a:spAutoFit/>
          </a:bodyPr>
          <a:lstStyle/>
          <a:p>
            <a:pPr lvl="0" defTabSz="914400" hangingPunct="1">
              <a:buSzPts val="2800"/>
              <a:defRPr/>
            </a:pPr>
            <a:endParaRPr lang="en-US" sz="2400" dirty="0"/>
          </a:p>
          <a:p>
            <a:endParaRPr lang="en-US" sz="2400" dirty="0"/>
          </a:p>
          <a:p>
            <a:r>
              <a:rPr lang="en-US" sz="2400" dirty="0"/>
              <a:t>The clinic must do all of the following: </a:t>
            </a:r>
          </a:p>
          <a:p>
            <a:endParaRPr lang="en-US" sz="2400" dirty="0"/>
          </a:p>
          <a:p>
            <a:r>
              <a:rPr lang="en-US" sz="2400" dirty="0"/>
              <a:t>	(i) Initial training in emergency preparedness policies and 	procedures to all new and existing staff, individuals providing 	services under arrangement, and volunteers (consistent with their 	expected roles).</a:t>
            </a:r>
          </a:p>
          <a:p>
            <a:r>
              <a:rPr lang="en-US" sz="2400" dirty="0"/>
              <a:t>	(ii) Provide emergency preparedness training at least annually. </a:t>
            </a:r>
          </a:p>
          <a:p>
            <a:r>
              <a:rPr lang="en-US" sz="2400" dirty="0"/>
              <a:t>	(iii) Maintain documentation of the training. </a:t>
            </a:r>
          </a:p>
          <a:p>
            <a:r>
              <a:rPr lang="en-US" sz="2400" dirty="0"/>
              <a:t>	(iv) Demonstrate staff knowledge of emergency procedures. </a:t>
            </a:r>
          </a:p>
        </p:txBody>
      </p:sp>
    </p:spTree>
    <p:extLst>
      <p:ext uri="{BB962C8B-B14F-4D97-AF65-F5344CB8AC3E}">
        <p14:creationId xmlns:p14="http://schemas.microsoft.com/office/powerpoint/2010/main" val="2124622106"/>
      </p:ext>
    </p:extLst>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endParaRPr lang="en-US" sz="4400" dirty="0">
              <a:solidFill>
                <a:srgbClr val="C00000"/>
              </a:solidFill>
            </a:endParaRP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TextBox 1"/>
          <p:cNvSpPr txBox="1"/>
          <p:nvPr/>
        </p:nvSpPr>
        <p:spPr>
          <a:xfrm>
            <a:off x="675860" y="430768"/>
            <a:ext cx="7792278" cy="14773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n-US" dirty="0"/>
          </a:p>
          <a:p>
            <a:pPr marL="0" marR="0" indent="0" algn="ctr" defTabSz="457200"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mn-lt"/>
                <a:ea typeface="+mn-ea"/>
                <a:cs typeface="+mn-cs"/>
                <a:sym typeface="Calibri"/>
              </a:rPr>
              <a:t>Why Perform Exercises of the Emergency Procedures? </a:t>
            </a:r>
          </a:p>
        </p:txBody>
      </p:sp>
      <p:pic>
        <p:nvPicPr>
          <p:cNvPr id="4" name="Picture 3">
            <a:extLst>
              <a:ext uri="{FF2B5EF4-FFF2-40B4-BE49-F238E27FC236}">
                <a16:creationId xmlns:a16="http://schemas.microsoft.com/office/drawing/2014/main" id="{9F7FA6EC-B4F5-9640-A482-933E6E39EA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1506" y="2305035"/>
            <a:ext cx="6600987" cy="2989760"/>
          </a:xfrm>
          <a:prstGeom prst="rect">
            <a:avLst/>
          </a:prstGeom>
        </p:spPr>
      </p:pic>
    </p:spTree>
    <p:extLst>
      <p:ext uri="{BB962C8B-B14F-4D97-AF65-F5344CB8AC3E}">
        <p14:creationId xmlns:p14="http://schemas.microsoft.com/office/powerpoint/2010/main" val="4261233935"/>
      </p:ext>
    </p:extLst>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endParaRPr lang="en-US" sz="4400" dirty="0">
              <a:solidFill>
                <a:srgbClr val="C00000"/>
              </a:solidFill>
            </a:endParaRP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pic>
        <p:nvPicPr>
          <p:cNvPr id="5" name="Picture 4">
            <a:extLst>
              <a:ext uri="{FF2B5EF4-FFF2-40B4-BE49-F238E27FC236}">
                <a16:creationId xmlns:a16="http://schemas.microsoft.com/office/drawing/2014/main" id="{B1D65FF1-9E15-2E46-A0ED-65D0A79B74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384" y="1169431"/>
            <a:ext cx="7328001" cy="4260851"/>
          </a:xfrm>
          <a:prstGeom prst="rect">
            <a:avLst/>
          </a:prstGeom>
        </p:spPr>
      </p:pic>
    </p:spTree>
    <p:extLst>
      <p:ext uri="{BB962C8B-B14F-4D97-AF65-F5344CB8AC3E}">
        <p14:creationId xmlns:p14="http://schemas.microsoft.com/office/powerpoint/2010/main" val="1914525961"/>
      </p:ext>
    </p:extLst>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endParaRPr lang="en-US" sz="4400" dirty="0">
              <a:solidFill>
                <a:srgbClr val="C00000"/>
              </a:solidFill>
            </a:endParaRP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pic>
        <p:nvPicPr>
          <p:cNvPr id="3" name="Picture 2">
            <a:extLst>
              <a:ext uri="{FF2B5EF4-FFF2-40B4-BE49-F238E27FC236}">
                <a16:creationId xmlns:a16="http://schemas.microsoft.com/office/drawing/2014/main" id="{A96975B6-0847-3242-9495-AF57BC7B07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061" y="984765"/>
            <a:ext cx="7816647" cy="4672423"/>
          </a:xfrm>
          <a:prstGeom prst="rect">
            <a:avLst/>
          </a:prstGeom>
        </p:spPr>
      </p:pic>
    </p:spTree>
    <p:extLst>
      <p:ext uri="{BB962C8B-B14F-4D97-AF65-F5344CB8AC3E}">
        <p14:creationId xmlns:p14="http://schemas.microsoft.com/office/powerpoint/2010/main" val="34596060"/>
      </p:ext>
    </p:extLst>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endParaRPr lang="en-US" sz="4400" dirty="0">
              <a:solidFill>
                <a:srgbClr val="C00000"/>
              </a:solidFill>
            </a:endParaRP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pic>
        <p:nvPicPr>
          <p:cNvPr id="3" name="Picture 2">
            <a:extLst>
              <a:ext uri="{FF2B5EF4-FFF2-40B4-BE49-F238E27FC236}">
                <a16:creationId xmlns:a16="http://schemas.microsoft.com/office/drawing/2014/main" id="{42503C99-2C0A-CF40-8CE0-1CBE5174C3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868" y="800099"/>
            <a:ext cx="7533033" cy="4762262"/>
          </a:xfrm>
          <a:prstGeom prst="rect">
            <a:avLst/>
          </a:prstGeom>
        </p:spPr>
      </p:pic>
    </p:spTree>
    <p:extLst>
      <p:ext uri="{BB962C8B-B14F-4D97-AF65-F5344CB8AC3E}">
        <p14:creationId xmlns:p14="http://schemas.microsoft.com/office/powerpoint/2010/main" val="3553149367"/>
      </p:ext>
    </p:extLst>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Training and Testing</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Rectangle 1"/>
          <p:cNvSpPr/>
          <p:nvPr/>
        </p:nvSpPr>
        <p:spPr>
          <a:xfrm>
            <a:off x="0" y="1169431"/>
            <a:ext cx="9144000" cy="830997"/>
          </a:xfrm>
          <a:prstGeom prst="rect">
            <a:avLst/>
          </a:prstGeom>
        </p:spPr>
        <p:txBody>
          <a:bodyPr wrap="square">
            <a:spAutoFit/>
          </a:bodyPr>
          <a:lstStyle/>
          <a:p>
            <a:pPr lvl="0" defTabSz="914400" hangingPunct="1">
              <a:buSzPts val="2800"/>
              <a:defRPr/>
            </a:pPr>
            <a:endParaRPr lang="en-US" sz="2400" b="1" dirty="0"/>
          </a:p>
          <a:p>
            <a:pPr lvl="0" defTabSz="914400" hangingPunct="1">
              <a:buSzPts val="2800"/>
              <a:defRPr/>
            </a:pPr>
            <a:endParaRPr lang="en-US" sz="2400" dirty="0"/>
          </a:p>
        </p:txBody>
      </p:sp>
      <p:sp>
        <p:nvSpPr>
          <p:cNvPr id="3" name="TextBox 2"/>
          <p:cNvSpPr txBox="1"/>
          <p:nvPr/>
        </p:nvSpPr>
        <p:spPr>
          <a:xfrm>
            <a:off x="390182" y="984765"/>
            <a:ext cx="8546953" cy="45243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dirty="0"/>
              <a:t>The clinic must conduct exercises to test the emergency plan at least annually. The clinic must do the following: </a:t>
            </a:r>
          </a:p>
          <a:p>
            <a:endParaRPr lang="en-US" sz="2400" dirty="0"/>
          </a:p>
          <a:p>
            <a:pPr marL="342900" indent="-342900">
              <a:buFont typeface="Arial" panose="020B0604020202020204" pitchFamily="34" charset="0"/>
              <a:buChar char="•"/>
            </a:pPr>
            <a:r>
              <a:rPr lang="en-US" sz="2400" dirty="0"/>
              <a:t>	Participate in a full-scale exercise that is community-based or      	when a community-based exercise is not accessible, an 	individual, facility-based.</a:t>
            </a:r>
          </a:p>
          <a:p>
            <a:pPr marL="342900" indent="-342900">
              <a:buFont typeface="Arial" panose="020B0604020202020204" pitchFamily="34" charset="0"/>
              <a:buChar char="•"/>
            </a:pPr>
            <a:r>
              <a:rPr lang="en-US" sz="2400" dirty="0"/>
              <a:t> If the clinic experiences an actual natural or man-made 	emergency that requires activation of the emergency plan, the 	RHC/FQHC is exempt from engaging in a community-based or 	individual, facility-based full-scale exercise for 1 year following 	the onset of the actual event. </a:t>
            </a:r>
          </a:p>
          <a:p>
            <a:pPr marL="0" marR="0" indent="0" algn="l" defTabSz="457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sym typeface="Calibri"/>
            </a:endParaRPr>
          </a:p>
        </p:txBody>
      </p:sp>
      <p:sp>
        <p:nvSpPr>
          <p:cNvPr id="7" name="Vertical Scroll 6">
            <a:extLst>
              <a:ext uri="{FF2B5EF4-FFF2-40B4-BE49-F238E27FC236}">
                <a16:creationId xmlns:a16="http://schemas.microsoft.com/office/drawing/2014/main" id="{FB7579FA-E58C-C149-87EB-DF3D38A75BF3}"/>
              </a:ext>
            </a:extLst>
          </p:cNvPr>
          <p:cNvSpPr/>
          <p:nvPr/>
        </p:nvSpPr>
        <p:spPr>
          <a:xfrm>
            <a:off x="1660037" y="5206101"/>
            <a:ext cx="3339548" cy="1128710"/>
          </a:xfrm>
          <a:prstGeom prst="verticalScroll">
            <a:avLst/>
          </a:prstGeom>
          <a:solidFill>
            <a:srgbClr val="92D050"/>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dirty="0">
                <a:ln>
                  <a:noFill/>
                </a:ln>
                <a:solidFill>
                  <a:srgbClr val="000000"/>
                </a:solidFill>
                <a:effectLst/>
                <a:uFillTx/>
                <a:latin typeface="+mn-lt"/>
                <a:ea typeface="+mn-ea"/>
                <a:cs typeface="+mn-cs"/>
                <a:sym typeface="Calibri"/>
              </a:rPr>
              <a:t>Clinics often forget they may count one activation towards the two required exercises.</a:t>
            </a:r>
          </a:p>
        </p:txBody>
      </p:sp>
    </p:spTree>
    <p:extLst>
      <p:ext uri="{BB962C8B-B14F-4D97-AF65-F5344CB8AC3E}">
        <p14:creationId xmlns:p14="http://schemas.microsoft.com/office/powerpoint/2010/main" val="1142204463"/>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1446550"/>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Healthcare Provider</a:t>
            </a:r>
          </a:p>
          <a:p>
            <a:r>
              <a:rPr lang="en-US" sz="4400" dirty="0">
                <a:solidFill>
                  <a:schemeClr val="tx1"/>
                </a:solidFill>
              </a:rPr>
              <a:t>After-Action Report (AAR)</a:t>
            </a:r>
          </a:p>
        </p:txBody>
      </p:sp>
      <p:sp>
        <p:nvSpPr>
          <p:cNvPr id="285" name="Shape 285"/>
          <p:cNvSpPr/>
          <p:nvPr/>
        </p:nvSpPr>
        <p:spPr>
          <a:xfrm>
            <a:off x="-3371222" y="707314"/>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Rectangle 1"/>
          <p:cNvSpPr/>
          <p:nvPr/>
        </p:nvSpPr>
        <p:spPr>
          <a:xfrm>
            <a:off x="0" y="1169431"/>
            <a:ext cx="9144000" cy="830997"/>
          </a:xfrm>
          <a:prstGeom prst="rect">
            <a:avLst/>
          </a:prstGeom>
        </p:spPr>
        <p:txBody>
          <a:bodyPr wrap="square">
            <a:spAutoFit/>
          </a:bodyPr>
          <a:lstStyle/>
          <a:p>
            <a:pPr lvl="0" defTabSz="914400" hangingPunct="1">
              <a:buSzPts val="2800"/>
              <a:defRPr/>
            </a:pPr>
            <a:endParaRPr lang="en-US" sz="2400" b="1" dirty="0"/>
          </a:p>
          <a:p>
            <a:pPr lvl="0" defTabSz="914400" hangingPunct="1">
              <a:buSzPts val="2800"/>
              <a:defRPr/>
            </a:pPr>
            <a:endParaRPr lang="en-US" sz="2400" dirty="0"/>
          </a:p>
        </p:txBody>
      </p:sp>
      <p:sp>
        <p:nvSpPr>
          <p:cNvPr id="4" name="TextBox 3">
            <a:extLst>
              <a:ext uri="{FF2B5EF4-FFF2-40B4-BE49-F238E27FC236}">
                <a16:creationId xmlns:a16="http://schemas.microsoft.com/office/drawing/2014/main" id="{0AE1AD82-2133-4E49-B5C5-1BB3691E2C9B}"/>
              </a:ext>
            </a:extLst>
          </p:cNvPr>
          <p:cNvSpPr txBox="1"/>
          <p:nvPr/>
        </p:nvSpPr>
        <p:spPr>
          <a:xfrm>
            <a:off x="708526" y="2093213"/>
            <a:ext cx="7726948" cy="43396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2600" dirty="0"/>
              <a:t>The Centers for Medicare &amp; Medicaid Services (CMS),</a:t>
            </a:r>
          </a:p>
          <a:p>
            <a:pPr algn="ctr"/>
            <a:r>
              <a:rPr lang="en-US" sz="2600" dirty="0"/>
              <a:t> Survey and Certification Group has developed a Health </a:t>
            </a:r>
          </a:p>
          <a:p>
            <a:pPr algn="ctr"/>
            <a:r>
              <a:rPr lang="en-US" sz="2600" dirty="0"/>
              <a:t>Care Provider After Action Report/Improvement Plan (AAR/IP) template with the assistance of the </a:t>
            </a:r>
          </a:p>
          <a:p>
            <a:pPr algn="ctr"/>
            <a:r>
              <a:rPr lang="en-US" sz="2600" dirty="0"/>
              <a:t>U.S. Department of Health and Human Services (HHS), </a:t>
            </a:r>
          </a:p>
          <a:p>
            <a:pPr algn="ctr"/>
            <a:r>
              <a:rPr lang="en-US" sz="2600" dirty="0"/>
              <a:t>Office of the Assistant Secretary for Preparedness and Response, the U.S. Department of Homeland Security (DHS), and the CMS Survey and Certification Emergency Preparedness Stakeholder Communication Forum.</a:t>
            </a:r>
          </a:p>
          <a:p>
            <a:pPr algn="ctr"/>
            <a:endParaRPr lang="en-US" sz="2400" dirty="0"/>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989797594"/>
      </p:ext>
    </p:extLst>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646331"/>
          </a:xfrm>
          <a:prstGeom prst="rect">
            <a:avLst/>
          </a:prstGeom>
          <a:solidFill>
            <a:schemeClr val="accent1"/>
          </a:solidFill>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3600" b="1">
                <a:solidFill>
                  <a:srgbClr val="0033CC"/>
                </a:solidFill>
              </a:defRPr>
            </a:lvl1pPr>
          </a:lstStyle>
          <a:p>
            <a:pPr lvl="0" defTabSz="914400" hangingPunct="1">
              <a:buSzPts val="2800"/>
              <a:defRPr/>
            </a:pPr>
            <a:r>
              <a:rPr lang="en-US" dirty="0">
                <a:solidFill>
                  <a:schemeClr val="bg1"/>
                </a:solidFill>
              </a:rPr>
              <a:t>CMS After-Action Report Template (AAR)</a:t>
            </a:r>
          </a:p>
        </p:txBody>
      </p:sp>
      <p:sp>
        <p:nvSpPr>
          <p:cNvPr id="5" name="Rectangle 2"/>
          <p:cNvSpPr>
            <a:spLocks noChangeArrowheads="1"/>
          </p:cNvSpPr>
          <p:nvPr/>
        </p:nvSpPr>
        <p:spPr bwMode="auto">
          <a:xfrm>
            <a:off x="279399" y="3375769"/>
            <a:ext cx="852597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x-none"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x-none" altLang="x-none" sz="1800" b="0" i="0" u="none" strike="noStrike" cap="none" normalizeH="0" baseline="0" dirty="0">
                <a:ln>
                  <a:noFill/>
                </a:ln>
                <a:solidFill>
                  <a:schemeClr val="tx1"/>
                </a:solidFill>
                <a:effectLst/>
                <a:latin typeface="Arial" charset="0"/>
              </a:rPr>
            </a:br>
            <a:endParaRPr kumimoji="0" lang="x-none" altLang="x-none" sz="1800" b="0" i="0" u="none" strike="noStrike" cap="none" normalizeH="0" baseline="0" dirty="0">
              <a:ln>
                <a:noFill/>
              </a:ln>
              <a:solidFill>
                <a:schemeClr val="tx1"/>
              </a:solidFill>
              <a:effectLst/>
              <a:latin typeface="Arial" charset="0"/>
            </a:endParaRPr>
          </a:p>
        </p:txBody>
      </p:sp>
      <p:pic>
        <p:nvPicPr>
          <p:cNvPr id="3" name="Picture 2">
            <a:extLst>
              <a:ext uri="{FF2B5EF4-FFF2-40B4-BE49-F238E27FC236}">
                <a16:creationId xmlns:a16="http://schemas.microsoft.com/office/drawing/2014/main" id="{F59D3AD9-7ACE-D143-94EF-BC9784E612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17" y="1407269"/>
            <a:ext cx="7604125" cy="3937000"/>
          </a:xfrm>
          <a:prstGeom prst="rect">
            <a:avLst/>
          </a:prstGeom>
          <a:ln w="50800">
            <a:solidFill>
              <a:schemeClr val="accent1"/>
            </a:solidFill>
          </a:ln>
        </p:spPr>
      </p:pic>
      <p:sp>
        <p:nvSpPr>
          <p:cNvPr id="2" name="TextBox 1">
            <a:extLst>
              <a:ext uri="{FF2B5EF4-FFF2-40B4-BE49-F238E27FC236}">
                <a16:creationId xmlns:a16="http://schemas.microsoft.com/office/drawing/2014/main" id="{CBEC8DAE-AD44-664D-88FA-DF4BB5994216}"/>
              </a:ext>
            </a:extLst>
          </p:cNvPr>
          <p:cNvSpPr txBox="1"/>
          <p:nvPr/>
        </p:nvSpPr>
        <p:spPr>
          <a:xfrm>
            <a:off x="922620" y="5621270"/>
            <a:ext cx="7347522"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a:r>
              <a:rPr lang="en-US" dirty="0">
                <a:solidFill>
                  <a:schemeClr val="bg1"/>
                </a:solidFill>
              </a:rPr>
              <a:t>Link: </a:t>
            </a:r>
            <a:r>
              <a:rPr lang="en-US" dirty="0">
                <a:solidFill>
                  <a:schemeClr val="bg1"/>
                </a:solidFill>
                <a:hlinkClick r:id="rId4">
                  <a:extLst>
                    <a:ext uri="{A12FA001-AC4F-418D-AE19-62706E023703}">
                      <ahyp:hlinkClr xmlns:ahyp="http://schemas.microsoft.com/office/drawing/2018/hyperlinkcolor" val="tx"/>
                    </a:ext>
                  </a:extLst>
                </a:hlinkClick>
              </a:rPr>
              <a:t>https://www.cms.gov/Medicare/Provider-Enrollment-and-Certification/</a:t>
            </a:r>
            <a:endParaRPr lang="en-US" dirty="0">
              <a:solidFill>
                <a:schemeClr val="bg1"/>
              </a:solidFill>
            </a:endParaRPr>
          </a:p>
          <a:p>
            <a:pPr algn="ctr"/>
            <a:r>
              <a:rPr lang="en-US" dirty="0">
                <a:solidFill>
                  <a:schemeClr val="bg1"/>
                </a:solidFill>
              </a:rPr>
              <a:t>SurveyCertEmergPrep/Templates-Checklists.html</a:t>
            </a:r>
          </a:p>
        </p:txBody>
      </p:sp>
    </p:spTree>
    <p:extLst>
      <p:ext uri="{BB962C8B-B14F-4D97-AF65-F5344CB8AC3E}">
        <p14:creationId xmlns:p14="http://schemas.microsoft.com/office/powerpoint/2010/main" val="1678421194"/>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54C6DF-CA5C-A04E-93FF-A7ABEC602F55}"/>
              </a:ext>
            </a:extLst>
          </p:cNvPr>
          <p:cNvPicPr>
            <a:picLocks noChangeAspect="1"/>
          </p:cNvPicPr>
          <p:nvPr/>
        </p:nvPicPr>
        <p:blipFill rotWithShape="1">
          <a:blip r:embed="rId2">
            <a:extLst>
              <a:ext uri="{28A0092B-C50C-407E-A947-70E740481C1C}">
                <a14:useLocalDpi xmlns:a14="http://schemas.microsoft.com/office/drawing/2010/main" val="0"/>
              </a:ext>
            </a:extLst>
          </a:blip>
          <a:srcRect t="47457"/>
          <a:stretch/>
        </p:blipFill>
        <p:spPr>
          <a:xfrm>
            <a:off x="1678056" y="1236518"/>
            <a:ext cx="5915762" cy="1888159"/>
          </a:xfrm>
          <a:prstGeom prst="rect">
            <a:avLst/>
          </a:prstGeom>
        </p:spPr>
      </p:pic>
      <p:sp>
        <p:nvSpPr>
          <p:cNvPr id="6" name="TextBox 5">
            <a:extLst>
              <a:ext uri="{FF2B5EF4-FFF2-40B4-BE49-F238E27FC236}">
                <a16:creationId xmlns:a16="http://schemas.microsoft.com/office/drawing/2014/main" id="{4CF91F6A-FBF9-024F-9465-9112D86BA4DF}"/>
              </a:ext>
            </a:extLst>
          </p:cNvPr>
          <p:cNvSpPr txBox="1"/>
          <p:nvPr/>
        </p:nvSpPr>
        <p:spPr>
          <a:xfrm>
            <a:off x="59550" y="171050"/>
            <a:ext cx="9104413"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2400" b="1" i="0" u="none" strike="noStrike" cap="none" spc="0" normalizeH="0" baseline="0" dirty="0">
                <a:ln>
                  <a:noFill/>
                </a:ln>
                <a:solidFill>
                  <a:schemeClr val="bg1"/>
                </a:solidFill>
                <a:effectLst/>
                <a:uFillTx/>
                <a:latin typeface="+mn-lt"/>
                <a:ea typeface="+mn-ea"/>
                <a:cs typeface="+mn-cs"/>
                <a:sym typeface="Calibri"/>
              </a:rPr>
              <a:t>For Smaller Clinic-Based Exercises </a:t>
            </a:r>
            <a:r>
              <a:rPr lang="en-US" sz="2400" b="1" dirty="0">
                <a:solidFill>
                  <a:schemeClr val="bg1"/>
                </a:solidFill>
              </a:rPr>
              <a:t>You May Wish to Use a Simple AAR, </a:t>
            </a:r>
          </a:p>
          <a:p>
            <a:pPr marL="0" marR="0" indent="0" algn="ctr" defTabSz="457200" rtl="0" fontAlgn="auto" latinLnBrk="0" hangingPunct="0">
              <a:lnSpc>
                <a:spcPct val="100000"/>
              </a:lnSpc>
              <a:spcBef>
                <a:spcPts val="0"/>
              </a:spcBef>
              <a:spcAft>
                <a:spcPts val="0"/>
              </a:spcAft>
              <a:buClrTx/>
              <a:buSzTx/>
              <a:buFontTx/>
              <a:buNone/>
              <a:tabLst/>
            </a:pPr>
            <a:r>
              <a:rPr lang="en-US" sz="2400" b="1" dirty="0">
                <a:solidFill>
                  <a:schemeClr val="bg1"/>
                </a:solidFill>
              </a:rPr>
              <a:t>Just Ensure You Cover the Essential Requirements</a:t>
            </a:r>
            <a:endParaRPr kumimoji="0" lang="en-US" sz="2400" b="1" i="0" u="none" strike="noStrike" cap="none" spc="0" normalizeH="0" baseline="0" dirty="0">
              <a:ln>
                <a:noFill/>
              </a:ln>
              <a:solidFill>
                <a:schemeClr val="bg1"/>
              </a:solidFill>
              <a:effectLst/>
              <a:uFillTx/>
              <a:sym typeface="Calibri"/>
            </a:endParaRPr>
          </a:p>
        </p:txBody>
      </p:sp>
      <p:pic>
        <p:nvPicPr>
          <p:cNvPr id="8" name="Picture 7">
            <a:extLst>
              <a:ext uri="{FF2B5EF4-FFF2-40B4-BE49-F238E27FC236}">
                <a16:creationId xmlns:a16="http://schemas.microsoft.com/office/drawing/2014/main" id="{5C478475-537B-F34F-A3BE-171453FA10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2237" y="3124677"/>
            <a:ext cx="5867400" cy="3517900"/>
          </a:xfrm>
          <a:prstGeom prst="rect">
            <a:avLst/>
          </a:prstGeom>
        </p:spPr>
      </p:pic>
    </p:spTree>
    <p:extLst>
      <p:ext uri="{BB962C8B-B14F-4D97-AF65-F5344CB8AC3E}">
        <p14:creationId xmlns:p14="http://schemas.microsoft.com/office/powerpoint/2010/main" val="3834383015"/>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Training and Testing</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3" name="TextBox 2"/>
          <p:cNvSpPr txBox="1"/>
          <p:nvPr/>
        </p:nvSpPr>
        <p:spPr>
          <a:xfrm>
            <a:off x="258418" y="1327256"/>
            <a:ext cx="8546953" cy="52629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dirty="0"/>
              <a:t>Conduct an additional exercise that may include, but is not limited to following: </a:t>
            </a:r>
          </a:p>
          <a:p>
            <a:endParaRPr lang="en-US" sz="2400" dirty="0"/>
          </a:p>
          <a:p>
            <a:r>
              <a:rPr lang="en-US" sz="2400" dirty="0"/>
              <a:t>		(A) A second full-scale exercise that is community-based or 			individual, facility-based. </a:t>
            </a:r>
          </a:p>
          <a:p>
            <a:endParaRPr lang="en-US" sz="2400" dirty="0"/>
          </a:p>
          <a:p>
            <a:r>
              <a:rPr lang="en-US" sz="2400" dirty="0"/>
              <a:t>		(B) A tabletop exercise that includes a group discussion led 			by a facilitator, using a narrated, clinically-relevant 					emergency scenario, and a set of problem statements, 				directed messages, or prepared questions designed to 				challenge an emergency plan. </a:t>
            </a:r>
          </a:p>
          <a:p>
            <a:endParaRPr lang="en-US" sz="2400" dirty="0"/>
          </a:p>
          <a:p>
            <a:r>
              <a:rPr lang="en-US" sz="2400" dirty="0"/>
              <a:t> </a:t>
            </a:r>
          </a:p>
          <a:p>
            <a:pPr marL="0" marR="0" indent="0" algn="l" defTabSz="457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1027977472"/>
      </p:ext>
    </p:extLst>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Training and Testing</a:t>
            </a:r>
          </a:p>
        </p:txBody>
      </p:sp>
      <p:sp>
        <p:nvSpPr>
          <p:cNvPr id="285" name="Shape 285"/>
          <p:cNvSpPr/>
          <p:nvPr/>
        </p:nvSpPr>
        <p:spPr>
          <a:xfrm>
            <a:off x="206865" y="1177787"/>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3" name="TextBox 2"/>
          <p:cNvSpPr txBox="1"/>
          <p:nvPr/>
        </p:nvSpPr>
        <p:spPr>
          <a:xfrm>
            <a:off x="338629" y="1547119"/>
            <a:ext cx="8805371" cy="35702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600" b="1" u="sng" dirty="0"/>
              <a:t>Surveyor Procedure:</a:t>
            </a:r>
          </a:p>
          <a:p>
            <a:endParaRPr lang="en-US" sz="2600" dirty="0"/>
          </a:p>
          <a:p>
            <a:pPr marL="342900" lvl="0" indent="-342900">
              <a:buFont typeface="Arial" panose="020B0604020202020204" pitchFamily="34" charset="0"/>
              <a:buChar char="•"/>
            </a:pPr>
            <a:r>
              <a:rPr lang="en-US" sz="2600" dirty="0"/>
              <a:t>Interview various staff and ask questions regarding the clinic’s initial and annual training course, to verify staff knowledge of emergency procedures.</a:t>
            </a:r>
          </a:p>
          <a:p>
            <a:pPr lvl="0"/>
            <a:endParaRPr lang="en-US" sz="2600" dirty="0"/>
          </a:p>
          <a:p>
            <a:pPr marL="342900" lvl="0" indent="-342900">
              <a:buFont typeface="Arial" panose="020B0604020202020204" pitchFamily="34" charset="0"/>
              <a:buChar char="•"/>
            </a:pPr>
            <a:r>
              <a:rPr lang="en-US" sz="2600" dirty="0"/>
              <a:t> Review a sample of staff training files to verify staff has received initial and annual emergency preparedness training.</a:t>
            </a:r>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1558436457"/>
      </p:ext>
    </p:extLst>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Testing</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3" name="TextBox 2"/>
          <p:cNvSpPr txBox="1"/>
          <p:nvPr/>
        </p:nvSpPr>
        <p:spPr>
          <a:xfrm>
            <a:off x="523082" y="1044457"/>
            <a:ext cx="8348171" cy="56630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600" b="1" u="sng" dirty="0"/>
              <a:t>Interpretive Guidelines</a:t>
            </a:r>
            <a:r>
              <a:rPr lang="en-US" sz="2600" u="sng" dirty="0"/>
              <a:t>:</a:t>
            </a:r>
            <a:endParaRPr lang="en-US" sz="2600" dirty="0"/>
          </a:p>
          <a:p>
            <a:r>
              <a:rPr lang="en-US" sz="2600" dirty="0"/>
              <a:t> </a:t>
            </a:r>
          </a:p>
          <a:p>
            <a:pPr marL="285750" indent="-285750">
              <a:buFont typeface="Arial" charset="0"/>
              <a:buChar char="•"/>
            </a:pPr>
            <a:r>
              <a:rPr lang="en-US" sz="2600" dirty="0"/>
              <a:t>Clinics must on an annual basis conduct exercises to test the emergency plan, specifically RHC ‘s are required to conduct a tabletop exercise and participate in a full-scale community-based exercise or conduct an individual facility exercise if the community-based exercise is not available. </a:t>
            </a:r>
          </a:p>
          <a:p>
            <a:pPr marL="285750" indent="-285750">
              <a:buFont typeface="Arial" charset="0"/>
              <a:buChar char="•"/>
            </a:pPr>
            <a:r>
              <a:rPr lang="en-US" sz="2600" dirty="0"/>
              <a:t> For the purposes of this requirement, a full scale exercise is defined and accepted as any operations-based exercise (drill, functional, or full-scale exercise) that assesses a facility’s functional capabilities by simulating a response to an emergency that would impact the facility’s operations and their given community.</a:t>
            </a:r>
          </a:p>
          <a:p>
            <a:pPr marL="0" marR="0" indent="0" algn="l" defTabSz="457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1999268661"/>
      </p:ext>
    </p:extLst>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Testing</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3" name="TextBox 2"/>
          <p:cNvSpPr txBox="1"/>
          <p:nvPr/>
        </p:nvSpPr>
        <p:spPr>
          <a:xfrm>
            <a:off x="457200" y="1470987"/>
            <a:ext cx="8348171" cy="4462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600" b="1" u="sng" dirty="0"/>
              <a:t>Interpretive Guidelines</a:t>
            </a:r>
            <a:r>
              <a:rPr lang="en-US" sz="2600" u="sng" dirty="0"/>
              <a:t>:</a:t>
            </a:r>
            <a:endParaRPr lang="en-US" sz="2600" dirty="0"/>
          </a:p>
          <a:p>
            <a:r>
              <a:rPr lang="en-US" sz="2600" dirty="0"/>
              <a:t> </a:t>
            </a:r>
          </a:p>
          <a:p>
            <a:pPr marL="285750" indent="-285750">
              <a:buFont typeface="Arial" charset="0"/>
              <a:buChar char="•"/>
            </a:pPr>
            <a:r>
              <a:rPr lang="en-US" sz="2600" dirty="0"/>
              <a:t>Clinics are expected to contact their local and state agencies and healthcare coalitions, where appropriate, to determine if an opportunity exists and determine if their participation would fulfill this requirement.  </a:t>
            </a:r>
          </a:p>
          <a:p>
            <a:pPr marL="285750" indent="-285750">
              <a:buFont typeface="Arial" charset="0"/>
              <a:buChar char="•"/>
            </a:pPr>
            <a:endParaRPr lang="en-US" sz="2600" dirty="0"/>
          </a:p>
          <a:p>
            <a:pPr marL="285750" indent="-285750">
              <a:buFont typeface="Arial" charset="0"/>
              <a:buChar char="•"/>
            </a:pPr>
            <a:r>
              <a:rPr lang="en-US" sz="2600" dirty="0"/>
              <a:t>In doing so, they are expected to document the date, the personnel and the agency or healthcare coalition that they contacted.</a:t>
            </a:r>
          </a:p>
          <a:p>
            <a:pPr marL="0" marR="0" indent="0" algn="l" defTabSz="457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499787382"/>
      </p:ext>
    </p:extLst>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35260"/>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Testing</a:t>
            </a:r>
          </a:p>
        </p:txBody>
      </p:sp>
      <p:sp>
        <p:nvSpPr>
          <p:cNvPr id="3" name="TextBox 2"/>
          <p:cNvSpPr txBox="1"/>
          <p:nvPr/>
        </p:nvSpPr>
        <p:spPr>
          <a:xfrm>
            <a:off x="457200" y="2007701"/>
            <a:ext cx="8348171" cy="43396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600" b="1" u="sng" dirty="0"/>
              <a:t>Interpretive Guidelines</a:t>
            </a:r>
            <a:r>
              <a:rPr lang="en-US" sz="2600" u="sng" dirty="0"/>
              <a:t>:</a:t>
            </a:r>
            <a:endParaRPr lang="en-US" sz="2600" dirty="0"/>
          </a:p>
          <a:p>
            <a:r>
              <a:rPr lang="en-US" sz="2600" dirty="0"/>
              <a:t> </a:t>
            </a:r>
          </a:p>
          <a:p>
            <a:pPr marL="285750" indent="-285750">
              <a:buFont typeface="Arial" charset="0"/>
              <a:buChar char="•"/>
            </a:pPr>
            <a:r>
              <a:rPr lang="en-US" sz="2600" dirty="0"/>
              <a:t>Clinics that are not able to identify a full-scale community-based exercise, can instead fulfill this part of their requirement by either conducting an individual facility-based exercise, documenting an emergency that required them to fully activate their emergency plan, or by conducting a smaller community-based exercise with other nearby facilities.</a:t>
            </a:r>
          </a:p>
          <a:p>
            <a:r>
              <a:rPr lang="en-US" sz="2400" dirty="0"/>
              <a:t> </a:t>
            </a:r>
          </a:p>
          <a:p>
            <a:pPr marL="0" marR="0" indent="0" algn="l" defTabSz="457200" rtl="0" fontAlgn="auto" latinLnBrk="0" hangingPunct="0">
              <a:lnSpc>
                <a:spcPct val="100000"/>
              </a:lnSpc>
              <a:spcBef>
                <a:spcPts val="0"/>
              </a:spcBef>
              <a:spcAft>
                <a:spcPts val="0"/>
              </a:spcAft>
              <a:buClrTx/>
              <a:buSzTx/>
              <a:buFontTx/>
              <a:buNone/>
              <a:tabLst/>
            </a:pPr>
            <a:endParaRPr kumimoji="0" lang="en-US"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785327603"/>
      </p:ext>
    </p:extLst>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Testing</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3" name="TextBox 2"/>
          <p:cNvSpPr txBox="1"/>
          <p:nvPr/>
        </p:nvSpPr>
        <p:spPr>
          <a:xfrm>
            <a:off x="457200" y="1169431"/>
            <a:ext cx="8348171" cy="54476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600" b="1" u="sng" dirty="0"/>
              <a:t>Surveyor Procedure:</a:t>
            </a:r>
          </a:p>
          <a:p>
            <a:endParaRPr lang="en-US" sz="2600" dirty="0"/>
          </a:p>
          <a:p>
            <a:pPr marL="342900" lvl="0" indent="-342900">
              <a:buAutoNum type="arabicPeriod"/>
            </a:pPr>
            <a:r>
              <a:rPr lang="en-US" sz="2600" dirty="0"/>
              <a:t>Ask to see documentation of the annual tabletop and full-scale exercises (which may include, but is not limited to, the exercise plan, the AAR, and any additional documentation used by the RHC to support the exercise.</a:t>
            </a:r>
          </a:p>
          <a:p>
            <a:pPr marL="342900" lvl="0" indent="-342900">
              <a:buAutoNum type="arabicPeriod"/>
            </a:pPr>
            <a:endParaRPr lang="en-US" sz="2600" dirty="0"/>
          </a:p>
          <a:p>
            <a:r>
              <a:rPr lang="en-US" sz="2600" dirty="0"/>
              <a:t>2. Ask to see the documentation of the clinic’s efforts to identify a 	full-scale community based exercise if they did not participate in one (i.e. date and personnel and agencies contacted and the reasons for the inability to participate in a community based exercise).</a:t>
            </a:r>
          </a:p>
          <a:p>
            <a:r>
              <a:rPr lang="en-US" dirty="0"/>
              <a:t> </a:t>
            </a:r>
          </a:p>
          <a:p>
            <a:pPr marL="0" marR="0" indent="0" algn="l" defTabSz="457200" rtl="0" fontAlgn="auto" latinLnBrk="0" hangingPunct="0">
              <a:lnSpc>
                <a:spcPct val="100000"/>
              </a:lnSpc>
              <a:spcBef>
                <a:spcPts val="0"/>
              </a:spcBef>
              <a:spcAft>
                <a:spcPts val="0"/>
              </a:spcAft>
              <a:buClrTx/>
              <a:buSzTx/>
              <a:buFontTx/>
              <a:buNone/>
              <a:tabLst/>
            </a:pPr>
            <a:endParaRPr kumimoji="0" lang="en-US"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1059714767"/>
      </p:ext>
    </p:extLst>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Testing</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3" name="TextBox 2"/>
          <p:cNvSpPr txBox="1"/>
          <p:nvPr/>
        </p:nvSpPr>
        <p:spPr>
          <a:xfrm>
            <a:off x="457200" y="1649892"/>
            <a:ext cx="8348171" cy="29546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b="1" u="sng" dirty="0"/>
              <a:t>Surveyor Procedure:</a:t>
            </a:r>
            <a:endParaRPr lang="en-US" sz="2400" dirty="0"/>
          </a:p>
          <a:p>
            <a:r>
              <a:rPr lang="en-US" sz="2400" b="1" dirty="0"/>
              <a:t> </a:t>
            </a:r>
            <a:endParaRPr lang="en-US" sz="2400" dirty="0"/>
          </a:p>
          <a:p>
            <a:pPr lvl="0"/>
            <a:endParaRPr lang="en-US" sz="2400" dirty="0"/>
          </a:p>
          <a:p>
            <a:pPr lvl="0"/>
            <a:r>
              <a:rPr lang="en-US" sz="2400" dirty="0"/>
              <a:t>Request documentation of the clinic’s analysis and response (the AAR) and how the facility updated its emergency program based on this 	analysis (if an update was recommended).</a:t>
            </a:r>
          </a:p>
          <a:p>
            <a:r>
              <a:rPr lang="en-US" sz="2400" dirty="0"/>
              <a:t> </a:t>
            </a:r>
          </a:p>
          <a:p>
            <a:pPr marL="0" marR="0" indent="0" algn="l" defTabSz="457200" rtl="0" fontAlgn="auto" latinLnBrk="0" hangingPunct="0">
              <a:lnSpc>
                <a:spcPct val="100000"/>
              </a:lnSpc>
              <a:spcBef>
                <a:spcPts val="0"/>
              </a:spcBef>
              <a:spcAft>
                <a:spcPts val="0"/>
              </a:spcAft>
              <a:buClrTx/>
              <a:buSzTx/>
              <a:buFontTx/>
              <a:buNone/>
              <a:tabLst/>
            </a:pPr>
            <a:endParaRPr kumimoji="0" lang="en-US"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1203316178"/>
      </p:ext>
    </p:extLst>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Integrated Healthcare Systems</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3" name="TextBox 2"/>
          <p:cNvSpPr txBox="1"/>
          <p:nvPr/>
        </p:nvSpPr>
        <p:spPr>
          <a:xfrm>
            <a:off x="457200" y="1685576"/>
            <a:ext cx="8348171" cy="36933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42900" indent="-342900">
              <a:buFont typeface="Arial" panose="020B0604020202020204" pitchFamily="34" charset="0"/>
              <a:buChar char="•"/>
            </a:pPr>
            <a:r>
              <a:rPr lang="en-US" sz="2600" dirty="0"/>
              <a:t>If a clinic is part of a healthcare system consisting of multiple separately certified healthcare facilities that elects to have a unified and integrated emergency preparedness program, the RHC/FQHC may choose to participate in the healthcare system's coordinated emergency preparedness program. </a:t>
            </a:r>
          </a:p>
          <a:p>
            <a:pPr marL="342900" indent="-342900">
              <a:buFont typeface="Arial" panose="020B0604020202020204" pitchFamily="34" charset="0"/>
              <a:buChar char="•"/>
            </a:pPr>
            <a:endParaRPr lang="en-US" sz="2600" dirty="0"/>
          </a:p>
          <a:p>
            <a:pPr marL="342900" indent="-342900">
              <a:buFont typeface="Arial" panose="020B0604020202020204" pitchFamily="34" charset="0"/>
              <a:buChar char="•"/>
            </a:pPr>
            <a:r>
              <a:rPr lang="en-US" sz="2600" dirty="0"/>
              <a:t>If elected, the unified and integrated emergency preparedness program must do all of the following: </a:t>
            </a:r>
            <a:endParaRPr kumimoji="0" lang="en-US" sz="2600"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1535195789"/>
      </p:ext>
    </p:extLst>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Integrated Healthcare Systems</a:t>
            </a:r>
          </a:p>
        </p:txBody>
      </p:sp>
      <p:sp>
        <p:nvSpPr>
          <p:cNvPr id="3" name="TextBox 2"/>
          <p:cNvSpPr txBox="1"/>
          <p:nvPr/>
        </p:nvSpPr>
        <p:spPr>
          <a:xfrm>
            <a:off x="206866" y="1749283"/>
            <a:ext cx="8598506" cy="41549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457200" indent="-457200">
              <a:buAutoNum type="arabicParenBoth"/>
            </a:pPr>
            <a:r>
              <a:rPr lang="en-US" sz="2400" dirty="0"/>
              <a:t>Demonstrate that each separately certified facility within the system actively participated in the development of the unified and integrated emergency preparedness program. </a:t>
            </a:r>
          </a:p>
          <a:p>
            <a:pPr marL="457200" indent="-457200">
              <a:buAutoNum type="arabicParenBoth"/>
            </a:pPr>
            <a:endParaRPr lang="en-US" sz="2400" dirty="0"/>
          </a:p>
          <a:p>
            <a:r>
              <a:rPr lang="en-US" sz="2400" dirty="0"/>
              <a:t>(2) Be developed and maintained in a manner that takes into 	account each separately certified facility's unique circumstances, 	patient populations, and services offered. </a:t>
            </a:r>
          </a:p>
          <a:p>
            <a:endParaRPr lang="en-US" sz="2400" dirty="0"/>
          </a:p>
          <a:p>
            <a:r>
              <a:rPr lang="en-US" sz="2400" dirty="0"/>
              <a:t>(3) Demonstrate that each separately certified facility is capable of 	actively using the unified and integrated emergency 	preparedness program and is in compliance with the program. </a:t>
            </a:r>
          </a:p>
        </p:txBody>
      </p:sp>
    </p:spTree>
    <p:extLst>
      <p:ext uri="{BB962C8B-B14F-4D97-AF65-F5344CB8AC3E}">
        <p14:creationId xmlns:p14="http://schemas.microsoft.com/office/powerpoint/2010/main" val="842512477"/>
      </p:ext>
    </p:extLst>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43133" y="453920"/>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Integrated Healthcare Systems</a:t>
            </a:r>
          </a:p>
        </p:txBody>
      </p:sp>
      <p:sp>
        <p:nvSpPr>
          <p:cNvPr id="3" name="TextBox 2"/>
          <p:cNvSpPr txBox="1"/>
          <p:nvPr/>
        </p:nvSpPr>
        <p:spPr>
          <a:xfrm>
            <a:off x="206866" y="1749283"/>
            <a:ext cx="8598506" cy="37856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dirty="0"/>
              <a:t>(4) Include a unified and integrated emergency plan that meets the requirements of paragraphs (a)(2), (3), and (4) of this section. The unified and integrated emergency plan must also be based on and include all of the following: </a:t>
            </a:r>
          </a:p>
          <a:p>
            <a:endParaRPr lang="en-US" sz="2400" dirty="0"/>
          </a:p>
          <a:p>
            <a:r>
              <a:rPr lang="en-US" sz="2400" dirty="0"/>
              <a:t>	(i) A documented community-based risk assessment, utilizing an 		all-hazards approach. </a:t>
            </a:r>
          </a:p>
          <a:p>
            <a:r>
              <a:rPr lang="en-US" sz="2400" dirty="0"/>
              <a:t>	(ii) A documented individual facility-based risk assessment for 			each separately certified facility within the health system, 			utilizing an all-hazards approach. </a:t>
            </a:r>
          </a:p>
        </p:txBody>
      </p:sp>
    </p:spTree>
    <p:extLst>
      <p:ext uri="{BB962C8B-B14F-4D97-AF65-F5344CB8AC3E}">
        <p14:creationId xmlns:p14="http://schemas.microsoft.com/office/powerpoint/2010/main" val="34234669"/>
      </p:ext>
    </p:extLst>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Integrated Healthcare Systems</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3" name="TextBox 2"/>
          <p:cNvSpPr txBox="1"/>
          <p:nvPr/>
        </p:nvSpPr>
        <p:spPr>
          <a:xfrm>
            <a:off x="206866" y="2564292"/>
            <a:ext cx="8598506" cy="16927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600" dirty="0"/>
              <a:t>(5) Include integrated policies and procedures that include:</a:t>
            </a:r>
          </a:p>
          <a:p>
            <a:endParaRPr lang="en-US" sz="2600" dirty="0"/>
          </a:p>
          <a:p>
            <a:pPr marL="457200" lvl="2" indent="-457200">
              <a:buFont typeface="Arial" panose="020B0604020202020204" pitchFamily="34" charset="0"/>
              <a:buChar char="•"/>
            </a:pPr>
            <a:r>
              <a:rPr lang="en-US" sz="2600" dirty="0"/>
              <a:t>A coordinated communication plan</a:t>
            </a:r>
          </a:p>
          <a:p>
            <a:pPr marL="457200" lvl="2" indent="-457200">
              <a:buFont typeface="Arial" panose="020B0604020202020204" pitchFamily="34" charset="0"/>
              <a:buChar char="•"/>
            </a:pPr>
            <a:r>
              <a:rPr lang="en-US" sz="2600" dirty="0"/>
              <a:t>Training and testing programs</a:t>
            </a:r>
          </a:p>
        </p:txBody>
      </p:sp>
    </p:spTree>
    <p:extLst>
      <p:ext uri="{BB962C8B-B14F-4D97-AF65-F5344CB8AC3E}">
        <p14:creationId xmlns:p14="http://schemas.microsoft.com/office/powerpoint/2010/main" val="895360581"/>
      </p:ext>
    </p:extLst>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Integrated Healthcare Systems</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Rectangle 1"/>
          <p:cNvSpPr/>
          <p:nvPr/>
        </p:nvSpPr>
        <p:spPr>
          <a:xfrm>
            <a:off x="854066" y="1422087"/>
            <a:ext cx="7951305" cy="4524315"/>
          </a:xfrm>
          <a:prstGeom prst="rect">
            <a:avLst/>
          </a:prstGeom>
        </p:spPr>
        <p:txBody>
          <a:bodyPr wrap="square">
            <a:spAutoFit/>
          </a:bodyPr>
          <a:lstStyle/>
          <a:p>
            <a:endParaRPr lang="en-US" sz="2400" b="1" u="sng" dirty="0"/>
          </a:p>
          <a:p>
            <a:r>
              <a:rPr lang="en-US" sz="2400" b="1" u="sng" dirty="0"/>
              <a:t>Interpretive Guidelines:</a:t>
            </a:r>
          </a:p>
          <a:p>
            <a:endParaRPr lang="en-US" sz="2400" dirty="0"/>
          </a:p>
          <a:p>
            <a:r>
              <a:rPr lang="en-US" sz="2400" dirty="0"/>
              <a:t>Healthcare systems that include multiple facilities that are separately certified as a Medicare-participating provider or supplier have the option of developing a unified and integrated emergency preparedness program that includes all of the facilities within the healthcare system instead of each facility developing a separate emergency preparedness program.</a:t>
            </a:r>
          </a:p>
          <a:p>
            <a:pPr marL="0" marR="0" lvl="0" indent="0" defTabSz="914400" eaLnBrk="1" fontAlgn="auto" latinLnBrk="0" hangingPunct="1">
              <a:lnSpc>
                <a:spcPct val="100000"/>
              </a:lnSpc>
              <a:spcBef>
                <a:spcPts val="0"/>
              </a:spcBef>
              <a:spcAft>
                <a:spcPts val="0"/>
              </a:spcAft>
              <a:buClrTx/>
              <a:buSzPts val="2800"/>
              <a:buFont typeface="Arial" charset="0"/>
              <a:buNone/>
              <a:tabLst/>
              <a:defRPr/>
            </a:pPr>
            <a:endParaRPr lang="en-US" sz="2400" dirty="0">
              <a:latin typeface="+mn-ea"/>
            </a:endParaRPr>
          </a:p>
          <a:p>
            <a:pPr marL="0" marR="0" lvl="0" indent="0" defTabSz="914400" eaLnBrk="1" fontAlgn="auto" latinLnBrk="0" hangingPunct="1">
              <a:lnSpc>
                <a:spcPct val="100000"/>
              </a:lnSpc>
              <a:spcBef>
                <a:spcPts val="0"/>
              </a:spcBef>
              <a:spcAft>
                <a:spcPts val="0"/>
              </a:spcAft>
              <a:buClrTx/>
              <a:buSzPts val="2800"/>
              <a:buFont typeface="Arial" charset="0"/>
              <a:buNone/>
              <a:tabLst/>
              <a:defRPr/>
            </a:pPr>
            <a:endParaRPr lang="en-US" sz="2400" dirty="0">
              <a:latin typeface="+mn-ea"/>
            </a:endParaRPr>
          </a:p>
        </p:txBody>
      </p:sp>
    </p:spTree>
    <p:extLst>
      <p:ext uri="{BB962C8B-B14F-4D97-AF65-F5344CB8AC3E}">
        <p14:creationId xmlns:p14="http://schemas.microsoft.com/office/powerpoint/2010/main" val="334216031"/>
      </p:ext>
    </p:extLst>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Integrated Healthcare Systems</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Rectangle 1"/>
          <p:cNvSpPr/>
          <p:nvPr/>
        </p:nvSpPr>
        <p:spPr>
          <a:xfrm>
            <a:off x="576470" y="1441747"/>
            <a:ext cx="8010940" cy="4770537"/>
          </a:xfrm>
          <a:prstGeom prst="rect">
            <a:avLst/>
          </a:prstGeom>
        </p:spPr>
        <p:txBody>
          <a:bodyPr wrap="square">
            <a:spAutoFit/>
          </a:bodyPr>
          <a:lstStyle/>
          <a:p>
            <a:pPr lvl="0" defTabSz="914400" hangingPunct="1">
              <a:buSzPts val="2800"/>
              <a:defRPr/>
            </a:pPr>
            <a:endParaRPr lang="en-US" sz="2000" b="1" u="sng" dirty="0">
              <a:latin typeface="+mn-ea"/>
            </a:endParaRPr>
          </a:p>
          <a:p>
            <a:pPr lvl="0" defTabSz="914400" hangingPunct="1">
              <a:buSzPts val="2800"/>
              <a:defRPr/>
            </a:pPr>
            <a:endParaRPr lang="en-US" sz="2000" u="sng" dirty="0">
              <a:latin typeface="+mn-ea"/>
            </a:endParaRPr>
          </a:p>
          <a:p>
            <a:r>
              <a:rPr lang="en-US" sz="2400" b="1" u="sng" dirty="0"/>
              <a:t>Surveyor Procedure:</a:t>
            </a:r>
          </a:p>
          <a:p>
            <a:endParaRPr lang="en-US" sz="2400" dirty="0"/>
          </a:p>
          <a:p>
            <a:pPr marL="457200" lvl="0" indent="-457200">
              <a:buAutoNum type="arabicPeriod"/>
            </a:pPr>
            <a:r>
              <a:rPr lang="en-US" sz="2400" dirty="0"/>
              <a:t>Verify whether or not the facility has opted to be part of its healthcare system’s unified and integrated emergency preparedness 	program. Verify that they are by asking to see documentation of its 	inclusion in the program.</a:t>
            </a:r>
          </a:p>
          <a:p>
            <a:pPr marL="457200" lvl="0" indent="-457200">
              <a:buAutoNum type="arabicPeriod"/>
            </a:pPr>
            <a:endParaRPr lang="en-US" sz="2400" dirty="0"/>
          </a:p>
          <a:p>
            <a:pPr lvl="0"/>
            <a:r>
              <a:rPr lang="en-US" sz="2400" dirty="0"/>
              <a:t>2.   Ask to see documentation that verifies the facility within    	the system was actively involved in the development of the 	unified emergency preparedness program.</a:t>
            </a:r>
            <a:endParaRPr lang="en-US" sz="2400" dirty="0">
              <a:latin typeface="+mn-ea"/>
            </a:endParaRPr>
          </a:p>
          <a:p>
            <a:pPr marL="0" marR="0" lvl="0" indent="0" defTabSz="914400" eaLnBrk="1" fontAlgn="auto" latinLnBrk="0" hangingPunct="1">
              <a:lnSpc>
                <a:spcPct val="100000"/>
              </a:lnSpc>
              <a:spcBef>
                <a:spcPts val="0"/>
              </a:spcBef>
              <a:spcAft>
                <a:spcPts val="0"/>
              </a:spcAft>
              <a:buClrTx/>
              <a:buSzPts val="2800"/>
              <a:buFont typeface="Arial" charset="0"/>
              <a:buNone/>
              <a:tabLst/>
              <a:defRPr/>
            </a:pPr>
            <a:endParaRPr lang="en-US" sz="2400" dirty="0">
              <a:latin typeface="+mn-ea"/>
            </a:endParaRPr>
          </a:p>
        </p:txBody>
      </p:sp>
    </p:spTree>
    <p:extLst>
      <p:ext uri="{BB962C8B-B14F-4D97-AF65-F5344CB8AC3E}">
        <p14:creationId xmlns:p14="http://schemas.microsoft.com/office/powerpoint/2010/main" val="1991391534"/>
      </p:ext>
    </p:extLst>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Integrated Healthcare Systems</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Rectangle 1"/>
          <p:cNvSpPr/>
          <p:nvPr/>
        </p:nvSpPr>
        <p:spPr>
          <a:xfrm>
            <a:off x="0" y="1570919"/>
            <a:ext cx="9144000" cy="5262979"/>
          </a:xfrm>
          <a:prstGeom prst="rect">
            <a:avLst/>
          </a:prstGeom>
        </p:spPr>
        <p:txBody>
          <a:bodyPr wrap="square">
            <a:spAutoFit/>
          </a:bodyPr>
          <a:lstStyle/>
          <a:p>
            <a:r>
              <a:rPr lang="en-US" sz="2600" b="1" u="sng" dirty="0"/>
              <a:t>Surveyor Procedure:</a:t>
            </a:r>
          </a:p>
          <a:p>
            <a:endParaRPr lang="en-US" sz="2600" dirty="0"/>
          </a:p>
          <a:p>
            <a:pPr lvl="0"/>
            <a:r>
              <a:rPr lang="en-US" sz="2600" dirty="0"/>
              <a:t>3. Ask to see documentation that verifies the facility was actively 	involved in the annual reviews of the program requirements 	and any program updates.</a:t>
            </a:r>
          </a:p>
          <a:p>
            <a:pPr lvl="0"/>
            <a:endParaRPr lang="en-US" sz="2600" dirty="0"/>
          </a:p>
          <a:p>
            <a:pPr lvl="0"/>
            <a:r>
              <a:rPr lang="en-US" sz="2600" dirty="0"/>
              <a:t>4. Ask to see a copy of the entire integrated and unified 	emergency preparedness program and all required 	components (emergency plan, policies and procedures, 	communication plan, training and testing program).</a:t>
            </a:r>
          </a:p>
          <a:p>
            <a:r>
              <a:rPr lang="en-US" sz="2600" dirty="0"/>
              <a:t> </a:t>
            </a:r>
          </a:p>
          <a:p>
            <a:pPr lvl="0"/>
            <a:endParaRPr lang="en-US" sz="2600" dirty="0"/>
          </a:p>
          <a:p>
            <a:pPr marL="0" marR="0" lvl="0" indent="0" defTabSz="914400" eaLnBrk="1" fontAlgn="auto" latinLnBrk="0" hangingPunct="1">
              <a:lnSpc>
                <a:spcPct val="100000"/>
              </a:lnSpc>
              <a:spcBef>
                <a:spcPts val="0"/>
              </a:spcBef>
              <a:spcAft>
                <a:spcPts val="0"/>
              </a:spcAft>
              <a:buClrTx/>
              <a:buSzPts val="2800"/>
              <a:buFont typeface="Arial" charset="0"/>
              <a:buNone/>
              <a:tabLst/>
              <a:defRPr/>
            </a:pPr>
            <a:endParaRPr lang="en-US" sz="2400" dirty="0">
              <a:latin typeface="+mn-ea"/>
            </a:endParaRPr>
          </a:p>
        </p:txBody>
      </p:sp>
    </p:spTree>
    <p:extLst>
      <p:ext uri="{BB962C8B-B14F-4D97-AF65-F5344CB8AC3E}">
        <p14:creationId xmlns:p14="http://schemas.microsoft.com/office/powerpoint/2010/main" val="1967950600"/>
      </p:ext>
    </p:extLst>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Integrated Healthcare Systems</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Rectangle 1"/>
          <p:cNvSpPr/>
          <p:nvPr/>
        </p:nvSpPr>
        <p:spPr>
          <a:xfrm>
            <a:off x="1" y="984765"/>
            <a:ext cx="9144000" cy="4678204"/>
          </a:xfrm>
          <a:prstGeom prst="rect">
            <a:avLst/>
          </a:prstGeom>
        </p:spPr>
        <p:txBody>
          <a:bodyPr wrap="square">
            <a:spAutoFit/>
          </a:bodyPr>
          <a:lstStyle/>
          <a:p>
            <a:pPr lvl="0" defTabSz="914400" hangingPunct="1">
              <a:buSzPts val="2800"/>
              <a:defRPr/>
            </a:pPr>
            <a:endParaRPr lang="en-US" sz="2000" b="1" u="sng" dirty="0">
              <a:latin typeface="+mn-ea"/>
            </a:endParaRPr>
          </a:p>
          <a:p>
            <a:pPr lvl="0" defTabSz="914400" hangingPunct="1">
              <a:buSzPts val="2800"/>
              <a:defRPr/>
            </a:pPr>
            <a:endParaRPr lang="en-US" sz="2000" u="sng" dirty="0">
              <a:latin typeface="+mn-ea"/>
            </a:endParaRPr>
          </a:p>
          <a:p>
            <a:r>
              <a:rPr lang="en-US" sz="2600" b="1" u="sng" dirty="0"/>
              <a:t>Surveyor Procedure:</a:t>
            </a:r>
          </a:p>
          <a:p>
            <a:endParaRPr lang="en-US" sz="2600" dirty="0"/>
          </a:p>
          <a:p>
            <a:pPr lvl="0"/>
            <a:r>
              <a:rPr lang="en-US" sz="2600" dirty="0"/>
              <a:t>5. Ask facility leadership to describe how the unified and 	integrated emergency preparedness program is updated 	based on changes within the healthcare system such as 	when facilities enter or leave the system.</a:t>
            </a:r>
          </a:p>
          <a:p>
            <a:r>
              <a:rPr lang="en-US" sz="2600" dirty="0"/>
              <a:t> </a:t>
            </a:r>
          </a:p>
          <a:p>
            <a:pPr lvl="0"/>
            <a:endParaRPr lang="en-US" sz="2600" dirty="0"/>
          </a:p>
          <a:p>
            <a:pPr lvl="0"/>
            <a:endParaRPr lang="en-US" sz="2600" dirty="0"/>
          </a:p>
          <a:p>
            <a:pPr marL="0" marR="0" lvl="0" indent="0" defTabSz="914400" eaLnBrk="1" fontAlgn="auto" latinLnBrk="0" hangingPunct="1">
              <a:lnSpc>
                <a:spcPct val="100000"/>
              </a:lnSpc>
              <a:spcBef>
                <a:spcPts val="0"/>
              </a:spcBef>
              <a:spcAft>
                <a:spcPts val="0"/>
              </a:spcAft>
              <a:buClrTx/>
              <a:buSzPts val="2800"/>
              <a:buFont typeface="Arial" charset="0"/>
              <a:buNone/>
              <a:tabLst/>
              <a:defRPr/>
            </a:pPr>
            <a:endParaRPr lang="en-US" sz="2400" dirty="0">
              <a:latin typeface="+mn-ea"/>
            </a:endParaRPr>
          </a:p>
        </p:txBody>
      </p:sp>
    </p:spTree>
    <p:extLst>
      <p:ext uri="{BB962C8B-B14F-4D97-AF65-F5344CB8AC3E}">
        <p14:creationId xmlns:p14="http://schemas.microsoft.com/office/powerpoint/2010/main" val="1638217368"/>
      </p:ext>
    </p:extLst>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RHC Specifics</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TextBox 1"/>
          <p:cNvSpPr txBox="1"/>
          <p:nvPr/>
        </p:nvSpPr>
        <p:spPr>
          <a:xfrm>
            <a:off x="646246" y="1194913"/>
            <a:ext cx="7792278" cy="56630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buFont typeface="Arial" charset="0"/>
              <a:buChar char="•"/>
            </a:pPr>
            <a:r>
              <a:rPr lang="en-US" sz="2800" dirty="0"/>
              <a:t>Outpatient providers are not required to have P&amp;Ps for the provision of subsistence needs. </a:t>
            </a:r>
          </a:p>
          <a:p>
            <a:pPr marL="285750" indent="-285750">
              <a:buFont typeface="Arial" charset="0"/>
              <a:buChar char="•"/>
            </a:pPr>
            <a:endParaRPr lang="en-US" sz="2800" dirty="0"/>
          </a:p>
          <a:p>
            <a:pPr marL="285750" indent="-285750">
              <a:buFont typeface="Arial" charset="0"/>
              <a:buChar char="•"/>
            </a:pPr>
            <a:r>
              <a:rPr lang="en-US" sz="2800" dirty="0"/>
              <a:t>RHCS must still have a P&amp;P detailing how refrigerated medications will be handled during/after disasters that disrupt electrical power.</a:t>
            </a:r>
          </a:p>
          <a:p>
            <a:pPr marL="285750" indent="-285750">
              <a:buFont typeface="Arial" charset="0"/>
              <a:buChar char="•"/>
            </a:pPr>
            <a:endParaRPr lang="en-US" sz="2800" dirty="0"/>
          </a:p>
          <a:p>
            <a:pPr marL="285750" indent="-285750">
              <a:buFont typeface="Arial" charset="0"/>
              <a:buChar char="•"/>
            </a:pPr>
            <a:r>
              <a:rPr lang="en-US" sz="2800" dirty="0"/>
              <a:t>RHC procedure may need to evacuate staff/patients when safe to do so, close and secure the clinic, then notify staff/patients that the clinic is closed until further notice. </a:t>
            </a:r>
          </a:p>
          <a:p>
            <a:endParaRPr lang="en-US" dirty="0"/>
          </a:p>
          <a:p>
            <a:endParaRPr lang="en-US" dirty="0"/>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1727237154"/>
      </p:ext>
    </p:extLst>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RHC Specifics</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TextBox 1"/>
          <p:cNvSpPr txBox="1"/>
          <p:nvPr/>
        </p:nvSpPr>
        <p:spPr>
          <a:xfrm>
            <a:off x="646246" y="1194913"/>
            <a:ext cx="7792278" cy="49552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457200" indent="-457200">
              <a:buFont typeface="Arial" charset="0"/>
              <a:buChar char="•"/>
            </a:pPr>
            <a:r>
              <a:rPr lang="en-US" sz="2800" dirty="0"/>
              <a:t>Don’t procrastinate</a:t>
            </a:r>
            <a:r>
              <a:rPr lang="mr-IN" sz="2800" dirty="0"/>
              <a:t>…</a:t>
            </a:r>
            <a:r>
              <a:rPr lang="en-US" sz="2800" dirty="0"/>
              <a:t>its estimated that you will need approximately 40 administrative hours to implement and meet compliance </a:t>
            </a:r>
          </a:p>
          <a:p>
            <a:pPr marL="457200" indent="-457200">
              <a:buFont typeface="Arial" charset="0"/>
              <a:buChar char="•"/>
            </a:pPr>
            <a:r>
              <a:rPr lang="en-US" sz="2800" dirty="0"/>
              <a:t>Contact your State agencies first and see what is available to your clinic</a:t>
            </a:r>
          </a:p>
          <a:p>
            <a:pPr marL="457200" indent="-457200">
              <a:buFont typeface="Arial" charset="0"/>
              <a:buChar char="•"/>
            </a:pPr>
            <a:r>
              <a:rPr lang="en-US" sz="2800" dirty="0"/>
              <a:t>Don’t recreate the wheel </a:t>
            </a:r>
            <a:r>
              <a:rPr lang="mr-IN" sz="2800" dirty="0"/>
              <a:t>–</a:t>
            </a:r>
            <a:r>
              <a:rPr lang="en-US" sz="2800" dirty="0"/>
              <a:t> Use GOOGLE </a:t>
            </a:r>
          </a:p>
          <a:p>
            <a:pPr marL="457200" indent="-457200">
              <a:buFont typeface="Arial" charset="0"/>
              <a:buChar char="•"/>
            </a:pPr>
            <a:r>
              <a:rPr lang="en-US" sz="2800" dirty="0"/>
              <a:t>Form a team to implement &amp; set action dates for monthly progress</a:t>
            </a:r>
          </a:p>
          <a:p>
            <a:pPr marL="457200" indent="-457200">
              <a:buFont typeface="Arial" charset="0"/>
              <a:buChar char="•"/>
            </a:pPr>
            <a:r>
              <a:rPr lang="en-US" sz="2800" dirty="0"/>
              <a:t>Delegate to appropriate staff </a:t>
            </a:r>
          </a:p>
          <a:p>
            <a:pPr marL="457200" indent="-457200">
              <a:buFont typeface="Arial" charset="0"/>
              <a:buChar char="•"/>
            </a:pPr>
            <a:r>
              <a:rPr lang="en-US" sz="2800" dirty="0"/>
              <a:t>If a PB RHC, work closely with your HC System</a:t>
            </a:r>
            <a:endParaRPr lang="en-US" dirty="0"/>
          </a:p>
          <a:p>
            <a:endParaRPr lang="en-US" dirty="0"/>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1412982127"/>
      </p:ext>
    </p:extLst>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RHC Specifics</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TextBox 1"/>
          <p:cNvSpPr txBox="1"/>
          <p:nvPr/>
        </p:nvSpPr>
        <p:spPr>
          <a:xfrm>
            <a:off x="646246" y="1194913"/>
            <a:ext cx="7792278"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n-US" dirty="0"/>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3" name="TextBox 2">
            <a:extLst>
              <a:ext uri="{FF2B5EF4-FFF2-40B4-BE49-F238E27FC236}">
                <a16:creationId xmlns:a16="http://schemas.microsoft.com/office/drawing/2014/main" id="{4B9E8AB4-228E-8240-97DD-852FA373B7BF}"/>
              </a:ext>
            </a:extLst>
          </p:cNvPr>
          <p:cNvSpPr txBox="1"/>
          <p:nvPr/>
        </p:nvSpPr>
        <p:spPr>
          <a:xfrm>
            <a:off x="1415600" y="1841242"/>
            <a:ext cx="6253570" cy="33855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buFont typeface="Arial" panose="020B0604020202020204" pitchFamily="34" charset="0"/>
              <a:buChar char="•"/>
            </a:pPr>
            <a:r>
              <a:rPr lang="en-US" sz="2800" dirty="0"/>
              <a:t>CMS estimates that it will cost $6,016 per RHC to implement these emergency preparedness rules. </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Independent RHCs will be impacted more adversely due to their limited labor and financial resources.</a:t>
            </a:r>
          </a:p>
          <a:p>
            <a:pPr marL="0" marR="0" indent="0"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535644369"/>
      </p:ext>
    </p:extLst>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309014" y="215324"/>
            <a:ext cx="8525972" cy="1446550"/>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Resource: The Compliance Team’s RHC EP Checklist</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TextBox 1"/>
          <p:cNvSpPr txBox="1"/>
          <p:nvPr/>
        </p:nvSpPr>
        <p:spPr>
          <a:xfrm>
            <a:off x="646246" y="1194913"/>
            <a:ext cx="7792278"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n-US" dirty="0"/>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pic>
        <p:nvPicPr>
          <p:cNvPr id="6" name="Picture 5">
            <a:extLst>
              <a:ext uri="{FF2B5EF4-FFF2-40B4-BE49-F238E27FC236}">
                <a16:creationId xmlns:a16="http://schemas.microsoft.com/office/drawing/2014/main" id="{ACCC33B9-4FFC-8346-A93C-74AECC2ED2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417" y="1604457"/>
            <a:ext cx="8733936" cy="4299415"/>
          </a:xfrm>
          <a:prstGeom prst="rect">
            <a:avLst/>
          </a:prstGeom>
        </p:spPr>
      </p:pic>
    </p:spTree>
    <p:extLst>
      <p:ext uri="{BB962C8B-B14F-4D97-AF65-F5344CB8AC3E}">
        <p14:creationId xmlns:p14="http://schemas.microsoft.com/office/powerpoint/2010/main" val="375987261"/>
      </p:ext>
    </p:extLst>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endParaRPr lang="en-US" sz="4400" dirty="0">
              <a:solidFill>
                <a:srgbClr val="C00000"/>
              </a:solidFill>
            </a:endParaRP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3" name="TextBox 2">
            <a:extLst>
              <a:ext uri="{FF2B5EF4-FFF2-40B4-BE49-F238E27FC236}">
                <a16:creationId xmlns:a16="http://schemas.microsoft.com/office/drawing/2014/main" id="{E9475A06-D5AD-CE45-A6D0-BAC58AB2CE2B}"/>
              </a:ext>
            </a:extLst>
          </p:cNvPr>
          <p:cNvSpPr txBox="1"/>
          <p:nvPr/>
        </p:nvSpPr>
        <p:spPr>
          <a:xfrm>
            <a:off x="319717" y="138380"/>
            <a:ext cx="8485654"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a:r>
              <a:rPr lang="en-US" sz="4000" b="1" dirty="0">
                <a:solidFill>
                  <a:schemeClr val="tx1"/>
                </a:solidFill>
              </a:rPr>
              <a:t>Resource:  “CERT”</a:t>
            </a:r>
          </a:p>
          <a:p>
            <a:pPr algn="ctr"/>
            <a:r>
              <a:rPr lang="en-US" sz="4000" b="1" dirty="0">
                <a:solidFill>
                  <a:schemeClr val="tx1"/>
                </a:solidFill>
              </a:rPr>
              <a:t>Community Emergency Response Team</a:t>
            </a:r>
          </a:p>
        </p:txBody>
      </p:sp>
      <p:pic>
        <p:nvPicPr>
          <p:cNvPr id="6" name="Picture 5">
            <a:extLst>
              <a:ext uri="{FF2B5EF4-FFF2-40B4-BE49-F238E27FC236}">
                <a16:creationId xmlns:a16="http://schemas.microsoft.com/office/drawing/2014/main" id="{09CDFF94-2E37-B346-B5A4-821C78E395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366" y="1719996"/>
            <a:ext cx="7666037" cy="4110865"/>
          </a:xfrm>
          <a:prstGeom prst="rect">
            <a:avLst/>
          </a:prstGeom>
          <a:ln w="50800">
            <a:solidFill>
              <a:schemeClr val="accent1"/>
            </a:solidFill>
          </a:ln>
        </p:spPr>
      </p:pic>
    </p:spTree>
    <p:extLst>
      <p:ext uri="{BB962C8B-B14F-4D97-AF65-F5344CB8AC3E}">
        <p14:creationId xmlns:p14="http://schemas.microsoft.com/office/powerpoint/2010/main" val="1464218482"/>
      </p:ext>
    </p:extLst>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endParaRPr lang="en-US" sz="4400" dirty="0">
              <a:solidFill>
                <a:srgbClr val="C00000"/>
              </a:solidFill>
            </a:endParaRP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TextBox 1"/>
          <p:cNvSpPr txBox="1"/>
          <p:nvPr/>
        </p:nvSpPr>
        <p:spPr>
          <a:xfrm>
            <a:off x="646246" y="1194913"/>
            <a:ext cx="7792278"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n-US" dirty="0"/>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3" name="TextBox 2">
            <a:extLst>
              <a:ext uri="{FF2B5EF4-FFF2-40B4-BE49-F238E27FC236}">
                <a16:creationId xmlns:a16="http://schemas.microsoft.com/office/drawing/2014/main" id="{82EAC98F-59A7-5740-80A2-F768AE3A08B0}"/>
              </a:ext>
            </a:extLst>
          </p:cNvPr>
          <p:cNvSpPr txBox="1"/>
          <p:nvPr/>
        </p:nvSpPr>
        <p:spPr>
          <a:xfrm>
            <a:off x="2826691" y="399992"/>
            <a:ext cx="3431387"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4400" b="1" i="0" u="none" strike="noStrike" cap="none" spc="0" normalizeH="0" baseline="0" dirty="0">
                <a:ln>
                  <a:noFill/>
                </a:ln>
                <a:solidFill>
                  <a:srgbClr val="000000"/>
                </a:solidFill>
                <a:effectLst/>
                <a:uFillTx/>
                <a:latin typeface="+mn-lt"/>
                <a:ea typeface="+mn-ea"/>
                <a:cs typeface="+mn-cs"/>
                <a:sym typeface="Calibri"/>
              </a:rPr>
              <a:t>What is CERT?</a:t>
            </a:r>
          </a:p>
        </p:txBody>
      </p:sp>
      <p:sp>
        <p:nvSpPr>
          <p:cNvPr id="4" name="TextBox 3">
            <a:extLst>
              <a:ext uri="{FF2B5EF4-FFF2-40B4-BE49-F238E27FC236}">
                <a16:creationId xmlns:a16="http://schemas.microsoft.com/office/drawing/2014/main" id="{A6E4B843-6B0D-044C-92BF-871038E6E49B}"/>
              </a:ext>
            </a:extLst>
          </p:cNvPr>
          <p:cNvSpPr txBox="1"/>
          <p:nvPr/>
        </p:nvSpPr>
        <p:spPr>
          <a:xfrm>
            <a:off x="742352" y="1169431"/>
            <a:ext cx="8063019" cy="41549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dirty="0"/>
              <a:t>The Community Emergency Response Team (CERT) program educates volunteers about disaster preparedness for the hazards that may impact their area and trains them in basic disaster response skills, such as fire safety, light search and rescue, team organization, and disaster medical operations. CERT offers a consistent, nationwide approach to volunteer training and organization that professional responders can rely on during disaster situations, which allows them to focus on more complex tasks. Through CERT, the capabilities to </a:t>
            </a:r>
          </a:p>
          <a:p>
            <a:r>
              <a:rPr lang="en-US" sz="2400" dirty="0"/>
              <a:t>prepare for, respond to and recover from disasters is built and enhanced</a:t>
            </a:r>
            <a:r>
              <a:rPr lang="en-US" dirty="0"/>
              <a:t>.</a:t>
            </a:r>
          </a:p>
        </p:txBody>
      </p:sp>
      <p:sp>
        <p:nvSpPr>
          <p:cNvPr id="5" name="TextBox 4">
            <a:extLst>
              <a:ext uri="{FF2B5EF4-FFF2-40B4-BE49-F238E27FC236}">
                <a16:creationId xmlns:a16="http://schemas.microsoft.com/office/drawing/2014/main" id="{7A46E600-2704-E549-A6DA-EB71C8650A1A}"/>
              </a:ext>
            </a:extLst>
          </p:cNvPr>
          <p:cNvSpPr txBox="1"/>
          <p:nvPr/>
        </p:nvSpPr>
        <p:spPr>
          <a:xfrm>
            <a:off x="1219200" y="5449387"/>
            <a:ext cx="6017030" cy="6771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sz="2000" b="1" dirty="0"/>
              <a:t>Link: https://www.citizencorps.fema.gov/cc/listCert.do</a:t>
            </a:r>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1357730675"/>
      </p:ext>
    </p:extLst>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FEMA.GOV</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pic>
        <p:nvPicPr>
          <p:cNvPr id="2" name="Picture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15900" y="1600200"/>
            <a:ext cx="8699500" cy="3657600"/>
          </a:xfrm>
          <a:prstGeom prst="rect">
            <a:avLst/>
          </a:prstGeom>
        </p:spPr>
      </p:pic>
      <p:sp>
        <p:nvSpPr>
          <p:cNvPr id="3" name="TextBox 2"/>
          <p:cNvSpPr txBox="1"/>
          <p:nvPr/>
        </p:nvSpPr>
        <p:spPr>
          <a:xfrm>
            <a:off x="2425148" y="5503904"/>
            <a:ext cx="389625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Calibri"/>
              </a:rPr>
              <a:t>Community </a:t>
            </a:r>
            <a:r>
              <a:rPr kumimoji="0" lang="en-US" sz="1800" b="0" i="0" u="none" strike="noStrike" cap="none" spc="0" normalizeH="0" baseline="0">
                <a:ln>
                  <a:noFill/>
                </a:ln>
                <a:solidFill>
                  <a:srgbClr val="000000"/>
                </a:solidFill>
                <a:effectLst/>
                <a:uFillTx/>
                <a:latin typeface="+mn-lt"/>
                <a:ea typeface="+mn-ea"/>
                <a:cs typeface="+mn-cs"/>
                <a:sym typeface="Calibri"/>
              </a:rPr>
              <a:t>E</a:t>
            </a:r>
            <a:r>
              <a:rPr lang="en-US"/>
              <a:t>mergency Response Teams</a:t>
            </a: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019189517"/>
      </p:ext>
    </p:extLst>
  </p:cSld>
  <p:clrMapOvr>
    <a:masterClrMapping/>
  </p:clrMapOvr>
  <p:transition spd="slow"/>
</p:sld>
</file>

<file path=ppt/slides/slide81.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153768"/>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endParaRPr lang="en-US" sz="4400" dirty="0">
              <a:solidFill>
                <a:schemeClr val="tx1"/>
              </a:solidFill>
            </a:endParaRP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4" name="TextBox 3"/>
          <p:cNvSpPr txBox="1"/>
          <p:nvPr/>
        </p:nvSpPr>
        <p:spPr>
          <a:xfrm>
            <a:off x="-131764" y="323045"/>
            <a:ext cx="8937135"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3600" b="1" dirty="0"/>
              <a:t>Mississippi CERT found at FEMA.GOV</a:t>
            </a:r>
            <a:endParaRPr kumimoji="0" lang="en-US" sz="3600" b="1" i="0" u="none" strike="noStrike" cap="none" spc="0" normalizeH="0" baseline="0" dirty="0">
              <a:ln>
                <a:noFill/>
              </a:ln>
              <a:solidFill>
                <a:srgbClr val="000000"/>
              </a:solidFill>
              <a:effectLst/>
              <a:uFillTx/>
              <a:sym typeface="Calibri"/>
            </a:endParaRPr>
          </a:p>
        </p:txBody>
      </p:sp>
      <p:graphicFrame>
        <p:nvGraphicFramePr>
          <p:cNvPr id="5" name="Table 4">
            <a:extLst>
              <a:ext uri="{FF2B5EF4-FFF2-40B4-BE49-F238E27FC236}">
                <a16:creationId xmlns:a16="http://schemas.microsoft.com/office/drawing/2014/main" id="{68BE422C-400C-174C-932B-80AA607593A1}"/>
              </a:ext>
            </a:extLst>
          </p:cNvPr>
          <p:cNvGraphicFramePr>
            <a:graphicFrameLocks noGrp="1"/>
          </p:cNvGraphicFramePr>
          <p:nvPr>
            <p:extLst>
              <p:ext uri="{D42A27DB-BD31-4B8C-83A1-F6EECF244321}">
                <p14:modId xmlns:p14="http://schemas.microsoft.com/office/powerpoint/2010/main" val="3129425005"/>
              </p:ext>
            </p:extLst>
          </p:nvPr>
        </p:nvGraphicFramePr>
        <p:xfrm>
          <a:off x="1013739" y="1446428"/>
          <a:ext cx="7057291" cy="1963118"/>
        </p:xfrm>
        <a:graphic>
          <a:graphicData uri="http://schemas.openxmlformats.org/drawingml/2006/table">
            <a:tbl>
              <a:tblPr/>
              <a:tblGrid>
                <a:gridCol w="2542745">
                  <a:extLst>
                    <a:ext uri="{9D8B030D-6E8A-4147-A177-3AD203B41FA5}">
                      <a16:colId xmlns:a16="http://schemas.microsoft.com/office/drawing/2014/main" val="3019195446"/>
                    </a:ext>
                  </a:extLst>
                </a:gridCol>
                <a:gridCol w="1637064">
                  <a:extLst>
                    <a:ext uri="{9D8B030D-6E8A-4147-A177-3AD203B41FA5}">
                      <a16:colId xmlns:a16="http://schemas.microsoft.com/office/drawing/2014/main" val="4007189946"/>
                    </a:ext>
                  </a:extLst>
                </a:gridCol>
                <a:gridCol w="2877482">
                  <a:extLst>
                    <a:ext uri="{9D8B030D-6E8A-4147-A177-3AD203B41FA5}">
                      <a16:colId xmlns:a16="http://schemas.microsoft.com/office/drawing/2014/main" val="3976411825"/>
                    </a:ext>
                  </a:extLst>
                </a:gridCol>
              </a:tblGrid>
              <a:tr h="774398">
                <a:tc>
                  <a:txBody>
                    <a:bodyPr/>
                    <a:lstStyle/>
                    <a:p>
                      <a:pPr algn="l" fontAlgn="b"/>
                      <a:r>
                        <a:rPr lang="en-US">
                          <a:effectLst/>
                        </a:rPr>
                        <a:t>Program Name</a:t>
                      </a:r>
                    </a:p>
                  </a:txBody>
                  <a:tcPr marL="190500" marR="76200" marT="76200" marB="76200" anchor="b">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tc>
                  <a:txBody>
                    <a:bodyPr/>
                    <a:lstStyle/>
                    <a:p>
                      <a:pPr algn="l" fontAlgn="b"/>
                      <a:r>
                        <a:rPr lang="en-US">
                          <a:effectLst/>
                        </a:rPr>
                        <a:t>Miles</a:t>
                      </a:r>
                    </a:p>
                  </a:txBody>
                  <a:tcPr marL="190500" marR="76200" marT="76200" marB="76200" anchor="b">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tc>
                  <a:txBody>
                    <a:bodyPr/>
                    <a:lstStyle/>
                    <a:p>
                      <a:pPr algn="l" fontAlgn="b"/>
                      <a:r>
                        <a:rPr lang="en-US">
                          <a:effectLst/>
                        </a:rPr>
                        <a:t>Program Name</a:t>
                      </a:r>
                    </a:p>
                  </a:txBody>
                  <a:tcPr marL="190500" marR="76200" marT="76200" marB="76200" anchor="b">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extLst>
                  <a:ext uri="{0D108BD9-81ED-4DB2-BD59-A6C34878D82A}">
                    <a16:rowId xmlns:a16="http://schemas.microsoft.com/office/drawing/2014/main" val="2614926874"/>
                  </a:ext>
                </a:extLst>
              </a:tr>
              <a:tr h="421316">
                <a:tc>
                  <a:txBody>
                    <a:bodyPr/>
                    <a:lstStyle/>
                    <a:p>
                      <a:pPr fontAlgn="t"/>
                      <a:r>
                        <a:rPr lang="en-US" b="1" u="sng">
                          <a:effectLst/>
                          <a:hlinkClick r:id="rId4"/>
                        </a:rPr>
                        <a:t>Calhoun County Career and Tech CERT</a:t>
                      </a:r>
                      <a:endParaRPr lang="en-US">
                        <a:effectLst/>
                      </a:endParaRPr>
                    </a:p>
                  </a:txBody>
                  <a:tcPr marL="190500" marR="76200" marT="76200" marB="76200">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tc>
                  <a:txBody>
                    <a:bodyPr/>
                    <a:lstStyle/>
                    <a:p>
                      <a:pPr fontAlgn="t"/>
                      <a:r>
                        <a:rPr lang="en-US">
                          <a:effectLst/>
                        </a:rPr>
                        <a:t>37 Mile(s)</a:t>
                      </a:r>
                    </a:p>
                  </a:txBody>
                  <a:tcPr marL="190500" marR="76200" marT="76200" marB="76200">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tc>
                  <a:txBody>
                    <a:bodyPr/>
                    <a:lstStyle/>
                    <a:p>
                      <a:pPr fontAlgn="t"/>
                      <a:r>
                        <a:rPr lang="en-US" b="1" u="sng" dirty="0">
                          <a:effectLst/>
                          <a:hlinkClick r:id="rId4"/>
                        </a:rPr>
                        <a:t>Calhoun County Career and Tech CERT</a:t>
                      </a:r>
                      <a:endParaRPr lang="en-US" dirty="0">
                        <a:effectLst/>
                      </a:endParaRPr>
                    </a:p>
                  </a:txBody>
                  <a:tcPr marL="190500" marR="76200" marT="76200" marB="76200">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extLst>
                  <a:ext uri="{0D108BD9-81ED-4DB2-BD59-A6C34878D82A}">
                    <a16:rowId xmlns:a16="http://schemas.microsoft.com/office/drawing/2014/main" val="3073377811"/>
                  </a:ext>
                </a:extLst>
              </a:tr>
              <a:tr h="316925">
                <a:tc>
                  <a:txBody>
                    <a:bodyPr/>
                    <a:lstStyle/>
                    <a:p>
                      <a:pPr fontAlgn="t"/>
                      <a:r>
                        <a:rPr lang="en-US" b="1" u="sng">
                          <a:effectLst/>
                          <a:hlinkClick r:id="rId5"/>
                        </a:rPr>
                        <a:t>Tippah County CERT</a:t>
                      </a:r>
                      <a:endParaRPr lang="en-US">
                        <a:effectLst/>
                      </a:endParaRPr>
                    </a:p>
                  </a:txBody>
                  <a:tcPr marL="190500" marR="76200" marT="76200" marB="76200">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tc>
                  <a:txBody>
                    <a:bodyPr/>
                    <a:lstStyle/>
                    <a:p>
                      <a:pPr fontAlgn="t"/>
                      <a:r>
                        <a:rPr lang="en-US">
                          <a:effectLst/>
                        </a:rPr>
                        <a:t>41 Mile(s)</a:t>
                      </a:r>
                    </a:p>
                  </a:txBody>
                  <a:tcPr marL="190500" marR="76200" marT="76200" marB="76200">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tc>
                  <a:txBody>
                    <a:bodyPr/>
                    <a:lstStyle/>
                    <a:p>
                      <a:pPr fontAlgn="t"/>
                      <a:r>
                        <a:rPr lang="en-US" b="1" u="sng">
                          <a:effectLst/>
                          <a:hlinkClick r:id="rId5"/>
                        </a:rPr>
                        <a:t>Tippah County CERT</a:t>
                      </a:r>
                      <a:endParaRPr lang="en-US">
                        <a:effectLst/>
                      </a:endParaRPr>
                    </a:p>
                  </a:txBody>
                  <a:tcPr marL="190500" marR="76200" marT="76200" marB="76200">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extLst>
                  <a:ext uri="{0D108BD9-81ED-4DB2-BD59-A6C34878D82A}">
                    <a16:rowId xmlns:a16="http://schemas.microsoft.com/office/drawing/2014/main" val="3931252484"/>
                  </a:ext>
                </a:extLst>
              </a:tr>
              <a:tr h="316925">
                <a:tc>
                  <a:txBody>
                    <a:bodyPr/>
                    <a:lstStyle/>
                    <a:p>
                      <a:pPr algn="l" fontAlgn="b"/>
                      <a:endParaRPr lang="en-US" dirty="0">
                        <a:effectLst/>
                      </a:endParaRPr>
                    </a:p>
                  </a:txBody>
                  <a:tcPr marL="190500" marR="76200" marT="76200" marB="76200" anchor="b">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tc>
                  <a:txBody>
                    <a:bodyPr/>
                    <a:lstStyle/>
                    <a:p>
                      <a:pPr algn="l" fontAlgn="b"/>
                      <a:endParaRPr lang="en-US" dirty="0">
                        <a:effectLst/>
                      </a:endParaRPr>
                    </a:p>
                  </a:txBody>
                  <a:tcPr marL="190500" marR="76200" marT="76200" marB="76200" anchor="b">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tc>
                  <a:txBody>
                    <a:bodyPr/>
                    <a:lstStyle/>
                    <a:p>
                      <a:pPr algn="l" fontAlgn="b"/>
                      <a:endParaRPr lang="en-US" dirty="0">
                        <a:effectLst/>
                      </a:endParaRPr>
                    </a:p>
                  </a:txBody>
                  <a:tcPr marL="190500" marR="76200" marT="76200" marB="76200" anchor="b">
                    <a:lnL w="9525" cap="flat" cmpd="sng" algn="ctr">
                      <a:solidFill>
                        <a:srgbClr val="D1D1D1"/>
                      </a:solidFill>
                      <a:prstDash val="solid"/>
                      <a:round/>
                      <a:headEnd type="none" w="med" len="med"/>
                      <a:tailEnd type="none" w="med" len="med"/>
                    </a:lnL>
                    <a:lnR w="9525" cap="flat" cmpd="sng" algn="ctr">
                      <a:solidFill>
                        <a:srgbClr val="D1D1D1"/>
                      </a:solidFill>
                      <a:prstDash val="solid"/>
                      <a:round/>
                      <a:headEnd type="none" w="med" len="med"/>
                      <a:tailEnd type="none" w="med" len="med"/>
                    </a:lnR>
                    <a:lnT w="9525" cap="flat" cmpd="sng" algn="ctr">
                      <a:solidFill>
                        <a:srgbClr val="D1D1D1"/>
                      </a:solidFill>
                      <a:prstDash val="solid"/>
                      <a:round/>
                      <a:headEnd type="none" w="med" len="med"/>
                      <a:tailEnd type="none" w="med" len="med"/>
                    </a:lnT>
                    <a:lnB w="9525" cap="flat" cmpd="sng" algn="ctr">
                      <a:solidFill>
                        <a:srgbClr val="D1D1D1"/>
                      </a:solidFill>
                      <a:prstDash val="solid"/>
                      <a:round/>
                      <a:headEnd type="none" w="med" len="med"/>
                      <a:tailEnd type="none" w="med" len="med"/>
                    </a:lnB>
                    <a:solidFill>
                      <a:srgbClr val="FFFFFF"/>
                    </a:solidFill>
                  </a:tcPr>
                </a:tc>
                <a:extLst>
                  <a:ext uri="{0D108BD9-81ED-4DB2-BD59-A6C34878D82A}">
                    <a16:rowId xmlns:a16="http://schemas.microsoft.com/office/drawing/2014/main" val="775482590"/>
                  </a:ext>
                </a:extLst>
              </a:tr>
            </a:tbl>
          </a:graphicData>
        </a:graphic>
      </p:graphicFrame>
      <p:sp>
        <p:nvSpPr>
          <p:cNvPr id="2" name="TextBox 1">
            <a:extLst>
              <a:ext uri="{FF2B5EF4-FFF2-40B4-BE49-F238E27FC236}">
                <a16:creationId xmlns:a16="http://schemas.microsoft.com/office/drawing/2014/main" id="{DC630E58-10F5-B749-AFB3-DD48599D96D9}"/>
              </a:ext>
            </a:extLst>
          </p:cNvPr>
          <p:cNvSpPr txBox="1"/>
          <p:nvPr/>
        </p:nvSpPr>
        <p:spPr>
          <a:xfrm>
            <a:off x="2110698" y="3686543"/>
            <a:ext cx="5561777" cy="25853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t>Point of Contact: Mark T Whitaker</a:t>
            </a:r>
          </a:p>
          <a:p>
            <a:r>
              <a:rPr lang="en-US" dirty="0"/>
              <a:t>Title: Instructor</a:t>
            </a:r>
          </a:p>
          <a:p>
            <a:r>
              <a:rPr lang="en-US" dirty="0"/>
              <a:t>Organization: Calhoun County Career and Technical Center</a:t>
            </a:r>
          </a:p>
          <a:p>
            <a:r>
              <a:rPr lang="en-US" dirty="0"/>
              <a:t>Mailing Address:301 North Madison</a:t>
            </a:r>
            <a:br>
              <a:rPr lang="en-US" dirty="0"/>
            </a:br>
            <a:r>
              <a:rPr lang="en-US" dirty="0"/>
              <a:t>Calhoun City, MS 38916</a:t>
            </a:r>
            <a:br>
              <a:rPr lang="en-US" dirty="0"/>
            </a:br>
            <a:endParaRPr lang="en-US" dirty="0"/>
          </a:p>
          <a:p>
            <a:r>
              <a:rPr lang="en-US" dirty="0"/>
              <a:t>Phone:6626281141</a:t>
            </a:r>
          </a:p>
          <a:p>
            <a:r>
              <a:rPr lang="en-US" dirty="0"/>
              <a:t>Email:mwhitaker@calhoun.k12.ms.us</a:t>
            </a:r>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1015187171"/>
      </p:ext>
    </p:extLst>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64633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dirty="0">
                <a:solidFill>
                  <a:schemeClr val="tx1"/>
                </a:solidFill>
              </a:rPr>
              <a:t>Resource: ASPRTRACIE.HHS.GOV</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pic>
        <p:nvPicPr>
          <p:cNvPr id="2" name="Picture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0221" y="1194278"/>
            <a:ext cx="7444328" cy="4520648"/>
          </a:xfrm>
          <a:prstGeom prst="rect">
            <a:avLst/>
          </a:prstGeom>
          <a:ln w="76200">
            <a:solidFill>
              <a:schemeClr val="accent1"/>
            </a:solidFill>
          </a:ln>
        </p:spPr>
      </p:pic>
    </p:spTree>
    <p:extLst>
      <p:ext uri="{BB962C8B-B14F-4D97-AF65-F5344CB8AC3E}">
        <p14:creationId xmlns:p14="http://schemas.microsoft.com/office/powerpoint/2010/main" val="555034803"/>
      </p:ext>
    </p:extLst>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35260"/>
            <a:ext cx="8525972" cy="769441"/>
          </a:xfrm>
          <a:prstGeom prst="rect">
            <a:avLst/>
          </a:prstGeom>
          <a:noFill/>
          <a:ln w="12700">
            <a:noFill/>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Resource: CMS.GOV</a:t>
            </a:r>
            <a:endParaRPr sz="4400" dirty="0">
              <a:solidFill>
                <a:schemeClr val="tx1"/>
              </a:solidFill>
            </a:endParaRP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pic>
        <p:nvPicPr>
          <p:cNvPr id="7" name="Picture 6" descr="Screenshot of the SCG Emergency preparedness website" title="Screenshot of website"/>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084984" y="1004701"/>
            <a:ext cx="6847755" cy="4839508"/>
          </a:xfrm>
          <a:prstGeom prst="rect">
            <a:avLst/>
          </a:prstGeom>
          <a:ln w="57150">
            <a:solidFill>
              <a:schemeClr val="accent1"/>
            </a:solidFill>
          </a:ln>
        </p:spPr>
      </p:pic>
    </p:spTree>
    <p:extLst>
      <p:ext uri="{BB962C8B-B14F-4D97-AF65-F5344CB8AC3E}">
        <p14:creationId xmlns:p14="http://schemas.microsoft.com/office/powerpoint/2010/main" val="855659122"/>
      </p:ext>
    </p:extLst>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35260"/>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CMS.GOV</a:t>
            </a:r>
            <a:endParaRPr sz="4400" dirty="0">
              <a:solidFill>
                <a:schemeClr val="tx1"/>
              </a:solidFill>
            </a:endParaRP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pic>
        <p:nvPicPr>
          <p:cNvPr id="8" name="Picture 7" descr="Screenshot of EP Website" title="Screenshot of EP Website"/>
          <p:cNvPicPr>
            <a:picLocks noChangeAspect="1"/>
          </p:cNvPicPr>
          <p:nvPr/>
        </p:nvPicPr>
        <p:blipFill rotWithShape="1">
          <a:blip r:embed="rId3">
            <a:extLst>
              <a:ext uri="{28A0092B-C50C-407E-A947-70E740481C1C}">
                <a14:useLocalDpi xmlns:a14="http://schemas.microsoft.com/office/drawing/2010/main"/>
              </a:ext>
            </a:extLst>
          </a:blip>
          <a:srcRect b="11125"/>
          <a:stretch/>
        </p:blipFill>
        <p:spPr>
          <a:xfrm>
            <a:off x="643281" y="1169431"/>
            <a:ext cx="7857438" cy="4505082"/>
          </a:xfrm>
          <a:prstGeom prst="rect">
            <a:avLst/>
          </a:prstGeom>
          <a:ln w="57150">
            <a:solidFill>
              <a:schemeClr val="accent1"/>
            </a:solidFill>
          </a:ln>
        </p:spPr>
      </p:pic>
    </p:spTree>
    <p:extLst>
      <p:ext uri="{BB962C8B-B14F-4D97-AF65-F5344CB8AC3E}">
        <p14:creationId xmlns:p14="http://schemas.microsoft.com/office/powerpoint/2010/main" val="1276597998"/>
      </p:ext>
    </p:extLst>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35260"/>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sz="4400" dirty="0">
                <a:solidFill>
                  <a:schemeClr val="tx1"/>
                </a:solidFill>
              </a:rPr>
              <a:t>CMS.GOV</a:t>
            </a:r>
            <a:endParaRPr sz="4400" dirty="0">
              <a:solidFill>
                <a:schemeClr val="tx1"/>
              </a:solidFill>
            </a:endParaRP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86" name="Shape 286"/>
          <p:cNvSpPr/>
          <p:nvPr/>
        </p:nvSpPr>
        <p:spPr>
          <a:xfrm>
            <a:off x="947933" y="787400"/>
            <a:ext cx="6966227" cy="52322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2800" b="1"/>
            </a:lvl1pPr>
          </a:lstStyle>
          <a:p>
            <a:endParaRPr dirty="0"/>
          </a:p>
        </p:txBody>
      </p:sp>
      <p:sp>
        <p:nvSpPr>
          <p:cNvPr id="2" name="TextBox 1"/>
          <p:cNvSpPr txBox="1"/>
          <p:nvPr/>
        </p:nvSpPr>
        <p:spPr>
          <a:xfrm>
            <a:off x="795131" y="1888435"/>
            <a:ext cx="8010240" cy="3108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800" dirty="0"/>
              <a:t>Frequently Asked Questions (FAQs) have been developed and are posted on the CMS Emergency Preparedness Website </a:t>
            </a:r>
            <a:r>
              <a:rPr lang="en-US" sz="2800" dirty="0">
                <a:hlinkClick r:id="rId3"/>
              </a:rPr>
              <a:t>https://www.cms.gov/Medicare/Provider-Enrollment-and-Certification/SurveyCertEmergPrep/Emergency-Prep-Rule.html</a:t>
            </a:r>
            <a:r>
              <a:rPr lang="en-US" sz="2800" dirty="0"/>
              <a:t> </a:t>
            </a:r>
          </a:p>
          <a:p>
            <a:pPr marL="0" marR="0" indent="0" algn="l" defTabSz="457200" rtl="0" fontAlgn="auto" latinLnBrk="0" hangingPunct="0">
              <a:lnSpc>
                <a:spcPct val="100000"/>
              </a:lnSpc>
              <a:spcBef>
                <a:spcPts val="0"/>
              </a:spcBef>
              <a:spcAft>
                <a:spcPts val="0"/>
              </a:spcAft>
              <a:buClrTx/>
              <a:buSzTx/>
              <a:buFontTx/>
              <a:buNone/>
              <a:tabLst/>
            </a:pPr>
            <a:endParaRPr kumimoji="0" lang="en-US" sz="2800" b="0" i="0" u="none" strike="noStrike" cap="none" spc="0" normalizeH="0" baseline="0" dirty="0">
              <a:ln>
                <a:noFill/>
              </a:ln>
              <a:solidFill>
                <a:srgbClr val="000000"/>
              </a:solidFill>
              <a:effectLst/>
              <a:uFillTx/>
              <a:sym typeface="Calibri"/>
            </a:endParaRPr>
          </a:p>
        </p:txBody>
      </p:sp>
      <p:sp>
        <p:nvSpPr>
          <p:cNvPr id="4" name="TextBox 3"/>
          <p:cNvSpPr txBox="1"/>
          <p:nvPr/>
        </p:nvSpPr>
        <p:spPr>
          <a:xfrm>
            <a:off x="2054530" y="4977318"/>
            <a:ext cx="4753030" cy="7386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a:r>
              <a:rPr lang="en-US" sz="2400" b="1" u="sng" dirty="0">
                <a:latin typeface="Calibri Bold" charset="0"/>
                <a:cs typeface="Calibri Bold" charset="0"/>
                <a:hlinkClick r:id="rId4"/>
              </a:rPr>
              <a:t>SCGEmergencyPrep@cms.hhs.gov</a:t>
            </a:r>
            <a:endParaRPr lang="en-US" sz="2400" dirty="0"/>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1588310297"/>
      </p:ext>
    </p:extLst>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64633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dirty="0">
                <a:solidFill>
                  <a:schemeClr val="tx1"/>
                </a:solidFill>
              </a:rPr>
              <a:t>Resource: CALHOSPITALPREPARE.ORG</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pic>
        <p:nvPicPr>
          <p:cNvPr id="2" name="Picture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55576" y="1169431"/>
            <a:ext cx="7573617" cy="4734411"/>
          </a:xfrm>
          <a:prstGeom prst="rect">
            <a:avLst/>
          </a:prstGeom>
          <a:ln w="57150">
            <a:solidFill>
              <a:schemeClr val="accent1"/>
            </a:solidFill>
          </a:ln>
        </p:spPr>
      </p:pic>
    </p:spTree>
    <p:extLst>
      <p:ext uri="{BB962C8B-B14F-4D97-AF65-F5344CB8AC3E}">
        <p14:creationId xmlns:p14="http://schemas.microsoft.com/office/powerpoint/2010/main" val="662120712"/>
      </p:ext>
    </p:extLst>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64633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lang="en-US" dirty="0">
                <a:solidFill>
                  <a:schemeClr val="tx1"/>
                </a:solidFill>
              </a:rPr>
              <a:t>Resource: CIDRAP.UMN.EDU</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pic>
        <p:nvPicPr>
          <p:cNvPr id="2" name="Picture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35494" y="1169431"/>
            <a:ext cx="7811509" cy="4586382"/>
          </a:xfrm>
          <a:prstGeom prst="rect">
            <a:avLst/>
          </a:prstGeom>
          <a:ln w="57150">
            <a:solidFill>
              <a:schemeClr val="accent1"/>
            </a:solidFill>
          </a:ln>
        </p:spPr>
      </p:pic>
    </p:spTree>
    <p:extLst>
      <p:ext uri="{BB962C8B-B14F-4D97-AF65-F5344CB8AC3E}">
        <p14:creationId xmlns:p14="http://schemas.microsoft.com/office/powerpoint/2010/main" val="503268439"/>
      </p:ext>
    </p:extLst>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endParaRPr lang="en-US" sz="4400" dirty="0">
              <a:solidFill>
                <a:srgbClr val="C00000"/>
              </a:solidFill>
            </a:endParaRP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TextBox 1"/>
          <p:cNvSpPr txBox="1"/>
          <p:nvPr/>
        </p:nvSpPr>
        <p:spPr>
          <a:xfrm>
            <a:off x="646246" y="1194913"/>
            <a:ext cx="7792278"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n-US" dirty="0"/>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pic>
        <p:nvPicPr>
          <p:cNvPr id="4" name="Picture 3">
            <a:extLst>
              <a:ext uri="{FF2B5EF4-FFF2-40B4-BE49-F238E27FC236}">
                <a16:creationId xmlns:a16="http://schemas.microsoft.com/office/drawing/2014/main" id="{C3529B60-6ECD-6043-A349-16DBB163ADE4}"/>
              </a:ext>
            </a:extLst>
          </p:cNvPr>
          <p:cNvPicPr>
            <a:picLocks noChangeAspect="1"/>
          </p:cNvPicPr>
          <p:nvPr/>
        </p:nvPicPr>
        <p:blipFill rotWithShape="1">
          <a:blip r:embed="rId4">
            <a:extLst>
              <a:ext uri="{28A0092B-C50C-407E-A947-70E740481C1C}">
                <a14:useLocalDpi xmlns:a14="http://schemas.microsoft.com/office/drawing/2010/main" val="0"/>
              </a:ext>
            </a:extLst>
          </a:blip>
          <a:srcRect b="32303"/>
          <a:stretch/>
        </p:blipFill>
        <p:spPr>
          <a:xfrm>
            <a:off x="482103" y="984765"/>
            <a:ext cx="8389150" cy="3455064"/>
          </a:xfrm>
          <a:prstGeom prst="rect">
            <a:avLst/>
          </a:prstGeom>
        </p:spPr>
      </p:pic>
    </p:spTree>
    <p:extLst>
      <p:ext uri="{BB962C8B-B14F-4D97-AF65-F5344CB8AC3E}">
        <p14:creationId xmlns:p14="http://schemas.microsoft.com/office/powerpoint/2010/main" val="3747886377"/>
      </p:ext>
    </p:extLst>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35260"/>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r>
              <a:rPr sz="4400" dirty="0">
                <a:solidFill>
                  <a:sysClr val="windowText" lastClr="000000"/>
                </a:solidFill>
              </a:rPr>
              <a:t>Survey</a:t>
            </a:r>
            <a:r>
              <a:rPr lang="en-US" sz="4400" dirty="0">
                <a:solidFill>
                  <a:sysClr val="windowText" lastClr="000000"/>
                </a:solidFill>
              </a:rPr>
              <a:t> Finding</a:t>
            </a:r>
            <a:r>
              <a:rPr sz="4400" dirty="0">
                <a:solidFill>
                  <a:sysClr val="windowText" lastClr="000000"/>
                </a:solidFill>
              </a:rPr>
              <a:t> </a:t>
            </a:r>
            <a:r>
              <a:rPr lang="en-US" sz="4400" dirty="0">
                <a:solidFill>
                  <a:sysClr val="windowText" lastClr="000000"/>
                </a:solidFill>
              </a:rPr>
              <a:t>Implications</a:t>
            </a: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86" name="Shape 286"/>
          <p:cNvSpPr/>
          <p:nvPr/>
        </p:nvSpPr>
        <p:spPr>
          <a:xfrm>
            <a:off x="947933" y="787400"/>
            <a:ext cx="6966227" cy="52322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2800" b="1"/>
            </a:lvl1pPr>
          </a:lstStyle>
          <a:p>
            <a:endParaRPr dirty="0"/>
          </a:p>
        </p:txBody>
      </p:sp>
      <p:sp>
        <p:nvSpPr>
          <p:cNvPr id="2" name="TextBox 1"/>
          <p:cNvSpPr txBox="1"/>
          <p:nvPr/>
        </p:nvSpPr>
        <p:spPr>
          <a:xfrm>
            <a:off x="131793" y="1875459"/>
            <a:ext cx="9012207" cy="55091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n-US" sz="2400" dirty="0">
              <a:latin typeface="Calibri Bold" charset="0"/>
              <a:cs typeface="Calibri Bold" charset="0"/>
            </a:endParaRPr>
          </a:p>
          <a:p>
            <a:pPr algn="ctr"/>
            <a:r>
              <a:rPr lang="en-US" sz="3200" dirty="0">
                <a:latin typeface="Calibri Bold" charset="0"/>
              </a:rPr>
              <a:t>In the event an organization is non-compliant, the same general enforcement procedures will occur </a:t>
            </a:r>
          </a:p>
          <a:p>
            <a:pPr algn="ctr"/>
            <a:r>
              <a:rPr lang="en-US" sz="3200" dirty="0">
                <a:latin typeface="Calibri Bold" charset="0"/>
              </a:rPr>
              <a:t>as is currently in place for any other conditions or requirements cited for non-compliance.</a:t>
            </a:r>
          </a:p>
          <a:p>
            <a:pPr algn="ctr"/>
            <a:endParaRPr lang="en-US" sz="3200" b="1" dirty="0">
              <a:latin typeface="Calibri Bold" charset="0"/>
            </a:endParaRPr>
          </a:p>
          <a:p>
            <a:pPr algn="ctr"/>
            <a:endParaRPr lang="en-US" sz="3200" b="1" dirty="0">
              <a:latin typeface="Calibri Bold" charset="0"/>
            </a:endParaRPr>
          </a:p>
          <a:p>
            <a:pPr algn="ctr"/>
            <a:endParaRPr lang="en-US" sz="3200" b="1" dirty="0">
              <a:latin typeface="Calibri Bold" charset="0"/>
            </a:endParaRPr>
          </a:p>
          <a:p>
            <a:pPr algn="ctr"/>
            <a:endParaRPr lang="en-US" sz="3200" b="1" dirty="0">
              <a:latin typeface="Calibri Bold" charset="0"/>
            </a:endParaRPr>
          </a:p>
          <a:p>
            <a:endParaRPr lang="en-US" sz="2400" b="1" dirty="0">
              <a:latin typeface="Calibri Bold" charset="0"/>
              <a:cs typeface="Calibri Bold" charset="0"/>
            </a:endParaRPr>
          </a:p>
          <a:p>
            <a:endParaRPr lang="en-US" sz="2400" b="1" dirty="0">
              <a:latin typeface="Calibri Bold" charset="0"/>
              <a:cs typeface="Calibri Bold" charset="0"/>
            </a:endParaRPr>
          </a:p>
          <a:p>
            <a:endParaRPr lang="en-US" sz="2400" dirty="0"/>
          </a:p>
        </p:txBody>
      </p:sp>
    </p:spTree>
    <p:extLst>
      <p:ext uri="{BB962C8B-B14F-4D97-AF65-F5344CB8AC3E}">
        <p14:creationId xmlns:p14="http://schemas.microsoft.com/office/powerpoint/2010/main" val="1308215750"/>
      </p:ext>
    </p:extLst>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84" name="Shape 284"/>
          <p:cNvSpPr/>
          <p:nvPr/>
        </p:nvSpPr>
        <p:spPr>
          <a:xfrm>
            <a:off x="279399" y="275016"/>
            <a:ext cx="8525972" cy="769441"/>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3600" b="1">
                <a:solidFill>
                  <a:srgbClr val="0033CC"/>
                </a:solidFill>
              </a:defRPr>
            </a:lvl1pPr>
          </a:lstStyle>
          <a:p>
            <a:endParaRPr lang="en-US" sz="4400" dirty="0">
              <a:solidFill>
                <a:srgbClr val="C00000"/>
              </a:solidFill>
            </a:endParaRPr>
          </a:p>
        </p:txBody>
      </p:sp>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 name="TextBox 1"/>
          <p:cNvSpPr txBox="1"/>
          <p:nvPr/>
        </p:nvSpPr>
        <p:spPr>
          <a:xfrm>
            <a:off x="646246" y="1194913"/>
            <a:ext cx="7792278"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n-US" dirty="0"/>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3" name="TextBox 2">
            <a:extLst>
              <a:ext uri="{FF2B5EF4-FFF2-40B4-BE49-F238E27FC236}">
                <a16:creationId xmlns:a16="http://schemas.microsoft.com/office/drawing/2014/main" id="{7F519F02-EDCF-524B-9318-3209306854CB}"/>
              </a:ext>
            </a:extLst>
          </p:cNvPr>
          <p:cNvSpPr txBox="1"/>
          <p:nvPr/>
        </p:nvSpPr>
        <p:spPr>
          <a:xfrm>
            <a:off x="2325756" y="425474"/>
            <a:ext cx="4923782"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en-US" sz="4400" b="1" dirty="0"/>
              <a:t>Ongoing Compliance</a:t>
            </a:r>
            <a:endParaRPr kumimoji="0" lang="en-US" sz="4400" b="1" i="0" u="none" strike="noStrike" cap="none" spc="0" normalizeH="0" baseline="0" dirty="0">
              <a:ln>
                <a:noFill/>
              </a:ln>
              <a:solidFill>
                <a:srgbClr val="000000"/>
              </a:solidFill>
              <a:effectLst/>
              <a:uFillTx/>
              <a:latin typeface="+mn-lt"/>
              <a:ea typeface="+mn-ea"/>
              <a:cs typeface="+mn-cs"/>
              <a:sym typeface="Calibri"/>
            </a:endParaRPr>
          </a:p>
        </p:txBody>
      </p:sp>
      <p:pic>
        <p:nvPicPr>
          <p:cNvPr id="5" name="Picture 4">
            <a:extLst>
              <a:ext uri="{FF2B5EF4-FFF2-40B4-BE49-F238E27FC236}">
                <a16:creationId xmlns:a16="http://schemas.microsoft.com/office/drawing/2014/main" id="{4A0906EF-E651-FF43-98DC-9D15B6EFB8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652" y="1719996"/>
            <a:ext cx="7104696" cy="4028109"/>
          </a:xfrm>
          <a:prstGeom prst="rect">
            <a:avLst/>
          </a:prstGeom>
        </p:spPr>
      </p:pic>
    </p:spTree>
    <p:extLst>
      <p:ext uri="{BB962C8B-B14F-4D97-AF65-F5344CB8AC3E}">
        <p14:creationId xmlns:p14="http://schemas.microsoft.com/office/powerpoint/2010/main" val="3148768193"/>
      </p:ext>
    </p:extLst>
  </p:cSld>
  <p:clrMapOvr>
    <a:masterClrMapping/>
  </p:clrMapOvr>
  <p:transition spd="slow"/>
</p:sld>
</file>

<file path=ppt/slides/slide91.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152" name="Shape 152"/>
          <p:cNvSpPr/>
          <p:nvPr/>
        </p:nvSpPr>
        <p:spPr>
          <a:xfrm>
            <a:off x="664819" y="351365"/>
            <a:ext cx="7598648" cy="1354217"/>
          </a:xfrm>
          <a:prstGeom prst="rect">
            <a:avLst/>
          </a:prstGeom>
          <a:ln w="12700">
            <a:noFill/>
            <a:miter lim="400000"/>
          </a:ln>
          <a:extLst>
            <a:ext uri="{C572A759-6A51-4108-AA02-DFA0A04FC94B}">
              <ma14:wrappingTextBoxFlag xmlns="" xmlns:ma14="http://schemas.microsoft.com/office/mac/drawingml/2011/main" val="1"/>
            </a:ext>
          </a:extLst>
        </p:spPr>
        <p:txBody>
          <a:bodyPr lIns="0" tIns="0" rIns="0" bIns="0">
            <a:spAutoFit/>
          </a:bodyPr>
          <a:lstStyle/>
          <a:p>
            <a:pPr algn="ctr" defTabSz="457200" hangingPunct="0">
              <a:defRPr sz="3600" b="1">
                <a:solidFill>
                  <a:srgbClr val="0433FF"/>
                </a:solidFill>
              </a:defRPr>
            </a:pPr>
            <a:r>
              <a:rPr lang="en-US" sz="4400" dirty="0">
                <a:solidFill>
                  <a:schemeClr val="tx1"/>
                </a:solidFill>
              </a:rPr>
              <a:t>Additional Trusted </a:t>
            </a:r>
          </a:p>
          <a:p>
            <a:pPr algn="ctr" defTabSz="457200" hangingPunct="0">
              <a:defRPr sz="3600" b="1">
                <a:solidFill>
                  <a:srgbClr val="0433FF"/>
                </a:solidFill>
              </a:defRPr>
            </a:pPr>
            <a:r>
              <a:rPr lang="en-US" sz="4400" dirty="0">
                <a:solidFill>
                  <a:schemeClr val="tx1"/>
                </a:solidFill>
              </a:rPr>
              <a:t>RHC Resources</a:t>
            </a:r>
            <a:endParaRPr sz="4400" dirty="0">
              <a:solidFill>
                <a:schemeClr val="tx1"/>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717721" y="3514914"/>
            <a:ext cx="1981200" cy="23145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 name="Picture 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512328" y="2114935"/>
            <a:ext cx="3181350" cy="1552575"/>
          </a:xfrm>
          <a:prstGeom prst="rect">
            <a:avLst/>
          </a:prstGeom>
        </p:spPr>
      </p:pic>
      <p:pic>
        <p:nvPicPr>
          <p:cNvPr id="2050" name="Picture 2"/>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248243" y="4236062"/>
            <a:ext cx="3548063"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168400" y="1807243"/>
            <a:ext cx="3079843" cy="160601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2622816637"/>
      </p:ext>
    </p:extLst>
  </p:cSld>
  <p:clrMapOvr>
    <a:masterClrMapping/>
  </p:clrMapOvr>
  <p:transition spd="slow"/>
</p:sld>
</file>

<file path=ppt/slides/slide9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85" name="Shape 285"/>
          <p:cNvSpPr/>
          <p:nvPr/>
        </p:nvSpPr>
        <p:spPr>
          <a:xfrm>
            <a:off x="206865" y="800099"/>
            <a:ext cx="8730270"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b="1"/>
            </a:pPr>
            <a:r>
              <a:rPr sz="1800" b="0" dirty="0"/>
              <a:t>	</a:t>
            </a:r>
          </a:p>
        </p:txBody>
      </p:sp>
      <p:sp>
        <p:nvSpPr>
          <p:cNvPr id="286" name="Shape 286"/>
          <p:cNvSpPr/>
          <p:nvPr/>
        </p:nvSpPr>
        <p:spPr>
          <a:xfrm>
            <a:off x="947933" y="787400"/>
            <a:ext cx="6966227" cy="52322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2800" b="1"/>
            </a:lvl1pPr>
          </a:lstStyle>
          <a:p>
            <a:endParaRPr dirty="0"/>
          </a:p>
        </p:txBody>
      </p:sp>
      <p:pic>
        <p:nvPicPr>
          <p:cNvPr id="7" name="Picture 6"/>
          <p:cNvPicPr>
            <a:picLocks noChangeAspect="1"/>
          </p:cNvPicPr>
          <p:nvPr/>
        </p:nvPicPr>
        <p:blipFill>
          <a:blip r:embed="rId3"/>
          <a:stretch>
            <a:fillRect/>
          </a:stretch>
        </p:blipFill>
        <p:spPr>
          <a:xfrm>
            <a:off x="5200579" y="1650074"/>
            <a:ext cx="3339160" cy="3339160"/>
          </a:xfrm>
          <a:prstGeom prst="rect">
            <a:avLst/>
          </a:prstGeom>
        </p:spPr>
      </p:pic>
      <p:sp>
        <p:nvSpPr>
          <p:cNvPr id="4" name="TextBox 3"/>
          <p:cNvSpPr txBox="1"/>
          <p:nvPr/>
        </p:nvSpPr>
        <p:spPr>
          <a:xfrm>
            <a:off x="1653685" y="1650074"/>
            <a:ext cx="2777361"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sz="4800" b="1" dirty="0"/>
              <a:t>Thank You</a:t>
            </a:r>
            <a:endParaRPr kumimoji="0" lang="en-US" sz="4800" b="1" i="0" u="none" strike="noStrike" cap="none" spc="0" normalizeH="0" baseline="0" dirty="0">
              <a:ln>
                <a:noFill/>
              </a:ln>
              <a:solidFill>
                <a:srgbClr val="000000"/>
              </a:solidFill>
              <a:effectLst/>
              <a:uFillTx/>
              <a:sym typeface="Calibri"/>
            </a:endParaRPr>
          </a:p>
        </p:txBody>
      </p:sp>
      <p:sp>
        <p:nvSpPr>
          <p:cNvPr id="5" name="TextBox 4"/>
          <p:cNvSpPr txBox="1"/>
          <p:nvPr/>
        </p:nvSpPr>
        <p:spPr>
          <a:xfrm>
            <a:off x="1094288" y="2992899"/>
            <a:ext cx="4720278" cy="18466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b="1" dirty="0"/>
              <a:t>Kate Hill, RN</a:t>
            </a:r>
          </a:p>
          <a:p>
            <a:r>
              <a:rPr lang="en-US" sz="2400" b="1" dirty="0"/>
              <a:t>VP of Clinical Services</a:t>
            </a:r>
          </a:p>
          <a:p>
            <a:r>
              <a:rPr lang="en-US" sz="2400" b="1" dirty="0"/>
              <a:t>215-654-9110</a:t>
            </a:r>
          </a:p>
          <a:p>
            <a:r>
              <a:rPr lang="en-US" sz="2400" b="1" dirty="0"/>
              <a:t>khill@thecomplianceteam.org </a:t>
            </a:r>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376978258"/>
      </p:ext>
    </p:extLst>
  </p:cSld>
  <p:clrMapOvr>
    <a:masterClrMapping/>
  </p:clrMapOvr>
  <p:transition spd="slow"/>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13651</TotalTime>
  <Words>2952</Words>
  <Application>Microsoft Macintosh PowerPoint</Application>
  <PresentationFormat>On-screen Show (4:3)</PresentationFormat>
  <Paragraphs>537</Paragraphs>
  <Slides>92</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92</vt:i4>
      </vt:variant>
    </vt:vector>
  </HeadingPairs>
  <TitlesOfParts>
    <vt:vector size="96" baseType="lpstr">
      <vt:lpstr>Arial</vt:lpstr>
      <vt:lpstr>Calibri</vt:lpstr>
      <vt:lpstr>Calibri Bold</vt:lpstr>
      <vt:lpstr>Office Theme</vt:lpstr>
      <vt:lpstr>PowerPoint Presentation</vt:lpstr>
      <vt:lpstr>PowerPoint Presentation</vt:lpstr>
      <vt:lpstr>PowerPoint Presentation</vt:lpstr>
      <vt:lpstr>PowerPoint Presentation</vt:lpstr>
      <vt:lpstr>PowerPoint Presentation</vt:lpstr>
      <vt:lpstr>Lessons Learned in San Bernardino:  December 2, 2015</vt:lpstr>
      <vt:lpstr>Lessons Learned 2015</vt:lpstr>
      <vt:lpstr>Lessons Learn 2017</vt:lpstr>
      <vt:lpstr>PowerPoint Presentation</vt:lpstr>
      <vt:lpstr>PowerPoint Presentation</vt:lpstr>
      <vt:lpstr>PowerPoint Presentation</vt:lpstr>
      <vt:lpstr>Lessons Learned 2013 </vt:lpstr>
      <vt:lpstr>Lessons Learned from Moore Medical Center, OK: May 20, 2013 </vt:lpstr>
      <vt:lpstr>Lessons Learned from the UK  Malware Attack: May 12, 2017</vt:lpstr>
      <vt:lpstr>Lessons Learned from Hurricane Harvey: August 25, 2017</vt:lpstr>
      <vt:lpstr>Lessons Learned 2017</vt:lpstr>
      <vt:lpstr>Lessons To Be Learned 2017</vt:lpstr>
      <vt:lpstr>Lessons Learned from Hurricane Harvey: August 25, 2017</vt:lpstr>
      <vt:lpstr>PowerPoint Presentation</vt:lpstr>
      <vt:lpstr>PowerPoint Presentation</vt:lpstr>
      <vt:lpstr>PowerPoint Presentation</vt:lpstr>
      <vt:lpstr>Understanding the Final EP Rule</vt:lpstr>
      <vt:lpstr>EP Interpretive Guidelines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Marty Bennett</dc:creator>
  <cp:lastModifiedBy>Kate Hill</cp:lastModifiedBy>
  <cp:revision>295</cp:revision>
  <dcterms:modified xsi:type="dcterms:W3CDTF">2018-10-31T17:36:31Z</dcterms:modified>
</cp:coreProperties>
</file>