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22" r:id="rId1"/>
  </p:sldMasterIdLst>
  <p:notesMasterIdLst>
    <p:notesMasterId r:id="rId52"/>
  </p:notesMasterIdLst>
  <p:handoutMasterIdLst>
    <p:handoutMasterId r:id="rId53"/>
  </p:handoutMasterIdLst>
  <p:sldIdLst>
    <p:sldId id="656" r:id="rId2"/>
    <p:sldId id="581" r:id="rId3"/>
    <p:sldId id="616" r:id="rId4"/>
    <p:sldId id="653" r:id="rId5"/>
    <p:sldId id="615" r:id="rId6"/>
    <p:sldId id="617" r:id="rId7"/>
    <p:sldId id="654" r:id="rId8"/>
    <p:sldId id="628" r:id="rId9"/>
    <p:sldId id="629" r:id="rId10"/>
    <p:sldId id="642" r:id="rId11"/>
    <p:sldId id="619" r:id="rId12"/>
    <p:sldId id="582" r:id="rId13"/>
    <p:sldId id="626" r:id="rId14"/>
    <p:sldId id="583" r:id="rId15"/>
    <p:sldId id="645" r:id="rId16"/>
    <p:sldId id="646" r:id="rId17"/>
    <p:sldId id="650" r:id="rId18"/>
    <p:sldId id="599" r:id="rId19"/>
    <p:sldId id="621" r:id="rId20"/>
    <p:sldId id="487" r:id="rId21"/>
    <p:sldId id="573" r:id="rId22"/>
    <p:sldId id="488" r:id="rId23"/>
    <p:sldId id="500" r:id="rId24"/>
    <p:sldId id="502" r:id="rId25"/>
    <p:sldId id="574" r:id="rId26"/>
    <p:sldId id="528" r:id="rId27"/>
    <p:sldId id="655" r:id="rId28"/>
    <p:sldId id="501" r:id="rId29"/>
    <p:sldId id="529" r:id="rId30"/>
    <p:sldId id="543" r:id="rId31"/>
    <p:sldId id="647" r:id="rId32"/>
    <p:sldId id="622" r:id="rId33"/>
    <p:sldId id="585" r:id="rId34"/>
    <p:sldId id="586" r:id="rId35"/>
    <p:sldId id="587" r:id="rId36"/>
    <p:sldId id="588" r:id="rId37"/>
    <p:sldId id="589" r:id="rId38"/>
    <p:sldId id="590" r:id="rId39"/>
    <p:sldId id="648" r:id="rId40"/>
    <p:sldId id="649" r:id="rId41"/>
    <p:sldId id="623" r:id="rId42"/>
    <p:sldId id="490" r:id="rId43"/>
    <p:sldId id="512" r:id="rId44"/>
    <p:sldId id="511" r:id="rId45"/>
    <p:sldId id="651" r:id="rId46"/>
    <p:sldId id="624" r:id="rId47"/>
    <p:sldId id="491" r:id="rId48"/>
    <p:sldId id="508" r:id="rId49"/>
    <p:sldId id="652" r:id="rId50"/>
    <p:sldId id="657" r:id="rId5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28" autoAdjust="0"/>
    <p:restoredTop sz="94660"/>
  </p:normalViewPr>
  <p:slideViewPr>
    <p:cSldViewPr snapToGrid="0" snapToObjects="1">
      <p:cViewPr varScale="1">
        <p:scale>
          <a:sx n="88" d="100"/>
          <a:sy n="88" d="100"/>
        </p:scale>
        <p:origin x="-1286" y="-8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F329E35-01E7-4C16-8AB6-D43DD242BF96}" type="datetimeFigureOut">
              <a:rPr lang="en-US" smtClean="0"/>
              <a:pPr/>
              <a:t>7/10/2018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F52BB82-ED7D-4856-888E-F98B9628CFA3}"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CE2F86-6B1C-46FE-9AAC-2807D0A8A26C}" type="datetimeFigureOut">
              <a:rPr lang="en-US" smtClean="0"/>
              <a:pPr/>
              <a:t>7/10/2018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83B99C-D968-4685-8103-E27B75C2F1EA}" type="slidenum">
              <a:rPr lang="en-US" smtClean="0"/>
              <a:pPr/>
              <a:t>‹#›</a:t>
            </a:fld>
            <a:endParaRPr lang="en-US" dirty="0"/>
          </a:p>
        </p:txBody>
      </p:sp>
    </p:spTree>
    <p:extLst>
      <p:ext uri="{BB962C8B-B14F-4D97-AF65-F5344CB8AC3E}">
        <p14:creationId xmlns:p14="http://schemas.microsoft.com/office/powerpoint/2010/main" xmlns="" val="2905305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5E7A8F-8E9A-4E9A-9483-96D9F273FAF9}" type="slidenum">
              <a:rPr lang="en-US"/>
              <a:pPr/>
              <a:t>1</a:t>
            </a:fld>
            <a:endParaRPr lang="en-US" dirty="0"/>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83B99C-D968-4685-8103-E27B75C2F1EA}" type="slidenum">
              <a:rPr lang="en-US" smtClean="0"/>
              <a:pPr/>
              <a:t>42</a:t>
            </a:fld>
            <a:endParaRPr lang="en-US" dirty="0"/>
          </a:p>
        </p:txBody>
      </p:sp>
    </p:spTree>
    <p:extLst>
      <p:ext uri="{BB962C8B-B14F-4D97-AF65-F5344CB8AC3E}">
        <p14:creationId xmlns:p14="http://schemas.microsoft.com/office/powerpoint/2010/main" xmlns="" val="1993693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83B99C-D968-4685-8103-E27B75C2F1EA}" type="slidenum">
              <a:rPr lang="en-US" smtClean="0"/>
              <a:pPr/>
              <a:t>43</a:t>
            </a:fld>
            <a:endParaRPr lang="en-US" dirty="0"/>
          </a:p>
        </p:txBody>
      </p:sp>
    </p:spTree>
    <p:extLst>
      <p:ext uri="{BB962C8B-B14F-4D97-AF65-F5344CB8AC3E}">
        <p14:creationId xmlns:p14="http://schemas.microsoft.com/office/powerpoint/2010/main" xmlns="" val="1993693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83B99C-D968-4685-8103-E27B75C2F1EA}" type="slidenum">
              <a:rPr lang="en-US" smtClean="0"/>
              <a:pPr/>
              <a:t>44</a:t>
            </a:fld>
            <a:endParaRPr lang="en-US" dirty="0"/>
          </a:p>
        </p:txBody>
      </p:sp>
    </p:spTree>
    <p:extLst>
      <p:ext uri="{BB962C8B-B14F-4D97-AF65-F5344CB8AC3E}">
        <p14:creationId xmlns:p14="http://schemas.microsoft.com/office/powerpoint/2010/main" xmlns="" val="19936932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1E22F68C-A2C6-DD4C-B008-E7D435CAE836}" type="datetimeFigureOut">
              <a:rPr lang="en-US" smtClean="0"/>
              <a:pPr/>
              <a:t>7/10/2018</a:t>
            </a:fld>
            <a:endParaRPr lang="en-US" dirty="0"/>
          </a:p>
        </p:txBody>
      </p:sp>
      <p:sp>
        <p:nvSpPr>
          <p:cNvPr id="17" name="Footer Placeholder 16"/>
          <p:cNvSpPr>
            <a:spLocks noGrp="1"/>
          </p:cNvSpPr>
          <p:nvPr>
            <p:ph type="ftr" sz="quarter" idx="11"/>
          </p:nvPr>
        </p:nvSpPr>
        <p:spPr bwMode="auto">
          <a:xfrm rot="5400000">
            <a:off x="7077269" y="4181669"/>
            <a:ext cx="3657600" cy="384048"/>
          </a:xfrm>
        </p:spPr>
        <p:txBody>
          <a:bodyPr/>
          <a:lstStyle/>
          <a:p>
            <a:r>
              <a:rPr lang="en-US" smtClean="0"/>
              <a:t>Presentation Title or Footer</a:t>
            </a:r>
            <a:endParaRPr lang="en-US" dirty="0" smtClean="0"/>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11300A3E-8B8F-EB48-8D8B-010781AEDFE3}"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1E22F68C-A2C6-DD4C-B008-E7D435CAE836}" type="datetimeFigureOut">
              <a:rPr lang="en-US" smtClean="0"/>
              <a:pPr/>
              <a:t>7/10/2018</a:t>
            </a:fld>
            <a:endParaRPr lang="en-US" dirty="0"/>
          </a:p>
        </p:txBody>
      </p:sp>
      <p:sp>
        <p:nvSpPr>
          <p:cNvPr id="9" name="Slide Number Placeholder 8"/>
          <p:cNvSpPr>
            <a:spLocks noGrp="1"/>
          </p:cNvSpPr>
          <p:nvPr>
            <p:ph type="sldNum" sz="quarter" idx="15"/>
          </p:nvPr>
        </p:nvSpPr>
        <p:spPr/>
        <p:txBody>
          <a:bodyPr rtlCol="0"/>
          <a:lstStyle/>
          <a:p>
            <a:fld id="{11300A3E-8B8F-EB48-8D8B-010781AEDFE3}" type="slidenum">
              <a:rPr lang="en-US" smtClean="0"/>
              <a:pPr/>
              <a:t>‹#›</a:t>
            </a:fld>
            <a:endParaRPr lang="en-US" dirty="0"/>
          </a:p>
        </p:txBody>
      </p:sp>
      <p:sp>
        <p:nvSpPr>
          <p:cNvPr id="10" name="Footer Placeholder 9"/>
          <p:cNvSpPr>
            <a:spLocks noGrp="1"/>
          </p:cNvSpPr>
          <p:nvPr>
            <p:ph type="ftr" sz="quarter" idx="16"/>
          </p:nvPr>
        </p:nvSpPr>
        <p:spPr/>
        <p:txBody>
          <a:bodyPr rtlCol="0"/>
          <a:lstStyle/>
          <a:p>
            <a:r>
              <a:rPr lang="en-US" smtClean="0"/>
              <a:t>Presentation Title or Footer</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1E22F68C-A2C6-DD4C-B008-E7D435CAE836}" type="datetimeFigureOut">
              <a:rPr lang="en-US" smtClean="0"/>
              <a:pPr/>
              <a:t>7/10/2018</a:t>
            </a:fld>
            <a:endParaRPr lang="en-US" dirty="0"/>
          </a:p>
        </p:txBody>
      </p:sp>
      <p:sp>
        <p:nvSpPr>
          <p:cNvPr id="5" name="Footer Placeholder 4"/>
          <p:cNvSpPr>
            <a:spLocks noGrp="1"/>
          </p:cNvSpPr>
          <p:nvPr>
            <p:ph type="ftr" sz="quarter" idx="11"/>
          </p:nvPr>
        </p:nvSpPr>
        <p:spPr bwMode="auto">
          <a:xfrm rot="5400000">
            <a:off x="7077456" y="4178808"/>
            <a:ext cx="3657600" cy="384048"/>
          </a:xfrm>
        </p:spPr>
        <p:txBody>
          <a:bodyPr/>
          <a:lstStyle/>
          <a:p>
            <a:r>
              <a:rPr lang="en-US" smtClean="0"/>
              <a:t>Presentation Title or Footer</a:t>
            </a:r>
            <a:endParaRPr lang="en-US" dirty="0"/>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11300A3E-8B8F-EB48-8D8B-010781AEDFE3}"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E22F68C-A2C6-DD4C-B008-E7D435CAE836}" type="datetimeFigureOut">
              <a:rPr lang="en-US" smtClean="0"/>
              <a:pPr/>
              <a:t>7/10/2018</a:t>
            </a:fld>
            <a:endParaRPr lang="en-US" dirty="0"/>
          </a:p>
        </p:txBody>
      </p:sp>
      <p:sp>
        <p:nvSpPr>
          <p:cNvPr id="6" name="Footer Placeholder 5"/>
          <p:cNvSpPr>
            <a:spLocks noGrp="1"/>
          </p:cNvSpPr>
          <p:nvPr>
            <p:ph type="ftr" sz="quarter" idx="11"/>
          </p:nvPr>
        </p:nvSpPr>
        <p:spPr/>
        <p:txBody>
          <a:bodyPr/>
          <a:lstStyle/>
          <a:p>
            <a:r>
              <a:rPr lang="en-US" smtClean="0"/>
              <a:t>Presentation Title or Footer</a:t>
            </a:r>
            <a:endParaRPr lang="en-US" dirty="0"/>
          </a:p>
        </p:txBody>
      </p:sp>
      <p:sp>
        <p:nvSpPr>
          <p:cNvPr id="7" name="Slide Number Placeholder 6"/>
          <p:cNvSpPr>
            <a:spLocks noGrp="1"/>
          </p:cNvSpPr>
          <p:nvPr>
            <p:ph type="sldNum" sz="quarter" idx="12"/>
          </p:nvPr>
        </p:nvSpPr>
        <p:spPr/>
        <p:txBody>
          <a:bodyPr/>
          <a:lstStyle/>
          <a:p>
            <a:fld id="{11300A3E-8B8F-EB48-8D8B-010781AEDFE3}" type="slidenum">
              <a:rPr lang="en-US" smtClean="0"/>
              <a:pPr/>
              <a:t>‹#›</a:t>
            </a:fld>
            <a:endParaRPr lang="en-US" dirty="0"/>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E22F68C-A2C6-DD4C-B008-E7D435CAE836}" type="datetimeFigureOut">
              <a:rPr lang="en-US" smtClean="0"/>
              <a:pPr/>
              <a:t>7/10/2018</a:t>
            </a:fld>
            <a:endParaRPr lang="en-US" dirty="0"/>
          </a:p>
        </p:txBody>
      </p:sp>
      <p:sp>
        <p:nvSpPr>
          <p:cNvPr id="8" name="Footer Placeholder 7"/>
          <p:cNvSpPr>
            <a:spLocks noGrp="1"/>
          </p:cNvSpPr>
          <p:nvPr>
            <p:ph type="ftr" sz="quarter" idx="11"/>
          </p:nvPr>
        </p:nvSpPr>
        <p:spPr/>
        <p:txBody>
          <a:bodyPr/>
          <a:lstStyle/>
          <a:p>
            <a:r>
              <a:rPr lang="en-US" smtClean="0"/>
              <a:t>Presentation Title or Footer</a:t>
            </a:r>
            <a:endParaRPr lang="en-US" dirty="0"/>
          </a:p>
        </p:txBody>
      </p:sp>
      <p:sp>
        <p:nvSpPr>
          <p:cNvPr id="9" name="Slide Number Placeholder 8"/>
          <p:cNvSpPr>
            <a:spLocks noGrp="1"/>
          </p:cNvSpPr>
          <p:nvPr>
            <p:ph type="sldNum" sz="quarter" idx="12"/>
          </p:nvPr>
        </p:nvSpPr>
        <p:spPr/>
        <p:txBody>
          <a:bodyPr/>
          <a:lstStyle/>
          <a:p>
            <a:fld id="{11300A3E-8B8F-EB48-8D8B-010781AEDFE3}" type="slidenum">
              <a:rPr lang="en-US" smtClean="0"/>
              <a:pPr/>
              <a:t>‹#›</a:t>
            </a:fld>
            <a:endParaRPr lang="en-US" dirty="0"/>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1E22F68C-A2C6-DD4C-B008-E7D435CAE836}" type="datetimeFigureOut">
              <a:rPr lang="en-US" smtClean="0"/>
              <a:pPr/>
              <a:t>7/10/2018</a:t>
            </a:fld>
            <a:endParaRPr lang="en-US" dirty="0"/>
          </a:p>
        </p:txBody>
      </p:sp>
      <p:sp>
        <p:nvSpPr>
          <p:cNvPr id="7" name="Slide Number Placeholder 6"/>
          <p:cNvSpPr>
            <a:spLocks noGrp="1"/>
          </p:cNvSpPr>
          <p:nvPr>
            <p:ph type="sldNum" sz="quarter" idx="11"/>
          </p:nvPr>
        </p:nvSpPr>
        <p:spPr/>
        <p:txBody>
          <a:bodyPr rtlCol="0"/>
          <a:lstStyle/>
          <a:p>
            <a:fld id="{11300A3E-8B8F-EB48-8D8B-010781AEDFE3}" type="slidenum">
              <a:rPr lang="en-US" smtClean="0"/>
              <a:pPr/>
              <a:t>‹#›</a:t>
            </a:fld>
            <a:endParaRPr lang="en-US" dirty="0"/>
          </a:p>
        </p:txBody>
      </p:sp>
      <p:sp>
        <p:nvSpPr>
          <p:cNvPr id="8" name="Footer Placeholder 7"/>
          <p:cNvSpPr>
            <a:spLocks noGrp="1"/>
          </p:cNvSpPr>
          <p:nvPr>
            <p:ph type="ftr" sz="quarter" idx="12"/>
          </p:nvPr>
        </p:nvSpPr>
        <p:spPr/>
        <p:txBody>
          <a:bodyPr rtlCol="0"/>
          <a:lstStyle/>
          <a:p>
            <a:r>
              <a:rPr lang="en-US" smtClean="0"/>
              <a:t>Presentation Title or Footer</a:t>
            </a:r>
            <a:endParaRPr lang="en-US" dirty="0" smtClean="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22F68C-A2C6-DD4C-B008-E7D435CAE836}" type="datetimeFigureOut">
              <a:rPr lang="en-US" smtClean="0"/>
              <a:pPr/>
              <a:t>7/10/2018</a:t>
            </a:fld>
            <a:endParaRPr lang="en-US" dirty="0"/>
          </a:p>
        </p:txBody>
      </p:sp>
      <p:sp>
        <p:nvSpPr>
          <p:cNvPr id="3" name="Footer Placeholder 2"/>
          <p:cNvSpPr>
            <a:spLocks noGrp="1"/>
          </p:cNvSpPr>
          <p:nvPr>
            <p:ph type="ftr" sz="quarter" idx="11"/>
          </p:nvPr>
        </p:nvSpPr>
        <p:spPr/>
        <p:txBody>
          <a:bodyPr/>
          <a:lstStyle/>
          <a:p>
            <a:r>
              <a:rPr lang="en-US" smtClean="0"/>
              <a:t>Presentation Title or Footer</a:t>
            </a:r>
            <a:endParaRPr lang="en-US" dirty="0" smtClean="0"/>
          </a:p>
        </p:txBody>
      </p:sp>
      <p:sp>
        <p:nvSpPr>
          <p:cNvPr id="4" name="Slide Number Placeholder 3"/>
          <p:cNvSpPr>
            <a:spLocks noGrp="1"/>
          </p:cNvSpPr>
          <p:nvPr>
            <p:ph type="sldNum" sz="quarter" idx="12"/>
          </p:nvPr>
        </p:nvSpPr>
        <p:spPr/>
        <p:txBody>
          <a:bodyPr/>
          <a:lstStyle/>
          <a:p>
            <a:fld id="{11300A3E-8B8F-EB48-8D8B-010781AEDFE3}"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1E22F68C-A2C6-DD4C-B008-E7D435CAE836}" type="datetimeFigureOut">
              <a:rPr lang="en-US" smtClean="0"/>
              <a:pPr/>
              <a:t>7/10/2018</a:t>
            </a:fld>
            <a:endParaRPr lang="en-US" dirty="0"/>
          </a:p>
        </p:txBody>
      </p:sp>
      <p:sp>
        <p:nvSpPr>
          <p:cNvPr id="22" name="Slide Number Placeholder 21"/>
          <p:cNvSpPr>
            <a:spLocks noGrp="1"/>
          </p:cNvSpPr>
          <p:nvPr>
            <p:ph type="sldNum" sz="quarter" idx="15"/>
          </p:nvPr>
        </p:nvSpPr>
        <p:spPr/>
        <p:txBody>
          <a:bodyPr rtlCol="0"/>
          <a:lstStyle/>
          <a:p>
            <a:fld id="{11300A3E-8B8F-EB48-8D8B-010781AEDFE3}" type="slidenum">
              <a:rPr lang="en-US" smtClean="0"/>
              <a:pPr/>
              <a:t>‹#›</a:t>
            </a:fld>
            <a:endParaRPr lang="en-US" dirty="0"/>
          </a:p>
        </p:txBody>
      </p:sp>
      <p:sp>
        <p:nvSpPr>
          <p:cNvPr id="23" name="Footer Placeholder 22"/>
          <p:cNvSpPr>
            <a:spLocks noGrp="1"/>
          </p:cNvSpPr>
          <p:nvPr>
            <p:ph type="ftr" sz="quarter" idx="16"/>
          </p:nvPr>
        </p:nvSpPr>
        <p:spPr/>
        <p:txBody>
          <a:bodyPr rtlCol="0"/>
          <a:lstStyle/>
          <a:p>
            <a:r>
              <a:rPr lang="en-US" smtClean="0"/>
              <a:t>Presentation Title or Footer</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E22F68C-A2C6-DD4C-B008-E7D435CAE836}" type="datetimeFigureOut">
              <a:rPr lang="en-US" smtClean="0"/>
              <a:pPr/>
              <a:t>7/10/2018</a:t>
            </a:fld>
            <a:endParaRPr lang="en-US" dirty="0"/>
          </a:p>
        </p:txBody>
      </p:sp>
      <p:sp>
        <p:nvSpPr>
          <p:cNvPr id="18" name="Slide Number Placeholder 17"/>
          <p:cNvSpPr>
            <a:spLocks noGrp="1"/>
          </p:cNvSpPr>
          <p:nvPr>
            <p:ph type="sldNum" sz="quarter" idx="11"/>
          </p:nvPr>
        </p:nvSpPr>
        <p:spPr/>
        <p:txBody>
          <a:bodyPr rtlCol="0"/>
          <a:lstStyle/>
          <a:p>
            <a:fld id="{11300A3E-8B8F-EB48-8D8B-010781AEDFE3}" type="slidenum">
              <a:rPr lang="en-US" smtClean="0"/>
              <a:pPr/>
              <a:t>‹#›</a:t>
            </a:fld>
            <a:endParaRPr lang="en-US" dirty="0"/>
          </a:p>
        </p:txBody>
      </p:sp>
      <p:sp>
        <p:nvSpPr>
          <p:cNvPr id="21" name="Footer Placeholder 20"/>
          <p:cNvSpPr>
            <a:spLocks noGrp="1"/>
          </p:cNvSpPr>
          <p:nvPr>
            <p:ph type="ftr" sz="quarter" idx="12"/>
          </p:nvPr>
        </p:nvSpPr>
        <p:spPr/>
        <p:txBody>
          <a:bodyPr rtlCol="0"/>
          <a:lstStyle/>
          <a:p>
            <a:r>
              <a:rPr lang="en-US" smtClean="0"/>
              <a:t>Presentation Title or Footer</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E22F68C-A2C6-DD4C-B008-E7D435CAE836}" type="datetimeFigureOut">
              <a:rPr lang="en-US" smtClean="0"/>
              <a:pPr/>
              <a:t>7/10/2018</a:t>
            </a:fld>
            <a:endParaRPr lang="en-US" dirty="0"/>
          </a:p>
        </p:txBody>
      </p:sp>
      <p:sp>
        <p:nvSpPr>
          <p:cNvPr id="5" name="Footer Placeholder 4"/>
          <p:cNvSpPr>
            <a:spLocks noGrp="1"/>
          </p:cNvSpPr>
          <p:nvPr>
            <p:ph type="ftr" sz="quarter" idx="11"/>
          </p:nvPr>
        </p:nvSpPr>
        <p:spPr/>
        <p:txBody>
          <a:bodyPr/>
          <a:lstStyle/>
          <a:p>
            <a:r>
              <a:rPr lang="en-US" smtClean="0"/>
              <a:t>Presentation Title or Footer</a:t>
            </a:r>
            <a:endParaRPr lang="en-US" dirty="0"/>
          </a:p>
        </p:txBody>
      </p:sp>
      <p:sp>
        <p:nvSpPr>
          <p:cNvPr id="6" name="Slide Number Placeholder 5"/>
          <p:cNvSpPr>
            <a:spLocks noGrp="1"/>
          </p:cNvSpPr>
          <p:nvPr>
            <p:ph type="sldNum" sz="quarter" idx="12"/>
          </p:nvPr>
        </p:nvSpPr>
        <p:spPr/>
        <p:txBody>
          <a:bodyPr/>
          <a:lstStyle/>
          <a:p>
            <a:fld id="{11300A3E-8B8F-EB48-8D8B-010781AEDFE3}"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E22F68C-A2C6-DD4C-B008-E7D435CAE836}" type="datetimeFigureOut">
              <a:rPr lang="en-US" smtClean="0"/>
              <a:pPr/>
              <a:t>7/10/2018</a:t>
            </a:fld>
            <a:endParaRPr lang="en-US" dirty="0"/>
          </a:p>
        </p:txBody>
      </p:sp>
      <p:sp>
        <p:nvSpPr>
          <p:cNvPr id="5" name="Footer Placeholder 4"/>
          <p:cNvSpPr>
            <a:spLocks noGrp="1"/>
          </p:cNvSpPr>
          <p:nvPr>
            <p:ph type="ftr" sz="quarter" idx="11"/>
          </p:nvPr>
        </p:nvSpPr>
        <p:spPr/>
        <p:txBody>
          <a:bodyPr/>
          <a:lstStyle/>
          <a:p>
            <a:r>
              <a:rPr lang="en-US" smtClean="0"/>
              <a:t>Presentation Title or Footer</a:t>
            </a:r>
            <a:endParaRPr lang="en-US" dirty="0"/>
          </a:p>
        </p:txBody>
      </p:sp>
      <p:sp>
        <p:nvSpPr>
          <p:cNvPr id="6" name="Slide Number Placeholder 5"/>
          <p:cNvSpPr>
            <a:spLocks noGrp="1"/>
          </p:cNvSpPr>
          <p:nvPr>
            <p:ph type="sldNum" sz="quarter" idx="12"/>
          </p:nvPr>
        </p:nvSpPr>
        <p:spPr/>
        <p:txBody>
          <a:bodyPr/>
          <a:lstStyle/>
          <a:p>
            <a:fld id="{11300A3E-8B8F-EB48-8D8B-010781AEDFE3}"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creensaver 1">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solidFill>
                  <a:srgbClr val="FFFFFF"/>
                </a:solidFill>
              </a:defRPr>
            </a:lvl1pPr>
          </a:lstStyle>
          <a:p>
            <a:fld id="{1E22F68C-A2C6-DD4C-B008-E7D435CAE836}" type="datetimeFigureOut">
              <a:rPr lang="en-US" smtClean="0"/>
              <a:pPr/>
              <a:t>7/10/2018</a:t>
            </a:fld>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1300A3E-8B8F-EB48-8D8B-010781AEDFE3}" type="slidenum">
              <a:rPr lang="en-US" smtClean="0"/>
              <a:pPr/>
              <a:t>‹#›</a:t>
            </a:fld>
            <a:endParaRPr lang="en-US" dirty="0"/>
          </a:p>
        </p:txBody>
      </p:sp>
      <p:sp>
        <p:nvSpPr>
          <p:cNvPr id="7" name="Footer Placeholder 4"/>
          <p:cNvSpPr>
            <a:spLocks noGrp="1"/>
          </p:cNvSpPr>
          <p:nvPr>
            <p:ph type="ftr" sz="quarter" idx="11"/>
          </p:nvPr>
        </p:nvSpPr>
        <p:spPr>
          <a:xfrm>
            <a:off x="3124200" y="6356350"/>
            <a:ext cx="5625935" cy="365125"/>
          </a:xfrm>
        </p:spPr>
        <p:txBody>
          <a:bodyPr anchor="t"/>
          <a:lstStyle>
            <a:lvl1pPr algn="r">
              <a:defRPr>
                <a:solidFill>
                  <a:schemeClr val="bg1"/>
                </a:solidFill>
              </a:defRPr>
            </a:lvl1pPr>
          </a:lstStyle>
          <a:p>
            <a:r>
              <a:rPr lang="en-US" dirty="0" smtClean="0"/>
              <a:t>Presentation Title or Footer</a:t>
            </a:r>
          </a:p>
        </p:txBody>
      </p:sp>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creensaver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solidFill>
                  <a:srgbClr val="FFFFFF"/>
                </a:solidFill>
              </a:defRPr>
            </a:lvl1pPr>
          </a:lstStyle>
          <a:p>
            <a:fld id="{1E22F68C-A2C6-DD4C-B008-E7D435CAE836}" type="datetimeFigureOut">
              <a:rPr lang="en-US" smtClean="0"/>
              <a:pPr/>
              <a:t>7/10/2018</a:t>
            </a:fld>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1300A3E-8B8F-EB48-8D8B-010781AEDFE3}" type="slidenum">
              <a:rPr lang="en-US" smtClean="0"/>
              <a:pPr/>
              <a:t>‹#›</a:t>
            </a:fld>
            <a:endParaRPr lang="en-US" dirty="0"/>
          </a:p>
        </p:txBody>
      </p:sp>
      <p:sp>
        <p:nvSpPr>
          <p:cNvPr id="7" name="Footer Placeholder 4"/>
          <p:cNvSpPr>
            <a:spLocks noGrp="1"/>
          </p:cNvSpPr>
          <p:nvPr>
            <p:ph type="ftr" sz="quarter" idx="11"/>
          </p:nvPr>
        </p:nvSpPr>
        <p:spPr>
          <a:xfrm>
            <a:off x="3124200" y="6356350"/>
            <a:ext cx="5625935" cy="365125"/>
          </a:xfrm>
        </p:spPr>
        <p:txBody>
          <a:bodyPr anchor="t"/>
          <a:lstStyle>
            <a:lvl1pPr algn="r">
              <a:defRPr>
                <a:solidFill>
                  <a:schemeClr val="bg1"/>
                </a:solidFill>
              </a:defRPr>
            </a:lvl1pPr>
          </a:lstStyle>
          <a:p>
            <a:r>
              <a:rPr lang="en-US" dirty="0" smtClean="0"/>
              <a:t>Presentation Title or Footer</a:t>
            </a:r>
          </a:p>
        </p:txBody>
      </p:sp>
    </p:spTree>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creensaver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solidFill>
                  <a:srgbClr val="FFFFFF"/>
                </a:solidFill>
              </a:defRPr>
            </a:lvl1pPr>
          </a:lstStyle>
          <a:p>
            <a:fld id="{1E22F68C-A2C6-DD4C-B008-E7D435CAE836}" type="datetimeFigureOut">
              <a:rPr lang="en-US" smtClean="0"/>
              <a:pPr/>
              <a:t>7/10/2018</a:t>
            </a:fld>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1300A3E-8B8F-EB48-8D8B-010781AEDFE3}" type="slidenum">
              <a:rPr lang="en-US" smtClean="0"/>
              <a:pPr/>
              <a:t>‹#›</a:t>
            </a:fld>
            <a:endParaRPr lang="en-US" dirty="0"/>
          </a:p>
        </p:txBody>
      </p:sp>
      <p:sp>
        <p:nvSpPr>
          <p:cNvPr id="7" name="Footer Placeholder 4"/>
          <p:cNvSpPr>
            <a:spLocks noGrp="1"/>
          </p:cNvSpPr>
          <p:nvPr>
            <p:ph type="ftr" sz="quarter" idx="11"/>
          </p:nvPr>
        </p:nvSpPr>
        <p:spPr>
          <a:xfrm>
            <a:off x="3124200" y="6356350"/>
            <a:ext cx="5625935" cy="365125"/>
          </a:xfrm>
        </p:spPr>
        <p:txBody>
          <a:bodyPr anchor="t"/>
          <a:lstStyle>
            <a:lvl1pPr algn="r">
              <a:defRPr>
                <a:solidFill>
                  <a:schemeClr val="bg1"/>
                </a:solidFill>
              </a:defRPr>
            </a:lvl1pPr>
          </a:lstStyle>
          <a:p>
            <a:r>
              <a:rPr lang="en-US" dirty="0" smtClean="0"/>
              <a:t>Presentation Title or Footer</a:t>
            </a:r>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creensaver 4">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solidFill>
                  <a:srgbClr val="FFFFFF"/>
                </a:solidFill>
              </a:defRPr>
            </a:lvl1pPr>
          </a:lstStyle>
          <a:p>
            <a:fld id="{1E22F68C-A2C6-DD4C-B008-E7D435CAE836}" type="datetimeFigureOut">
              <a:rPr lang="en-US" smtClean="0"/>
              <a:pPr/>
              <a:t>7/10/2018</a:t>
            </a:fld>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1300A3E-8B8F-EB48-8D8B-010781AEDFE3}" type="slidenum">
              <a:rPr lang="en-US" smtClean="0"/>
              <a:pPr/>
              <a:t>‹#›</a:t>
            </a:fld>
            <a:endParaRPr lang="en-US" dirty="0"/>
          </a:p>
        </p:txBody>
      </p:sp>
      <p:sp>
        <p:nvSpPr>
          <p:cNvPr id="7" name="Footer Placeholder 4"/>
          <p:cNvSpPr>
            <a:spLocks noGrp="1"/>
          </p:cNvSpPr>
          <p:nvPr>
            <p:ph type="ftr" sz="quarter" idx="11"/>
          </p:nvPr>
        </p:nvSpPr>
        <p:spPr>
          <a:xfrm>
            <a:off x="3124200" y="6356350"/>
            <a:ext cx="5625935" cy="365125"/>
          </a:xfrm>
        </p:spPr>
        <p:txBody>
          <a:bodyPr anchor="t"/>
          <a:lstStyle>
            <a:lvl1pPr algn="r">
              <a:defRPr>
                <a:solidFill>
                  <a:schemeClr val="bg1"/>
                </a:solidFill>
              </a:defRPr>
            </a:lvl1pPr>
          </a:lstStyle>
          <a:p>
            <a:r>
              <a:rPr lang="en-US" dirty="0" smtClean="0"/>
              <a:t>Presentation Title or Footer</a:t>
            </a:r>
          </a:p>
        </p:txBody>
      </p:sp>
    </p:spTree>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creensaver 5">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solidFill>
                  <a:srgbClr val="FFFFFF"/>
                </a:solidFill>
              </a:defRPr>
            </a:lvl1pPr>
          </a:lstStyle>
          <a:p>
            <a:fld id="{1E22F68C-A2C6-DD4C-B008-E7D435CAE836}" type="datetimeFigureOut">
              <a:rPr lang="en-US" smtClean="0"/>
              <a:pPr/>
              <a:t>7/10/2018</a:t>
            </a:fld>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1300A3E-8B8F-EB48-8D8B-010781AEDFE3}" type="slidenum">
              <a:rPr lang="en-US" smtClean="0"/>
              <a:pPr/>
              <a:t>‹#›</a:t>
            </a:fld>
            <a:endParaRPr lang="en-US" dirty="0"/>
          </a:p>
        </p:txBody>
      </p:sp>
      <p:sp>
        <p:nvSpPr>
          <p:cNvPr id="7" name="Footer Placeholder 4"/>
          <p:cNvSpPr>
            <a:spLocks noGrp="1"/>
          </p:cNvSpPr>
          <p:nvPr>
            <p:ph type="ftr" sz="quarter" idx="11"/>
          </p:nvPr>
        </p:nvSpPr>
        <p:spPr>
          <a:xfrm>
            <a:off x="3124200" y="6356350"/>
            <a:ext cx="5625935" cy="365125"/>
          </a:xfrm>
        </p:spPr>
        <p:txBody>
          <a:bodyPr anchor="t"/>
          <a:lstStyle>
            <a:lvl1pPr algn="r">
              <a:defRPr>
                <a:solidFill>
                  <a:schemeClr val="bg1"/>
                </a:solidFill>
              </a:defRPr>
            </a:lvl1pPr>
          </a:lstStyle>
          <a:p>
            <a:r>
              <a:rPr lang="en-US" dirty="0" smtClean="0"/>
              <a:t>Presentation Title or Footer</a:t>
            </a:r>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creensaver 6">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solidFill>
                  <a:srgbClr val="FFFFFF"/>
                </a:solidFill>
              </a:defRPr>
            </a:lvl1pPr>
          </a:lstStyle>
          <a:p>
            <a:fld id="{1E22F68C-A2C6-DD4C-B008-E7D435CAE836}" type="datetimeFigureOut">
              <a:rPr lang="en-US" smtClean="0"/>
              <a:pPr/>
              <a:t>7/10/2018</a:t>
            </a:fld>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1300A3E-8B8F-EB48-8D8B-010781AEDFE3}" type="slidenum">
              <a:rPr lang="en-US" smtClean="0"/>
              <a:pPr/>
              <a:t>‹#›</a:t>
            </a:fld>
            <a:endParaRPr lang="en-US" dirty="0"/>
          </a:p>
        </p:txBody>
      </p:sp>
      <p:sp>
        <p:nvSpPr>
          <p:cNvPr id="7" name="Footer Placeholder 4"/>
          <p:cNvSpPr>
            <a:spLocks noGrp="1"/>
          </p:cNvSpPr>
          <p:nvPr>
            <p:ph type="ftr" sz="quarter" idx="11"/>
          </p:nvPr>
        </p:nvSpPr>
        <p:spPr>
          <a:xfrm>
            <a:off x="3124200" y="6356350"/>
            <a:ext cx="5625935" cy="365125"/>
          </a:xfrm>
        </p:spPr>
        <p:txBody>
          <a:bodyPr anchor="t"/>
          <a:lstStyle>
            <a:lvl1pPr algn="r">
              <a:defRPr>
                <a:solidFill>
                  <a:schemeClr val="bg1"/>
                </a:solidFill>
              </a:defRPr>
            </a:lvl1pPr>
          </a:lstStyle>
          <a:p>
            <a:r>
              <a:rPr lang="en-US" dirty="0" smtClean="0"/>
              <a:t>Presentation Title or Footer</a:t>
            </a:r>
          </a:p>
        </p:txBody>
      </p:sp>
    </p:spTree>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creensaver 7">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solidFill>
                  <a:srgbClr val="FFFFFF"/>
                </a:solidFill>
              </a:defRPr>
            </a:lvl1pPr>
          </a:lstStyle>
          <a:p>
            <a:fld id="{1E22F68C-A2C6-DD4C-B008-E7D435CAE836}" type="datetimeFigureOut">
              <a:rPr lang="en-US" smtClean="0"/>
              <a:pPr/>
              <a:t>7/10/2018</a:t>
            </a:fld>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1300A3E-8B8F-EB48-8D8B-010781AEDFE3}" type="slidenum">
              <a:rPr lang="en-US" smtClean="0"/>
              <a:pPr/>
              <a:t>‹#›</a:t>
            </a:fld>
            <a:endParaRPr lang="en-US" dirty="0"/>
          </a:p>
        </p:txBody>
      </p:sp>
      <p:sp>
        <p:nvSpPr>
          <p:cNvPr id="7" name="Footer Placeholder 4"/>
          <p:cNvSpPr>
            <a:spLocks noGrp="1"/>
          </p:cNvSpPr>
          <p:nvPr>
            <p:ph type="ftr" sz="quarter" idx="11"/>
          </p:nvPr>
        </p:nvSpPr>
        <p:spPr>
          <a:xfrm>
            <a:off x="3124200" y="6356350"/>
            <a:ext cx="5625935" cy="365125"/>
          </a:xfrm>
        </p:spPr>
        <p:txBody>
          <a:bodyPr anchor="t"/>
          <a:lstStyle>
            <a:lvl1pPr algn="r">
              <a:defRPr>
                <a:solidFill>
                  <a:schemeClr val="bg1"/>
                </a:solidFill>
              </a:defRPr>
            </a:lvl1pPr>
          </a:lstStyle>
          <a:p>
            <a:r>
              <a:rPr lang="en-US" dirty="0" smtClean="0"/>
              <a:t>Presentation Title or Footer</a:t>
            </a:r>
          </a:p>
        </p:txBody>
      </p:sp>
    </p:spTree>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creensaver 8">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solidFill>
                  <a:srgbClr val="FFFFFF"/>
                </a:solidFill>
              </a:defRPr>
            </a:lvl1pPr>
          </a:lstStyle>
          <a:p>
            <a:fld id="{1E22F68C-A2C6-DD4C-B008-E7D435CAE836}" type="datetimeFigureOut">
              <a:rPr lang="en-US" smtClean="0"/>
              <a:pPr/>
              <a:t>7/10/2018</a:t>
            </a:fld>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1300A3E-8B8F-EB48-8D8B-010781AEDFE3}" type="slidenum">
              <a:rPr lang="en-US" smtClean="0"/>
              <a:pPr/>
              <a:t>‹#›</a:t>
            </a:fld>
            <a:endParaRPr lang="en-US" dirty="0"/>
          </a:p>
        </p:txBody>
      </p:sp>
      <p:sp>
        <p:nvSpPr>
          <p:cNvPr id="7" name="Footer Placeholder 4"/>
          <p:cNvSpPr>
            <a:spLocks noGrp="1"/>
          </p:cNvSpPr>
          <p:nvPr>
            <p:ph type="ftr" sz="quarter" idx="11"/>
          </p:nvPr>
        </p:nvSpPr>
        <p:spPr>
          <a:xfrm>
            <a:off x="3124200" y="6356350"/>
            <a:ext cx="5625935" cy="365125"/>
          </a:xfrm>
        </p:spPr>
        <p:txBody>
          <a:bodyPr anchor="t"/>
          <a:lstStyle>
            <a:lvl1pPr algn="r">
              <a:defRPr>
                <a:solidFill>
                  <a:schemeClr val="bg1"/>
                </a:solidFill>
              </a:defRPr>
            </a:lvl1pPr>
          </a:lstStyle>
          <a:p>
            <a:r>
              <a:rPr lang="en-US" dirty="0" smtClean="0"/>
              <a:t>Presentation Title or Footer</a:t>
            </a:r>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creensaver 9">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solidFill>
                  <a:srgbClr val="FFFFFF"/>
                </a:solidFill>
              </a:defRPr>
            </a:lvl1pPr>
          </a:lstStyle>
          <a:p>
            <a:fld id="{1E22F68C-A2C6-DD4C-B008-E7D435CAE836}" type="datetimeFigureOut">
              <a:rPr lang="en-US" smtClean="0"/>
              <a:pPr/>
              <a:t>7/10/2018</a:t>
            </a:fld>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1300A3E-8B8F-EB48-8D8B-010781AEDFE3}" type="slidenum">
              <a:rPr lang="en-US" smtClean="0"/>
              <a:pPr/>
              <a:t>‹#›</a:t>
            </a:fld>
            <a:endParaRPr lang="en-US" dirty="0"/>
          </a:p>
        </p:txBody>
      </p:sp>
      <p:sp>
        <p:nvSpPr>
          <p:cNvPr id="7" name="Footer Placeholder 4"/>
          <p:cNvSpPr>
            <a:spLocks noGrp="1"/>
          </p:cNvSpPr>
          <p:nvPr>
            <p:ph type="ftr" sz="quarter" idx="11"/>
          </p:nvPr>
        </p:nvSpPr>
        <p:spPr>
          <a:xfrm>
            <a:off x="3124200" y="6356350"/>
            <a:ext cx="5625935" cy="365125"/>
          </a:xfrm>
        </p:spPr>
        <p:txBody>
          <a:bodyPr anchor="t"/>
          <a:lstStyle>
            <a:lvl1pPr algn="r">
              <a:defRPr>
                <a:solidFill>
                  <a:schemeClr val="bg1"/>
                </a:solidFill>
              </a:defRPr>
            </a:lvl1pPr>
          </a:lstStyle>
          <a:p>
            <a:r>
              <a:rPr lang="en-US" dirty="0" smtClean="0"/>
              <a:t>Presentation Title or Footer</a:t>
            </a:r>
          </a:p>
        </p:txBody>
      </p:sp>
    </p:spTree>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creensaver 10">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solidFill>
                  <a:srgbClr val="FFFFFF"/>
                </a:solidFill>
              </a:defRPr>
            </a:lvl1pPr>
          </a:lstStyle>
          <a:p>
            <a:fld id="{1E22F68C-A2C6-DD4C-B008-E7D435CAE836}" type="datetimeFigureOut">
              <a:rPr lang="en-US" smtClean="0"/>
              <a:pPr/>
              <a:t>7/10/2018</a:t>
            </a:fld>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1300A3E-8B8F-EB48-8D8B-010781AEDFE3}" type="slidenum">
              <a:rPr lang="en-US" smtClean="0"/>
              <a:pPr/>
              <a:t>‹#›</a:t>
            </a:fld>
            <a:endParaRPr lang="en-US" dirty="0"/>
          </a:p>
        </p:txBody>
      </p:sp>
      <p:sp>
        <p:nvSpPr>
          <p:cNvPr id="7" name="Footer Placeholder 4"/>
          <p:cNvSpPr>
            <a:spLocks noGrp="1"/>
          </p:cNvSpPr>
          <p:nvPr>
            <p:ph type="ftr" sz="quarter" idx="11"/>
          </p:nvPr>
        </p:nvSpPr>
        <p:spPr>
          <a:xfrm>
            <a:off x="3124200" y="6356350"/>
            <a:ext cx="5625935" cy="365125"/>
          </a:xfrm>
        </p:spPr>
        <p:txBody>
          <a:bodyPr anchor="t"/>
          <a:lstStyle>
            <a:lvl1pPr algn="r">
              <a:defRPr>
                <a:solidFill>
                  <a:schemeClr val="bg1"/>
                </a:solidFill>
              </a:defRPr>
            </a:lvl1pPr>
          </a:lstStyle>
          <a:p>
            <a:r>
              <a:rPr lang="en-US" dirty="0" smtClean="0"/>
              <a:t>Presentation Title or Footer</a:t>
            </a:r>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E22F68C-A2C6-DD4C-B008-E7D435CAE836}" type="datetimeFigureOut">
              <a:rPr lang="en-US" smtClean="0"/>
              <a:pPr/>
              <a:t>7/10/2018</a:t>
            </a:fld>
            <a:endParaRPr lang="en-US" dirty="0"/>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r>
              <a:rPr lang="en-US" smtClean="0"/>
              <a:t>Presentation Title or Footer</a:t>
            </a:r>
            <a:endParaRPr lang="en-US" dirty="0"/>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1300A3E-8B8F-EB48-8D8B-010781AEDFE3}"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23" r:id="rId1"/>
    <p:sldLayoutId id="2147483924" r:id="rId2"/>
    <p:sldLayoutId id="2147483925" r:id="rId3"/>
    <p:sldLayoutId id="2147483926" r:id="rId4"/>
    <p:sldLayoutId id="2147483927" r:id="rId5"/>
    <p:sldLayoutId id="2147483928" r:id="rId6"/>
    <p:sldLayoutId id="2147483929" r:id="rId7"/>
    <p:sldLayoutId id="2147483930" r:id="rId8"/>
    <p:sldLayoutId id="2147483931" r:id="rId9"/>
    <p:sldLayoutId id="2147483932" r:id="rId10"/>
    <p:sldLayoutId id="2147483933" r:id="rId11"/>
    <p:sldLayoutId id="2147483662" r:id="rId12"/>
    <p:sldLayoutId id="2147483690" r:id="rId13"/>
    <p:sldLayoutId id="2147483689" r:id="rId14"/>
    <p:sldLayoutId id="2147483691" r:id="rId15"/>
    <p:sldLayoutId id="2147483692" r:id="rId16"/>
    <p:sldLayoutId id="2147483693" r:id="rId17"/>
    <p:sldLayoutId id="2147483679" r:id="rId18"/>
    <p:sldLayoutId id="2147483681" r:id="rId19"/>
    <p:sldLayoutId id="2147483684" r:id="rId20"/>
    <p:sldLayoutId id="2147483687" r:id="rId2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3.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AutoShape 2"/>
          <p:cNvSpPr>
            <a:spLocks noGrp="1" noChangeArrowheads="1"/>
          </p:cNvSpPr>
          <p:nvPr>
            <p:ph type="ctrTitle"/>
          </p:nvPr>
        </p:nvSpPr>
        <p:spPr>
          <a:xfrm>
            <a:off x="685800" y="533400"/>
            <a:ext cx="7851648" cy="1828800"/>
          </a:xfrm>
        </p:spPr>
        <p:txBody>
          <a:bodyPr/>
          <a:lstStyle/>
          <a:p>
            <a:pPr algn="ctr"/>
            <a:r>
              <a:rPr lang="en-US" dirty="0" smtClean="0"/>
              <a:t>RHC Regulations and Compliance</a:t>
            </a:r>
            <a:endParaRPr lang="en-US" dirty="0"/>
          </a:p>
        </p:txBody>
      </p:sp>
      <p:sp>
        <p:nvSpPr>
          <p:cNvPr id="2051" name="Rectangle 3"/>
          <p:cNvSpPr>
            <a:spLocks noGrp="1" noChangeArrowheads="1"/>
          </p:cNvSpPr>
          <p:nvPr>
            <p:ph type="subTitle" idx="1"/>
          </p:nvPr>
        </p:nvSpPr>
        <p:spPr>
          <a:xfrm>
            <a:off x="4648200" y="2895600"/>
            <a:ext cx="4191000" cy="1828800"/>
          </a:xfrm>
        </p:spPr>
        <p:txBody>
          <a:bodyPr anchor="t">
            <a:normAutofit/>
          </a:bodyPr>
          <a:lstStyle/>
          <a:p>
            <a:r>
              <a:rPr lang="en-US" b="1" dirty="0" smtClean="0"/>
              <a:t>Julie Quinn, CPA</a:t>
            </a:r>
          </a:p>
          <a:p>
            <a:r>
              <a:rPr lang="en-US" sz="2000" b="1" dirty="0" smtClean="0"/>
              <a:t>VP, Compliance &amp; Cost Reporting</a:t>
            </a:r>
          </a:p>
          <a:p>
            <a:r>
              <a:rPr lang="en-US" sz="2000" b="1" dirty="0" smtClean="0"/>
              <a:t>Health Services Associates</a:t>
            </a:r>
          </a:p>
          <a:p>
            <a:r>
              <a:rPr lang="en-US" sz="2000" b="1" dirty="0" smtClean="0"/>
              <a:t>Southeast Regional Office</a:t>
            </a:r>
          </a:p>
          <a:p>
            <a:endParaRPr lang="en-US" b="1" dirty="0" smtClean="0"/>
          </a:p>
          <a:p>
            <a:endParaRPr lang="en-US" b="1" dirty="0"/>
          </a:p>
          <a:p>
            <a:endParaRPr lang="en-US" b="1" dirty="0"/>
          </a:p>
        </p:txBody>
      </p:sp>
      <p:sp>
        <p:nvSpPr>
          <p:cNvPr id="2052" name="Text Box 4"/>
          <p:cNvSpPr txBox="1">
            <a:spLocks noChangeArrowheads="1"/>
          </p:cNvSpPr>
          <p:nvPr/>
        </p:nvSpPr>
        <p:spPr bwMode="auto">
          <a:xfrm>
            <a:off x="4572000" y="5349895"/>
            <a:ext cx="4572000" cy="1508105"/>
          </a:xfrm>
          <a:prstGeom prst="rect">
            <a:avLst/>
          </a:prstGeom>
          <a:noFill/>
          <a:ln w="9525">
            <a:noFill/>
            <a:miter lim="800000"/>
            <a:headEnd/>
            <a:tailEnd/>
          </a:ln>
          <a:effectLst/>
        </p:spPr>
        <p:txBody>
          <a:bodyPr wrap="square">
            <a:spAutoFit/>
          </a:bodyPr>
          <a:lstStyle/>
          <a:p>
            <a:r>
              <a:rPr lang="en-US" sz="2000" b="1" dirty="0" smtClean="0"/>
              <a:t>Health </a:t>
            </a:r>
            <a:r>
              <a:rPr lang="en-US" sz="2000" b="1" dirty="0"/>
              <a:t>Services Associates, Inc.</a:t>
            </a:r>
          </a:p>
          <a:p>
            <a:pPr>
              <a:tabLst>
                <a:tab pos="2571750" algn="l"/>
              </a:tabLst>
            </a:pPr>
            <a:r>
              <a:rPr lang="en-US" dirty="0"/>
              <a:t>2 East Main </a:t>
            </a:r>
            <a:r>
              <a:rPr lang="en-US" dirty="0" smtClean="0"/>
              <a:t>Street	54 Pheasant Ln</a:t>
            </a:r>
          </a:p>
          <a:p>
            <a:pPr defTabSz="742950">
              <a:tabLst>
                <a:tab pos="2571750" algn="l"/>
              </a:tabLst>
            </a:pPr>
            <a:r>
              <a:rPr lang="en-US" dirty="0" smtClean="0"/>
              <a:t>Fremont</a:t>
            </a:r>
            <a:r>
              <a:rPr lang="en-US" dirty="0"/>
              <a:t>, MI </a:t>
            </a:r>
            <a:r>
              <a:rPr lang="en-US" dirty="0" smtClean="0"/>
              <a:t>49412	Ringgold, GA</a:t>
            </a:r>
          </a:p>
          <a:p>
            <a:pPr>
              <a:tabLst>
                <a:tab pos="2571750" algn="l"/>
              </a:tabLst>
            </a:pPr>
            <a:r>
              <a:rPr lang="en-US" dirty="0" smtClean="0"/>
              <a:t>Ph</a:t>
            </a:r>
            <a:r>
              <a:rPr lang="en-US" dirty="0"/>
              <a:t>: </a:t>
            </a:r>
            <a:r>
              <a:rPr lang="en-US" dirty="0" smtClean="0"/>
              <a:t>231.924.0244	231.250.0244</a:t>
            </a:r>
          </a:p>
          <a:p>
            <a:pPr>
              <a:tabLst>
                <a:tab pos="2571750" algn="l"/>
              </a:tabLst>
            </a:pPr>
            <a:r>
              <a:rPr lang="en-US" dirty="0" smtClean="0"/>
              <a:t>Fx</a:t>
            </a:r>
            <a:r>
              <a:rPr lang="en-US" dirty="0"/>
              <a:t>: </a:t>
            </a:r>
            <a:r>
              <a:rPr lang="en-US" dirty="0" smtClean="0"/>
              <a:t>231.924.4882	888.200.4788</a:t>
            </a:r>
            <a:endParaRPr lang="en-US" dirty="0"/>
          </a:p>
        </p:txBody>
      </p:sp>
      <p:sp>
        <p:nvSpPr>
          <p:cNvPr id="2053" name="Text Box 5"/>
          <p:cNvSpPr txBox="1">
            <a:spLocks noChangeArrowheads="1"/>
          </p:cNvSpPr>
          <p:nvPr/>
        </p:nvSpPr>
        <p:spPr bwMode="auto">
          <a:xfrm>
            <a:off x="304800" y="6172200"/>
            <a:ext cx="3803650" cy="366713"/>
          </a:xfrm>
          <a:prstGeom prst="rect">
            <a:avLst/>
          </a:prstGeom>
          <a:noFill/>
          <a:ln w="9525">
            <a:noFill/>
            <a:miter lim="800000"/>
            <a:headEnd/>
            <a:tailEnd/>
          </a:ln>
          <a:effectLst/>
        </p:spPr>
        <p:txBody>
          <a:bodyPr wrap="none">
            <a:spAutoFit/>
          </a:bodyPr>
          <a:lstStyle/>
          <a:p>
            <a:r>
              <a:rPr lang="en-US" b="1" i="1" dirty="0"/>
              <a:t>Promoting Access to Health Care</a:t>
            </a:r>
          </a:p>
        </p:txBody>
      </p:sp>
      <p:pic>
        <p:nvPicPr>
          <p:cNvPr id="6"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sz="quarter" idx="1"/>
          </p:nvPr>
        </p:nvSpPr>
        <p:spPr>
          <a:xfrm>
            <a:off x="457200" y="1481328"/>
            <a:ext cx="8146473" cy="4525963"/>
          </a:xfrm>
        </p:spPr>
        <p:txBody>
          <a:bodyPr>
            <a:normAutofit/>
          </a:bodyPr>
          <a:lstStyle/>
          <a:p>
            <a:pPr lvl="0"/>
            <a:r>
              <a:rPr lang="en-US" sz="2400" dirty="0" smtClean="0"/>
              <a:t>Attendees will gain an understanding of key items surveyors require to see documentation in regards to compliance.</a:t>
            </a:r>
          </a:p>
          <a:p>
            <a:pPr lvl="0"/>
            <a:r>
              <a:rPr lang="en-US" sz="2400" dirty="0" smtClean="0"/>
              <a:t>Attendees will gain an understanding of preparing an operating RHC manual to assist with managing the RHC</a:t>
            </a:r>
          </a:p>
          <a:p>
            <a:pPr lvl="0"/>
            <a:r>
              <a:rPr lang="en-US" sz="2400" dirty="0" smtClean="0"/>
              <a:t>Attendees will gain an understanding of maintaining this operating RHC manual</a:t>
            </a:r>
          </a:p>
          <a:p>
            <a:endParaRPr lang="en-US" sz="2400"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COMPLIANCE</a:t>
            </a:r>
            <a:endParaRPr lang="en-US" dirty="0"/>
          </a:p>
        </p:txBody>
      </p:sp>
      <p:sp>
        <p:nvSpPr>
          <p:cNvPr id="5" name="Content Placeholder 4"/>
          <p:cNvSpPr>
            <a:spLocks noGrp="1"/>
          </p:cNvSpPr>
          <p:nvPr>
            <p:ph sz="quarter" idx="1"/>
          </p:nvPr>
        </p:nvSpPr>
        <p:spPr>
          <a:xfrm>
            <a:off x="457200" y="1481328"/>
            <a:ext cx="8229600" cy="4525963"/>
          </a:xfrm>
        </p:spPr>
        <p:txBody>
          <a:bodyPr/>
          <a:lstStyle/>
          <a:p>
            <a:r>
              <a:rPr lang="en-US" sz="2400" dirty="0" smtClean="0"/>
              <a:t>New RHC applicants are expected to have all RHC requirements implemented at the time the surveyor presents at the clinic as a standard of practice.</a:t>
            </a:r>
          </a:p>
          <a:p>
            <a:pPr>
              <a:buNone/>
            </a:pPr>
            <a:endParaRPr lang="en-US" sz="2400" dirty="0" smtClean="0"/>
          </a:p>
          <a:p>
            <a:r>
              <a:rPr lang="en-US" sz="2400" dirty="0" smtClean="0"/>
              <a:t>Established RHC clinics are expected to follow and maintain RHC regulations as a standard of practice.</a:t>
            </a:r>
          </a:p>
          <a:p>
            <a:endParaRPr lang="en-US" dirty="0"/>
          </a:p>
        </p:txBody>
      </p:sp>
      <p:pic>
        <p:nvPicPr>
          <p:cNvPr id="7"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COMPLIANCE TOOLS</a:t>
            </a:r>
            <a:endParaRPr lang="en-US" dirty="0"/>
          </a:p>
        </p:txBody>
      </p:sp>
      <p:sp>
        <p:nvSpPr>
          <p:cNvPr id="2" name="Content Placeholder 1"/>
          <p:cNvSpPr>
            <a:spLocks noGrp="1"/>
          </p:cNvSpPr>
          <p:nvPr>
            <p:ph sz="quarter" idx="1"/>
          </p:nvPr>
        </p:nvSpPr>
        <p:spPr/>
        <p:txBody>
          <a:bodyPr/>
          <a:lstStyle/>
          <a:p>
            <a:r>
              <a:rPr lang="en-US" dirty="0" smtClean="0"/>
              <a:t>Basic tools to be utilized to better understand RHC Compliance…..</a:t>
            </a:r>
          </a:p>
          <a:p>
            <a:pPr lvl="1"/>
            <a:r>
              <a:rPr lang="en-US" dirty="0" smtClean="0"/>
              <a:t>42 CFR 491……  *review the electronic version</a:t>
            </a:r>
          </a:p>
          <a:p>
            <a:pPr lvl="1"/>
            <a:r>
              <a:rPr lang="en-US" dirty="0" smtClean="0"/>
              <a:t>CMS Form 30   (J tags)</a:t>
            </a:r>
          </a:p>
          <a:p>
            <a:pPr lvl="1"/>
            <a:r>
              <a:rPr lang="en-US" dirty="0" smtClean="0"/>
              <a:t>State Operating Manual</a:t>
            </a:r>
          </a:p>
          <a:p>
            <a:pPr lvl="1"/>
            <a:r>
              <a:rPr lang="en-US" dirty="0" smtClean="0"/>
              <a:t>Federal &amp; State OSHA Guidelines</a:t>
            </a:r>
          </a:p>
          <a:p>
            <a:pPr lvl="1"/>
            <a:r>
              <a:rPr lang="en-US" dirty="0" smtClean="0"/>
              <a:t>Deeming entity Guidelines</a:t>
            </a:r>
          </a:p>
        </p:txBody>
      </p:sp>
      <p:pic>
        <p:nvPicPr>
          <p:cNvPr id="4"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CONDITION VS STANDARD</a:t>
            </a:r>
            <a:endParaRPr lang="en-US" dirty="0"/>
          </a:p>
        </p:txBody>
      </p:sp>
      <p:sp>
        <p:nvSpPr>
          <p:cNvPr id="5" name="Content Placeholder 4"/>
          <p:cNvSpPr>
            <a:spLocks noGrp="1"/>
          </p:cNvSpPr>
          <p:nvPr>
            <p:ph sz="quarter" idx="1"/>
          </p:nvPr>
        </p:nvSpPr>
        <p:spPr>
          <a:xfrm>
            <a:off x="457200" y="1481328"/>
            <a:ext cx="8257309" cy="4525963"/>
          </a:xfrm>
        </p:spPr>
        <p:txBody>
          <a:bodyPr>
            <a:normAutofit/>
          </a:bodyPr>
          <a:lstStyle/>
          <a:p>
            <a:r>
              <a:rPr lang="en-US" sz="2400" dirty="0" smtClean="0"/>
              <a:t>Subpart A of 42 CFR 491 sets forth the conditions that RHCs must meet in order to qualify for certification under Medicare and Medicaid.</a:t>
            </a:r>
          </a:p>
          <a:p>
            <a:r>
              <a:rPr lang="en-US" sz="2400" dirty="0" smtClean="0"/>
              <a:t>Standards are the clinic operating processes.   You may receive deficiencies in Standards such as expired medications, etc.</a:t>
            </a:r>
          </a:p>
          <a:p>
            <a:r>
              <a:rPr lang="en-US" sz="2400" dirty="0" smtClean="0"/>
              <a:t>Conditions are severe deficiencies.  You may receive deficiencies in Conditions </a:t>
            </a:r>
            <a:r>
              <a:rPr lang="en-US" dirty="0" smtClean="0"/>
              <a:t>such as not having</a:t>
            </a:r>
            <a:r>
              <a:rPr lang="en-US" sz="2400" dirty="0" smtClean="0"/>
              <a:t> a midlevel 50%, policies are not current or no Medical Director.  No current annual meeting.</a:t>
            </a:r>
          </a:p>
          <a:p>
            <a:endParaRPr lang="en-US" dirty="0"/>
          </a:p>
        </p:txBody>
      </p:sp>
      <p:pic>
        <p:nvPicPr>
          <p:cNvPr id="7"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CERTIFICATION/RECERTIFICATION</a:t>
            </a:r>
            <a:endParaRPr lang="en-US" dirty="0"/>
          </a:p>
        </p:txBody>
      </p:sp>
      <p:sp>
        <p:nvSpPr>
          <p:cNvPr id="2" name="Content Placeholder 1"/>
          <p:cNvSpPr>
            <a:spLocks noGrp="1"/>
          </p:cNvSpPr>
          <p:nvPr>
            <p:ph sz="quarter" idx="1"/>
          </p:nvPr>
        </p:nvSpPr>
        <p:spPr>
          <a:xfrm>
            <a:off x="457200" y="1481328"/>
            <a:ext cx="8215745" cy="4525963"/>
          </a:xfrm>
        </p:spPr>
        <p:txBody>
          <a:bodyPr/>
          <a:lstStyle/>
          <a:p>
            <a:r>
              <a:rPr lang="en-US" sz="2400" dirty="0" smtClean="0"/>
              <a:t>Certification is the initial application process to become a RHC.</a:t>
            </a:r>
          </a:p>
          <a:p>
            <a:r>
              <a:rPr lang="en-US" sz="2400" dirty="0" smtClean="0"/>
              <a:t>Recertification is the continual review of compliance that the clinic is functioning under federal regulations as a RHC.</a:t>
            </a:r>
          </a:p>
          <a:p>
            <a:r>
              <a:rPr lang="en-US" sz="2400" dirty="0" smtClean="0"/>
              <a:t>Both visits are unannounced.</a:t>
            </a:r>
          </a:p>
          <a:p>
            <a:pPr>
              <a:buNone/>
            </a:pP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SURVEY ENTITIES</a:t>
            </a:r>
            <a:endParaRPr lang="en-US" dirty="0"/>
          </a:p>
        </p:txBody>
      </p:sp>
      <p:sp>
        <p:nvSpPr>
          <p:cNvPr id="2" name="Content Placeholder 1"/>
          <p:cNvSpPr>
            <a:spLocks noGrp="1"/>
          </p:cNvSpPr>
          <p:nvPr>
            <p:ph sz="quarter" idx="1"/>
          </p:nvPr>
        </p:nvSpPr>
        <p:spPr/>
        <p:txBody>
          <a:bodyPr/>
          <a:lstStyle/>
          <a:p>
            <a:pPr marL="274320" lvl="1">
              <a:spcBef>
                <a:spcPts val="600"/>
              </a:spcBef>
              <a:buSzPct val="70000"/>
              <a:buFont typeface="Wingdings"/>
              <a:buChar char=""/>
            </a:pPr>
            <a:r>
              <a:rPr lang="en-US" sz="2400" dirty="0" smtClean="0"/>
              <a:t>The RHC Survey for new certification is always  considered a Tier IV.  </a:t>
            </a:r>
          </a:p>
          <a:p>
            <a:pPr marL="274320" lvl="1">
              <a:spcBef>
                <a:spcPts val="600"/>
              </a:spcBef>
              <a:buSzPct val="70000"/>
              <a:buFont typeface="Wingdings"/>
              <a:buChar char=""/>
            </a:pPr>
            <a:r>
              <a:rPr lang="en-US" sz="2400" dirty="0" smtClean="0"/>
              <a:t>If a clinic is already a certified RHC, then the State will continue to conduct recertification surveys.  </a:t>
            </a:r>
          </a:p>
          <a:p>
            <a:pPr marL="274320" lvl="1">
              <a:spcBef>
                <a:spcPts val="600"/>
              </a:spcBef>
              <a:buSzPct val="70000"/>
              <a:buFont typeface="Wingdings"/>
              <a:buChar char=""/>
            </a:pPr>
            <a:r>
              <a:rPr lang="en-US" sz="2400" dirty="0" smtClean="0"/>
              <a:t>Many States no longer complete initial certification surveys and the clinic must utilize a deeming entity.  </a:t>
            </a:r>
          </a:p>
          <a:p>
            <a:pPr marL="457200" lvl="1" indent="0"/>
            <a:r>
              <a:rPr lang="en-US" dirty="0" smtClean="0"/>
              <a:t>The Compliance Team</a:t>
            </a:r>
          </a:p>
          <a:p>
            <a:pPr marL="457200" lvl="1" indent="0"/>
            <a:r>
              <a:rPr lang="en-US" dirty="0" smtClean="0"/>
              <a:t>AAAASF</a:t>
            </a:r>
          </a:p>
          <a:p>
            <a:endParaRPr lang="en-US" dirty="0"/>
          </a:p>
        </p:txBody>
      </p:sp>
      <p:pic>
        <p:nvPicPr>
          <p:cNvPr id="4"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42 CFR 491.5</a:t>
            </a: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
        <p:nvSpPr>
          <p:cNvPr id="6" name="Rectangle 3"/>
          <p:cNvSpPr txBox="1">
            <a:spLocks noChangeArrowheads="1"/>
          </p:cNvSpPr>
          <p:nvPr/>
        </p:nvSpPr>
        <p:spPr>
          <a:xfrm>
            <a:off x="457200" y="1600200"/>
            <a:ext cx="7467600" cy="4873752"/>
          </a:xfrm>
          <a:prstGeom prst="rect">
            <a:avLst/>
          </a:prstGeom>
        </p:spPr>
        <p:txBody>
          <a:bodyPr vert="horz">
            <a:normAutofit/>
          </a:bodyPr>
          <a:lstStyle/>
          <a:p>
            <a:pPr marL="274320" marR="0" lvl="0" indent="-274320" algn="ctr" defTabSz="914400" rtl="0" eaLnBrk="1" fontAlgn="auto" latinLnBrk="0" hangingPunct="1">
              <a:lnSpc>
                <a:spcPct val="100000"/>
              </a:lnSpc>
              <a:spcBef>
                <a:spcPts val="600"/>
              </a:spcBef>
              <a:spcAft>
                <a:spcPts val="0"/>
              </a:spcAft>
              <a:buClr>
                <a:schemeClr val="accent1"/>
              </a:buClr>
              <a:buSzPct val="70000"/>
              <a:buFont typeface="Wingdings" pitchFamily="2" charset="2"/>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Location</a:t>
            </a:r>
            <a:r>
              <a:rPr kumimoji="0" lang="en-US" sz="3200" b="1" i="0" u="none" strike="noStrike" kern="1200" cap="none" spc="0" normalizeH="0" noProof="0" dirty="0" smtClean="0">
                <a:ln>
                  <a:noFill/>
                </a:ln>
                <a:solidFill>
                  <a:schemeClr val="tx1"/>
                </a:solidFill>
                <a:effectLst/>
                <a:uLnTx/>
                <a:uFillTx/>
                <a:latin typeface="+mn-lt"/>
                <a:ea typeface="+mn-ea"/>
                <a:cs typeface="+mn-cs"/>
              </a:rPr>
              <a:t> of the Clinic</a:t>
            </a:r>
            <a:endParaRPr kumimoji="0" lang="en-US" sz="3200" b="1"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RHC REGULATIONS</a:t>
            </a:r>
            <a:endParaRPr lang="en-US" dirty="0"/>
          </a:p>
        </p:txBody>
      </p:sp>
      <p:sp>
        <p:nvSpPr>
          <p:cNvPr id="2" name="Content Placeholder 1"/>
          <p:cNvSpPr>
            <a:spLocks noGrp="1"/>
          </p:cNvSpPr>
          <p:nvPr>
            <p:ph sz="quarter" idx="1"/>
          </p:nvPr>
        </p:nvSpPr>
        <p:spPr>
          <a:xfrm>
            <a:off x="457200" y="1481328"/>
            <a:ext cx="8271164" cy="4525963"/>
          </a:xfrm>
        </p:spPr>
        <p:txBody>
          <a:bodyPr/>
          <a:lstStyle/>
          <a:p>
            <a:pPr>
              <a:buNone/>
            </a:pPr>
            <a:r>
              <a:rPr lang="en-US" b="1" dirty="0" smtClean="0"/>
              <a:t>§ 491.5 Location of Clinic</a:t>
            </a:r>
          </a:p>
          <a:p>
            <a:pPr>
              <a:buNone/>
            </a:pPr>
            <a:r>
              <a:rPr lang="en-US" b="1" dirty="0" smtClean="0"/>
              <a:t>§ 491.5(d)</a:t>
            </a:r>
            <a:r>
              <a:rPr lang="en-US" dirty="0" smtClean="0"/>
              <a:t> The </a:t>
            </a:r>
            <a:r>
              <a:rPr lang="en-US" b="1" dirty="0" smtClean="0">
                <a:solidFill>
                  <a:srgbClr val="FF0000"/>
                </a:solidFill>
              </a:rPr>
              <a:t>facility meets the shortage area</a:t>
            </a:r>
            <a:r>
              <a:rPr lang="en-US" dirty="0" smtClean="0">
                <a:solidFill>
                  <a:srgbClr val="FF0000"/>
                </a:solidFill>
              </a:rPr>
              <a:t> </a:t>
            </a:r>
            <a:r>
              <a:rPr lang="en-US" dirty="0" smtClean="0"/>
              <a:t>requirements under one of the following criteria.</a:t>
            </a:r>
          </a:p>
          <a:p>
            <a:endParaRPr lang="en-US" dirty="0" smtClean="0"/>
          </a:p>
          <a:p>
            <a:pPr>
              <a:buNone/>
            </a:pPr>
            <a:endParaRPr lang="en-US" dirty="0" smtClean="0"/>
          </a:p>
          <a:p>
            <a:pPr>
              <a:buNone/>
            </a:pP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Have available</a:t>
            </a:r>
            <a:endParaRPr lang="en-US" dirty="0"/>
          </a:p>
        </p:txBody>
      </p:sp>
      <p:sp>
        <p:nvSpPr>
          <p:cNvPr id="2" name="Content Placeholder 1"/>
          <p:cNvSpPr>
            <a:spLocks noGrp="1"/>
          </p:cNvSpPr>
          <p:nvPr>
            <p:ph sz="quarter" idx="1"/>
          </p:nvPr>
        </p:nvSpPr>
        <p:spPr>
          <a:xfrm>
            <a:off x="457201" y="1481328"/>
            <a:ext cx="8271164" cy="4525963"/>
          </a:xfrm>
        </p:spPr>
        <p:txBody>
          <a:bodyPr/>
          <a:lstStyle/>
          <a:p>
            <a:r>
              <a:rPr lang="en-US" dirty="0" smtClean="0"/>
              <a:t>Ownership page</a:t>
            </a:r>
          </a:p>
          <a:p>
            <a:r>
              <a:rPr lang="en-US" dirty="0" smtClean="0"/>
              <a:t>Copy of current HPSA</a:t>
            </a:r>
          </a:p>
          <a:p>
            <a:r>
              <a:rPr lang="en-US" dirty="0" smtClean="0"/>
              <a:t>Copy of CMS initial/final tie-in notice</a:t>
            </a:r>
          </a:p>
          <a:p>
            <a:r>
              <a:rPr lang="en-US" dirty="0" smtClean="0"/>
              <a:t>Copy of last survey document (if available)</a:t>
            </a:r>
            <a:endParaRPr lang="en-US" dirty="0" smtClean="0">
              <a:solidFill>
                <a:srgbClr val="FF0000"/>
              </a:solidFill>
            </a:endParaRPr>
          </a:p>
          <a:p>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42 CFR 491.6</a:t>
            </a: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
        <p:nvSpPr>
          <p:cNvPr id="6" name="Rectangle 3"/>
          <p:cNvSpPr txBox="1">
            <a:spLocks noChangeArrowheads="1"/>
          </p:cNvSpPr>
          <p:nvPr/>
        </p:nvSpPr>
        <p:spPr>
          <a:xfrm>
            <a:off x="457200" y="1600200"/>
            <a:ext cx="7467600" cy="4873752"/>
          </a:xfrm>
          <a:prstGeom prst="rect">
            <a:avLst/>
          </a:prstGeom>
        </p:spPr>
        <p:txBody>
          <a:bodyPr vert="horz">
            <a:normAutofit/>
          </a:bodyPr>
          <a:lstStyle/>
          <a:p>
            <a:pPr marL="274320" marR="0" lvl="0" indent="-274320" algn="ctr" defTabSz="914400" rtl="0" eaLnBrk="1" fontAlgn="auto" latinLnBrk="0" hangingPunct="1">
              <a:lnSpc>
                <a:spcPct val="100000"/>
              </a:lnSpc>
              <a:spcBef>
                <a:spcPts val="600"/>
              </a:spcBef>
              <a:spcAft>
                <a:spcPts val="0"/>
              </a:spcAft>
              <a:buClr>
                <a:schemeClr val="accent1"/>
              </a:buClr>
              <a:buSzPct val="70000"/>
              <a:buFont typeface="Wingdings" pitchFamily="2" charset="2"/>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Physical Plant and Environment</a:t>
            </a:r>
            <a:endParaRPr kumimoji="0" lang="en-US" sz="3200" b="1"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57200" y="1463649"/>
            <a:ext cx="8271164" cy="4154984"/>
          </a:xfrm>
          <a:prstGeom prst="rect">
            <a:avLst/>
          </a:prstGeom>
        </p:spPr>
        <p:txBody>
          <a:bodyPr wrap="square">
            <a:spAutoFit/>
          </a:bodyPr>
          <a:lstStyle/>
          <a:p>
            <a:r>
              <a:rPr lang="en-US" sz="2400" b="1" dirty="0" smtClean="0"/>
              <a:t>§ 491.6   Physical plant and environment. (J20)</a:t>
            </a:r>
          </a:p>
          <a:p>
            <a:pPr marL="803275" indent="-568325">
              <a:tabLst>
                <a:tab pos="803275" algn="l"/>
              </a:tabLst>
            </a:pPr>
            <a:r>
              <a:rPr lang="en-US" sz="2400" dirty="0" smtClean="0"/>
              <a:t> (a) 	</a:t>
            </a:r>
            <a:r>
              <a:rPr lang="en-US" sz="2400" i="1" dirty="0" smtClean="0"/>
              <a:t>Construction. </a:t>
            </a:r>
            <a:r>
              <a:rPr lang="en-US" sz="2400" dirty="0" smtClean="0"/>
              <a:t>The clinic or center is constructed, arranged, and maintained to </a:t>
            </a:r>
            <a:r>
              <a:rPr lang="en-US" sz="2400" b="1" dirty="0" smtClean="0">
                <a:solidFill>
                  <a:srgbClr val="FF0000"/>
                </a:solidFill>
              </a:rPr>
              <a:t>ensure access to and safety of patients</a:t>
            </a:r>
            <a:r>
              <a:rPr lang="en-US" sz="2400" dirty="0" smtClean="0"/>
              <a:t>, and provides adequate space for the provision of direct services.</a:t>
            </a:r>
          </a:p>
          <a:p>
            <a:pPr marL="803275" indent="-568325">
              <a:tabLst>
                <a:tab pos="803275" algn="l"/>
              </a:tabLst>
            </a:pPr>
            <a:r>
              <a:rPr lang="en-US" sz="2400" dirty="0" smtClean="0"/>
              <a:t>(b) 	</a:t>
            </a:r>
            <a:r>
              <a:rPr lang="en-US" sz="2400" i="1" dirty="0" smtClean="0"/>
              <a:t>Maintenance. </a:t>
            </a:r>
            <a:r>
              <a:rPr lang="en-US" sz="2400" dirty="0" smtClean="0"/>
              <a:t>The clinic or center has a </a:t>
            </a:r>
            <a:r>
              <a:rPr lang="en-US" sz="2400" b="1" dirty="0" smtClean="0">
                <a:solidFill>
                  <a:srgbClr val="FF0000"/>
                </a:solidFill>
              </a:rPr>
              <a:t>preventive maintenance program </a:t>
            </a:r>
            <a:r>
              <a:rPr lang="en-US" sz="2400" dirty="0" smtClean="0"/>
              <a:t>to ensure that: </a:t>
            </a:r>
            <a:r>
              <a:rPr lang="en-US" sz="2400" b="1" dirty="0" smtClean="0"/>
              <a:t>(J20-J21)</a:t>
            </a:r>
          </a:p>
          <a:p>
            <a:endParaRPr lang="en-US" sz="2400" b="1" dirty="0" smtClean="0"/>
          </a:p>
          <a:p>
            <a:endParaRPr lang="en-US" sz="2400" b="1" dirty="0" smtClean="0"/>
          </a:p>
          <a:p>
            <a:endParaRPr lang="en-US" sz="2400" b="1" dirty="0" smtClean="0">
              <a:solidFill>
                <a:srgbClr val="FF0000"/>
              </a:solidFill>
            </a:endParaRPr>
          </a:p>
        </p:txBody>
      </p:sp>
      <p:sp>
        <p:nvSpPr>
          <p:cNvPr id="8" name="Title 7"/>
          <p:cNvSpPr>
            <a:spLocks noGrp="1"/>
          </p:cNvSpPr>
          <p:nvPr>
            <p:ph type="title"/>
          </p:nvPr>
        </p:nvSpPr>
        <p:spPr/>
        <p:txBody>
          <a:bodyPr/>
          <a:lstStyle/>
          <a:p>
            <a:r>
              <a:rPr lang="en-US" dirty="0" smtClean="0"/>
              <a:t>RHC REGULATIONS</a:t>
            </a: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RHC REGULATIONS</a:t>
            </a:r>
            <a:endParaRPr lang="en-US" dirty="0"/>
          </a:p>
        </p:txBody>
      </p:sp>
      <p:sp>
        <p:nvSpPr>
          <p:cNvPr id="2" name="Content Placeholder 1"/>
          <p:cNvSpPr>
            <a:spLocks noGrp="1"/>
          </p:cNvSpPr>
          <p:nvPr>
            <p:ph sz="quarter" idx="1"/>
          </p:nvPr>
        </p:nvSpPr>
        <p:spPr>
          <a:xfrm>
            <a:off x="457200" y="1481328"/>
            <a:ext cx="8229600" cy="4525963"/>
          </a:xfrm>
        </p:spPr>
        <p:txBody>
          <a:bodyPr>
            <a:normAutofit/>
          </a:bodyPr>
          <a:lstStyle/>
          <a:p>
            <a:pPr marL="512763" indent="-512763">
              <a:buNone/>
              <a:tabLst>
                <a:tab pos="512763" algn="l"/>
              </a:tabLst>
            </a:pPr>
            <a:r>
              <a:rPr lang="en-US" sz="2400" dirty="0" smtClean="0"/>
              <a:t>(1) 	All essential mechanical, electrical and </a:t>
            </a:r>
            <a:r>
              <a:rPr lang="en-US" sz="2400" b="1" dirty="0" smtClean="0">
                <a:solidFill>
                  <a:srgbClr val="FF0000"/>
                </a:solidFill>
              </a:rPr>
              <a:t>patient-care equipment is maintained</a:t>
            </a:r>
            <a:r>
              <a:rPr lang="en-US" sz="2400" dirty="0" smtClean="0"/>
              <a:t> in safe operating condition; </a:t>
            </a:r>
            <a:r>
              <a:rPr lang="en-US" sz="2400" b="1" dirty="0" smtClean="0"/>
              <a:t>(J22)</a:t>
            </a:r>
          </a:p>
          <a:p>
            <a:pPr marL="512763" indent="-512763">
              <a:buNone/>
              <a:tabLst>
                <a:tab pos="512763" algn="l"/>
              </a:tabLst>
            </a:pPr>
            <a:r>
              <a:rPr lang="en-US" sz="2400" dirty="0" smtClean="0"/>
              <a:t>(2) 	</a:t>
            </a:r>
            <a:r>
              <a:rPr lang="en-US" sz="2400" b="1" dirty="0" smtClean="0">
                <a:solidFill>
                  <a:srgbClr val="FF0000"/>
                </a:solidFill>
              </a:rPr>
              <a:t>Drugs and biologicals</a:t>
            </a:r>
            <a:r>
              <a:rPr lang="en-US" sz="2400" b="1" dirty="0" smtClean="0">
                <a:solidFill>
                  <a:srgbClr val="0070C0"/>
                </a:solidFill>
              </a:rPr>
              <a:t> </a:t>
            </a:r>
            <a:r>
              <a:rPr lang="en-US" sz="2400" dirty="0" smtClean="0"/>
              <a:t>are appropriately stored; </a:t>
            </a:r>
            <a:r>
              <a:rPr lang="en-US" sz="2400" b="1" dirty="0" smtClean="0"/>
              <a:t>(J23) </a:t>
            </a:r>
            <a:r>
              <a:rPr lang="en-US" sz="2400" dirty="0" smtClean="0"/>
              <a:t>and</a:t>
            </a:r>
          </a:p>
          <a:p>
            <a:pPr marL="512763" indent="-512763">
              <a:buNone/>
              <a:tabLst>
                <a:tab pos="512763" algn="l"/>
              </a:tabLst>
            </a:pPr>
            <a:r>
              <a:rPr lang="en-US" sz="2400" dirty="0" smtClean="0"/>
              <a:t>(3) 	The premises are </a:t>
            </a:r>
            <a:r>
              <a:rPr lang="en-US" sz="2400" b="1" dirty="0" smtClean="0">
                <a:solidFill>
                  <a:srgbClr val="FF0000"/>
                </a:solidFill>
              </a:rPr>
              <a:t>clean and orderly</a:t>
            </a:r>
            <a:r>
              <a:rPr lang="en-US" sz="2400" dirty="0" smtClean="0"/>
              <a:t>. </a:t>
            </a:r>
            <a:r>
              <a:rPr lang="en-US" sz="2400" b="1" dirty="0" smtClean="0"/>
              <a:t>(J24)</a:t>
            </a:r>
          </a:p>
          <a:p>
            <a:endParaRPr lang="en-US" sz="2400" b="1" dirty="0" smtClean="0"/>
          </a:p>
          <a:p>
            <a:pPr>
              <a:buNone/>
            </a:pPr>
            <a:endParaRPr lang="en-US" sz="2400" dirty="0" smtClean="0"/>
          </a:p>
          <a:p>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273629"/>
            <a:ext cx="8243456" cy="3785652"/>
          </a:xfrm>
          <a:prstGeom prst="rect">
            <a:avLst/>
          </a:prstGeom>
        </p:spPr>
        <p:txBody>
          <a:bodyPr wrap="square">
            <a:spAutoFit/>
          </a:bodyPr>
          <a:lstStyle/>
          <a:p>
            <a:pPr marL="401638" indent="-401638">
              <a:tabLst>
                <a:tab pos="401638" algn="l"/>
              </a:tabLst>
            </a:pPr>
            <a:r>
              <a:rPr lang="en-US" sz="2400" dirty="0" smtClean="0"/>
              <a:t>(c) </a:t>
            </a:r>
            <a:r>
              <a:rPr lang="en-US" sz="2400" i="1" dirty="0" smtClean="0"/>
              <a:t>Emergency procedures. </a:t>
            </a:r>
            <a:r>
              <a:rPr lang="en-US" sz="2400" dirty="0" smtClean="0"/>
              <a:t>The clinic or center assures the safety of patients in case of non-medical emergencies by: </a:t>
            </a:r>
            <a:r>
              <a:rPr lang="en-US" sz="2400" b="1" dirty="0" smtClean="0"/>
              <a:t>(J25)</a:t>
            </a:r>
            <a:endParaRPr lang="en-US" sz="2400" dirty="0" smtClean="0"/>
          </a:p>
          <a:p>
            <a:pPr marL="914400" indent="-512763">
              <a:tabLst>
                <a:tab pos="914400" algn="l"/>
              </a:tabLst>
            </a:pPr>
            <a:r>
              <a:rPr lang="en-US" sz="2400" dirty="0" smtClean="0"/>
              <a:t>(1) 	</a:t>
            </a:r>
            <a:r>
              <a:rPr lang="en-US" sz="2400" b="1" dirty="0" smtClean="0">
                <a:solidFill>
                  <a:srgbClr val="FF0000"/>
                </a:solidFill>
              </a:rPr>
              <a:t>Training staff </a:t>
            </a:r>
            <a:r>
              <a:rPr lang="en-US" sz="2400" dirty="0" smtClean="0"/>
              <a:t>in handling emergencies; </a:t>
            </a:r>
            <a:r>
              <a:rPr lang="en-US" sz="2400" b="1" dirty="0" smtClean="0"/>
              <a:t>(J26)</a:t>
            </a:r>
            <a:endParaRPr lang="en-US" sz="2400" dirty="0" smtClean="0"/>
          </a:p>
          <a:p>
            <a:pPr marL="914400" indent="-512763">
              <a:tabLst>
                <a:tab pos="914400" algn="l"/>
              </a:tabLst>
            </a:pPr>
            <a:r>
              <a:rPr lang="en-US" sz="2400" dirty="0" smtClean="0"/>
              <a:t>(2) 	Placing </a:t>
            </a:r>
            <a:r>
              <a:rPr lang="en-US" sz="2400" b="1" dirty="0" smtClean="0">
                <a:solidFill>
                  <a:srgbClr val="FF0000"/>
                </a:solidFill>
              </a:rPr>
              <a:t>exit signs </a:t>
            </a:r>
            <a:r>
              <a:rPr lang="en-US" sz="2400" dirty="0" smtClean="0"/>
              <a:t>in appropriate locations; and </a:t>
            </a:r>
            <a:r>
              <a:rPr lang="en-US" sz="2400" b="1" dirty="0" smtClean="0"/>
              <a:t>(J27)</a:t>
            </a:r>
            <a:endParaRPr lang="en-US" sz="2400" dirty="0" smtClean="0"/>
          </a:p>
          <a:p>
            <a:pPr marL="914400" indent="-512763">
              <a:tabLst>
                <a:tab pos="914400" algn="l"/>
              </a:tabLst>
            </a:pPr>
            <a:r>
              <a:rPr lang="en-US" sz="2400" dirty="0" smtClean="0"/>
              <a:t>(3) 	Taking other appropriate measures that are consistent with the particular </a:t>
            </a:r>
            <a:r>
              <a:rPr lang="en-US" sz="2400" b="1" dirty="0" smtClean="0">
                <a:solidFill>
                  <a:srgbClr val="FF0000"/>
                </a:solidFill>
              </a:rPr>
              <a:t>conditions of the area </a:t>
            </a:r>
            <a:r>
              <a:rPr lang="en-US" sz="2400" dirty="0" smtClean="0"/>
              <a:t>in which the clinic or center is located. </a:t>
            </a:r>
            <a:r>
              <a:rPr lang="en-US" sz="2400" b="1" dirty="0" smtClean="0"/>
              <a:t>(J28)</a:t>
            </a:r>
          </a:p>
          <a:p>
            <a:endParaRPr lang="en-US" sz="2400" b="1" dirty="0" smtClean="0"/>
          </a:p>
        </p:txBody>
      </p:sp>
      <p:sp>
        <p:nvSpPr>
          <p:cNvPr id="5" name="Title 4"/>
          <p:cNvSpPr>
            <a:spLocks noGrp="1"/>
          </p:cNvSpPr>
          <p:nvPr>
            <p:ph type="title"/>
          </p:nvPr>
        </p:nvSpPr>
        <p:spPr/>
        <p:txBody>
          <a:bodyPr/>
          <a:lstStyle/>
          <a:p>
            <a:r>
              <a:rPr lang="en-US" dirty="0" smtClean="0"/>
              <a:t>RHC REGULATIONS</a:t>
            </a:r>
            <a:endParaRPr lang="en-US" dirty="0"/>
          </a:p>
        </p:txBody>
      </p:sp>
      <p:pic>
        <p:nvPicPr>
          <p:cNvPr id="6"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HAVE AVAILABLE</a:t>
            </a:r>
            <a:endParaRPr lang="en-US" dirty="0"/>
          </a:p>
        </p:txBody>
      </p:sp>
      <p:sp>
        <p:nvSpPr>
          <p:cNvPr id="2" name="Content Placeholder 1"/>
          <p:cNvSpPr>
            <a:spLocks noGrp="1"/>
          </p:cNvSpPr>
          <p:nvPr>
            <p:ph sz="quarter" idx="1"/>
          </p:nvPr>
        </p:nvSpPr>
        <p:spPr>
          <a:xfrm>
            <a:off x="457200" y="1417638"/>
            <a:ext cx="8257309" cy="4831634"/>
          </a:xfrm>
        </p:spPr>
        <p:txBody>
          <a:bodyPr>
            <a:normAutofit/>
          </a:bodyPr>
          <a:lstStyle/>
          <a:p>
            <a:r>
              <a:rPr lang="en-US" dirty="0" smtClean="0"/>
              <a:t>ANNUAL preventive maintenance log/documentation, calibration, etc.</a:t>
            </a:r>
          </a:p>
          <a:p>
            <a:r>
              <a:rPr lang="en-US" dirty="0" smtClean="0"/>
              <a:t>Policies on annual check, how to handle new items, broken items, disposal of items</a:t>
            </a:r>
          </a:p>
          <a:p>
            <a:r>
              <a:rPr lang="en-US" dirty="0" smtClean="0"/>
              <a:t>Cleaning/Disinfecting policies/logs/Contract</a:t>
            </a:r>
          </a:p>
          <a:p>
            <a:r>
              <a:rPr lang="en-US" dirty="0" smtClean="0"/>
              <a:t>Spore check reports/Radiation reports </a:t>
            </a:r>
          </a:p>
          <a:p>
            <a:r>
              <a:rPr lang="en-US" dirty="0" smtClean="0"/>
              <a:t>Policies for drugs/biologicals</a:t>
            </a:r>
          </a:p>
          <a:p>
            <a:pPr lvl="1"/>
            <a:r>
              <a:rPr lang="en-US" dirty="0" smtClean="0"/>
              <a:t>Storage, disposal, handling, power outage</a:t>
            </a:r>
          </a:p>
          <a:p>
            <a:pPr lvl="1"/>
            <a:endParaRPr lang="en-US" dirty="0" smtClean="0"/>
          </a:p>
          <a:p>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HAVE AVAILABLE</a:t>
            </a:r>
            <a:endParaRPr lang="en-US" dirty="0"/>
          </a:p>
        </p:txBody>
      </p:sp>
      <p:sp>
        <p:nvSpPr>
          <p:cNvPr id="2" name="Content Placeholder 1"/>
          <p:cNvSpPr>
            <a:spLocks noGrp="1"/>
          </p:cNvSpPr>
          <p:nvPr>
            <p:ph sz="quarter" idx="1"/>
          </p:nvPr>
        </p:nvSpPr>
        <p:spPr>
          <a:xfrm>
            <a:off x="457200" y="1481328"/>
            <a:ext cx="8243455" cy="4525963"/>
          </a:xfrm>
        </p:spPr>
        <p:txBody>
          <a:bodyPr/>
          <a:lstStyle/>
          <a:p>
            <a:r>
              <a:rPr lang="en-US" dirty="0" smtClean="0"/>
              <a:t>Training documentation</a:t>
            </a:r>
          </a:p>
          <a:p>
            <a:pPr lvl="1"/>
            <a:r>
              <a:rPr lang="en-US" dirty="0" smtClean="0"/>
              <a:t>Fire, tornado, inclement weather, emergency evacuation, biohazard, Safety, etc. AED</a:t>
            </a:r>
          </a:p>
          <a:p>
            <a:r>
              <a:rPr lang="en-US" dirty="0" smtClean="0"/>
              <a:t>Floor plan of clinic/identify routes of escape</a:t>
            </a:r>
          </a:p>
          <a:p>
            <a:r>
              <a:rPr lang="en-US" dirty="0" smtClean="0"/>
              <a:t>SDS sheets</a:t>
            </a:r>
          </a:p>
          <a:p>
            <a:r>
              <a:rPr lang="en-US" dirty="0" smtClean="0"/>
              <a:t>Policy for sanitation/cleaning of instruments that are not disposable.</a:t>
            </a:r>
          </a:p>
          <a:p>
            <a:r>
              <a:rPr lang="en-US" dirty="0" smtClean="0"/>
              <a:t>Evidence of current BLS certificates</a:t>
            </a:r>
          </a:p>
          <a:p>
            <a:endParaRPr lang="en-US" dirty="0" smtClean="0"/>
          </a:p>
          <a:p>
            <a:endParaRPr lang="en-US" dirty="0" smtClean="0"/>
          </a:p>
          <a:p>
            <a:endParaRPr lang="en-US" dirty="0" smtClean="0"/>
          </a:p>
          <a:p>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HAVE AVAILABLE</a:t>
            </a:r>
            <a:endParaRPr lang="en-US" dirty="0"/>
          </a:p>
        </p:txBody>
      </p:sp>
      <p:sp>
        <p:nvSpPr>
          <p:cNvPr id="2" name="Content Placeholder 1"/>
          <p:cNvSpPr>
            <a:spLocks noGrp="1"/>
          </p:cNvSpPr>
          <p:nvPr>
            <p:ph sz="quarter" idx="1"/>
          </p:nvPr>
        </p:nvSpPr>
        <p:spPr>
          <a:xfrm>
            <a:off x="457200" y="1481328"/>
            <a:ext cx="8285018" cy="4525963"/>
          </a:xfrm>
        </p:spPr>
        <p:txBody>
          <a:bodyPr/>
          <a:lstStyle/>
          <a:p>
            <a:r>
              <a:rPr lang="en-US" dirty="0" smtClean="0"/>
              <a:t>Policy for Samples (if needed) and template of sample distribution log.</a:t>
            </a:r>
          </a:p>
          <a:p>
            <a:r>
              <a:rPr lang="en-US" dirty="0" smtClean="0"/>
              <a:t>Sample template of refrigerator temp log.</a:t>
            </a:r>
          </a:p>
          <a:p>
            <a:r>
              <a:rPr lang="en-US" dirty="0" smtClean="0"/>
              <a:t>Evidence of proficiency testing</a:t>
            </a:r>
          </a:p>
          <a:p>
            <a:r>
              <a:rPr lang="en-US" dirty="0" smtClean="0"/>
              <a:t>Equipment manuals</a:t>
            </a:r>
          </a:p>
          <a:p>
            <a:r>
              <a:rPr lang="en-US" dirty="0" smtClean="0"/>
              <a:t>Control logs</a:t>
            </a:r>
          </a:p>
          <a:p>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417638"/>
            <a:ext cx="8257309" cy="5786199"/>
          </a:xfrm>
          <a:prstGeom prst="rect">
            <a:avLst/>
          </a:prstGeom>
        </p:spPr>
        <p:txBody>
          <a:bodyPr wrap="square">
            <a:spAutoFit/>
          </a:bodyPr>
          <a:lstStyle/>
          <a:p>
            <a:pPr marL="274320" indent="-274320">
              <a:spcBef>
                <a:spcPts val="600"/>
              </a:spcBef>
              <a:buClr>
                <a:schemeClr val="accent1"/>
              </a:buClr>
              <a:buSzPct val="70000"/>
              <a:buFont typeface="Wingdings"/>
              <a:buChar char=""/>
            </a:pPr>
            <a:r>
              <a:rPr lang="en-US" sz="2400" dirty="0" smtClean="0"/>
              <a:t>ADDITIONAL HELPS </a:t>
            </a:r>
          </a:p>
          <a:p>
            <a:pPr marL="731520" lvl="1" indent="-274320">
              <a:spcBef>
                <a:spcPts val="600"/>
              </a:spcBef>
              <a:buClr>
                <a:schemeClr val="accent1"/>
              </a:buClr>
              <a:buSzPct val="70000"/>
              <a:buFont typeface="Arial" pitchFamily="34" charset="0"/>
              <a:buChar char="•"/>
            </a:pPr>
            <a:r>
              <a:rPr lang="en-US" sz="2400" dirty="0" smtClean="0"/>
              <a:t>Refrigerators labeled.</a:t>
            </a:r>
          </a:p>
          <a:p>
            <a:pPr marL="1188720" lvl="2" indent="-274320">
              <a:spcBef>
                <a:spcPts val="600"/>
              </a:spcBef>
              <a:buClr>
                <a:schemeClr val="accent1"/>
              </a:buClr>
              <a:buSzPct val="70000"/>
              <a:buFont typeface="Courier New" pitchFamily="49" charset="0"/>
              <a:buChar char="o"/>
            </a:pPr>
            <a:r>
              <a:rPr lang="en-US" sz="2400" dirty="0" smtClean="0"/>
              <a:t>Food Only</a:t>
            </a:r>
          </a:p>
          <a:p>
            <a:pPr marL="1188720" lvl="2" indent="-274320">
              <a:spcBef>
                <a:spcPts val="600"/>
              </a:spcBef>
              <a:buClr>
                <a:schemeClr val="accent1"/>
              </a:buClr>
              <a:buSzPct val="70000"/>
              <a:buFont typeface="Courier New" pitchFamily="49" charset="0"/>
              <a:buChar char="o"/>
            </a:pPr>
            <a:r>
              <a:rPr lang="en-US" sz="2400" dirty="0" smtClean="0"/>
              <a:t>Meds Only</a:t>
            </a:r>
          </a:p>
          <a:p>
            <a:pPr marL="1188720" lvl="4" indent="-274320">
              <a:spcBef>
                <a:spcPts val="600"/>
              </a:spcBef>
              <a:buClr>
                <a:schemeClr val="accent1"/>
              </a:buClr>
              <a:buSzPct val="70000"/>
              <a:buFont typeface="Courier New" pitchFamily="49" charset="0"/>
              <a:buChar char="o"/>
            </a:pPr>
            <a:r>
              <a:rPr lang="en-US" sz="2400" dirty="0" smtClean="0"/>
              <a:t>Labs Only</a:t>
            </a:r>
          </a:p>
          <a:p>
            <a:pPr marL="731520" lvl="2" indent="-274320">
              <a:spcBef>
                <a:spcPts val="600"/>
              </a:spcBef>
              <a:buClr>
                <a:schemeClr val="accent1"/>
              </a:buClr>
              <a:buSzPct val="70000"/>
              <a:buFont typeface="Arial" pitchFamily="34" charset="0"/>
              <a:buChar char="•"/>
            </a:pPr>
            <a:r>
              <a:rPr lang="en-US" sz="2400" dirty="0" smtClean="0"/>
              <a:t>DO NOT UNPLUG signs for refrigerators.</a:t>
            </a:r>
          </a:p>
          <a:p>
            <a:pPr marL="731520" lvl="2" indent="-274320">
              <a:spcBef>
                <a:spcPts val="600"/>
              </a:spcBef>
              <a:buClr>
                <a:schemeClr val="accent1"/>
              </a:buClr>
              <a:buSzPct val="70000"/>
              <a:buFont typeface="Arial" pitchFamily="34" charset="0"/>
              <a:buChar char="•"/>
            </a:pPr>
            <a:r>
              <a:rPr lang="en-US" sz="2400" dirty="0" smtClean="0"/>
              <a:t>Notice on how to handle medications during power outage.  </a:t>
            </a:r>
          </a:p>
          <a:p>
            <a:pPr marL="274320" lvl="1" indent="-274320">
              <a:spcBef>
                <a:spcPts val="600"/>
              </a:spcBef>
              <a:buClr>
                <a:schemeClr val="accent1"/>
              </a:buClr>
              <a:buSzPct val="70000"/>
              <a:buFont typeface="Wingdings"/>
              <a:buChar char=""/>
            </a:pPr>
            <a:endParaRPr lang="en-US" sz="2400" dirty="0" smtClean="0"/>
          </a:p>
          <a:p>
            <a:pPr marL="274320" lvl="1" indent="-274320">
              <a:spcBef>
                <a:spcPts val="600"/>
              </a:spcBef>
              <a:buClr>
                <a:schemeClr val="accent1"/>
              </a:buClr>
              <a:buSzPct val="70000"/>
              <a:buFont typeface="Wingdings"/>
              <a:buChar char=""/>
            </a:pPr>
            <a:r>
              <a:rPr lang="en-US" sz="2400" dirty="0" smtClean="0"/>
              <a:t>**Copy of policy available regarding handling medications during power outage.   Also recommend to place copy of policy of front of medication refrigerator</a:t>
            </a:r>
          </a:p>
          <a:p>
            <a:pPr lvl="1"/>
            <a:endParaRPr lang="en-US" sz="2400" dirty="0" smtClean="0"/>
          </a:p>
          <a:p>
            <a:endParaRPr lang="en-US" dirty="0" smtClean="0"/>
          </a:p>
        </p:txBody>
      </p:sp>
      <p:sp>
        <p:nvSpPr>
          <p:cNvPr id="3" name="Title 2"/>
          <p:cNvSpPr>
            <a:spLocks noGrp="1"/>
          </p:cNvSpPr>
          <p:nvPr>
            <p:ph type="title"/>
          </p:nvPr>
        </p:nvSpPr>
        <p:spPr/>
        <p:txBody>
          <a:bodyPr>
            <a:normAutofit/>
          </a:bodyPr>
          <a:lstStyle/>
          <a:p>
            <a:r>
              <a:rPr lang="en-US" dirty="0" smtClean="0"/>
              <a:t>ADDITIONAL HELPS</a:t>
            </a: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42 CFR 491.7 &amp; 491.8</a:t>
            </a: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
        <p:nvSpPr>
          <p:cNvPr id="6" name="Rectangle 3"/>
          <p:cNvSpPr txBox="1">
            <a:spLocks noChangeArrowheads="1"/>
          </p:cNvSpPr>
          <p:nvPr/>
        </p:nvSpPr>
        <p:spPr>
          <a:xfrm>
            <a:off x="457200" y="1600200"/>
            <a:ext cx="7467600" cy="4873752"/>
          </a:xfrm>
          <a:prstGeom prst="rect">
            <a:avLst/>
          </a:prstGeom>
        </p:spPr>
        <p:txBody>
          <a:bodyPr vert="horz">
            <a:normAutofit/>
          </a:bodyPr>
          <a:lstStyle/>
          <a:p>
            <a:pPr marL="274320" marR="0" lvl="0" indent="-274320" algn="ctr" defTabSz="914400" rtl="0" eaLnBrk="1" fontAlgn="auto" latinLnBrk="0" hangingPunct="1">
              <a:lnSpc>
                <a:spcPct val="100000"/>
              </a:lnSpc>
              <a:spcBef>
                <a:spcPts val="600"/>
              </a:spcBef>
              <a:spcAft>
                <a:spcPts val="0"/>
              </a:spcAft>
              <a:buClr>
                <a:schemeClr val="accent1"/>
              </a:buClr>
              <a:buSzPct val="70000"/>
              <a:buFont typeface="Wingdings" pitchFamily="2" charset="2"/>
              <a:buNone/>
              <a:tabLst/>
              <a:defRPr/>
            </a:pPr>
            <a:r>
              <a:rPr lang="en-US" sz="3200" b="1" dirty="0" smtClean="0"/>
              <a:t>Organizational Structure and Staffing Responsibilities</a:t>
            </a:r>
            <a:endParaRPr kumimoji="0" lang="en-US" sz="3200" b="1"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RHC REGULATIONS</a:t>
            </a:r>
            <a:endParaRPr lang="en-US" dirty="0"/>
          </a:p>
        </p:txBody>
      </p:sp>
      <p:sp>
        <p:nvSpPr>
          <p:cNvPr id="3" name="Content Placeholder 2"/>
          <p:cNvSpPr>
            <a:spLocks noGrp="1"/>
          </p:cNvSpPr>
          <p:nvPr>
            <p:ph sz="quarter" idx="1"/>
          </p:nvPr>
        </p:nvSpPr>
        <p:spPr>
          <a:xfrm>
            <a:off x="457200" y="1481328"/>
            <a:ext cx="8285018" cy="4525963"/>
          </a:xfrm>
        </p:spPr>
        <p:txBody>
          <a:bodyPr>
            <a:normAutofit/>
          </a:bodyPr>
          <a:lstStyle/>
          <a:p>
            <a:pPr marL="0" indent="0">
              <a:buNone/>
            </a:pPr>
            <a:r>
              <a:rPr lang="en-US" b="1" dirty="0" smtClean="0"/>
              <a:t>§</a:t>
            </a:r>
            <a:r>
              <a:rPr lang="en-US" b="1" dirty="0"/>
              <a:t> 491.7   Organizational structure. (</a:t>
            </a:r>
            <a:r>
              <a:rPr lang="en-US" b="1" dirty="0" smtClean="0"/>
              <a:t>J29)</a:t>
            </a:r>
            <a:endParaRPr lang="en-US" b="1" dirty="0"/>
          </a:p>
          <a:p>
            <a:pPr marL="803275" indent="-568325">
              <a:buNone/>
              <a:tabLst>
                <a:tab pos="803275" algn="l"/>
              </a:tabLst>
            </a:pPr>
            <a:r>
              <a:rPr lang="en-US" sz="2400" dirty="0" smtClean="0"/>
              <a:t> </a:t>
            </a:r>
            <a:r>
              <a:rPr lang="en-US" sz="2400" dirty="0"/>
              <a:t>(a) </a:t>
            </a:r>
            <a:r>
              <a:rPr lang="en-US" sz="2400" dirty="0" smtClean="0"/>
              <a:t>	</a:t>
            </a:r>
            <a:r>
              <a:rPr lang="en-US" sz="2400" i="1" dirty="0" smtClean="0"/>
              <a:t>Basic </a:t>
            </a:r>
            <a:r>
              <a:rPr lang="en-US" sz="2400" i="1" dirty="0"/>
              <a:t>requirements</a:t>
            </a:r>
            <a:r>
              <a:rPr lang="en-US" sz="2400" i="1" dirty="0" smtClean="0"/>
              <a:t>. </a:t>
            </a:r>
            <a:r>
              <a:rPr lang="en-US" sz="2400" b="1" dirty="0"/>
              <a:t>(</a:t>
            </a:r>
            <a:r>
              <a:rPr lang="en-US" sz="2400" b="1" dirty="0" smtClean="0"/>
              <a:t>J30)</a:t>
            </a:r>
            <a:endParaRPr lang="en-US" sz="2400" b="1" dirty="0"/>
          </a:p>
          <a:p>
            <a:pPr marL="1371600" indent="-568325">
              <a:buNone/>
              <a:tabLst>
                <a:tab pos="1371600" algn="l"/>
              </a:tabLst>
            </a:pPr>
            <a:r>
              <a:rPr lang="en-US" sz="2400" i="1" dirty="0" smtClean="0"/>
              <a:t> </a:t>
            </a:r>
            <a:r>
              <a:rPr lang="en-US" sz="2400" dirty="0"/>
              <a:t>(1) </a:t>
            </a:r>
            <a:r>
              <a:rPr lang="en-US" sz="2400" dirty="0" smtClean="0"/>
              <a:t>	The </a:t>
            </a:r>
            <a:r>
              <a:rPr lang="en-US" sz="2400" dirty="0"/>
              <a:t>clinic or center is under the </a:t>
            </a:r>
            <a:r>
              <a:rPr lang="en-US" sz="2400" b="1" dirty="0">
                <a:solidFill>
                  <a:srgbClr val="FF0000"/>
                </a:solidFill>
              </a:rPr>
              <a:t>medical direction of a physician</a:t>
            </a:r>
            <a:r>
              <a:rPr lang="en-US" sz="2400" dirty="0"/>
              <a:t>, and has a health care staff that meets the requirements of §491.8</a:t>
            </a:r>
            <a:r>
              <a:rPr lang="en-US" sz="2400" dirty="0" smtClean="0"/>
              <a:t>. </a:t>
            </a:r>
            <a:r>
              <a:rPr lang="en-US" sz="2400" b="1" dirty="0" smtClean="0"/>
              <a:t>(J31)</a:t>
            </a:r>
            <a:endParaRPr lang="en-US" sz="2400" b="1" dirty="0"/>
          </a:p>
          <a:p>
            <a:pPr marL="1371600" indent="-568325">
              <a:buNone/>
              <a:tabLst>
                <a:tab pos="1371600" algn="l"/>
              </a:tabLst>
            </a:pPr>
            <a:r>
              <a:rPr lang="en-US" sz="2400" dirty="0"/>
              <a:t>(2) </a:t>
            </a:r>
            <a:r>
              <a:rPr lang="en-US" sz="2400" dirty="0" smtClean="0"/>
              <a:t>	The </a:t>
            </a:r>
            <a:r>
              <a:rPr lang="en-US" sz="2400" dirty="0"/>
              <a:t>organization's policies and its </a:t>
            </a:r>
            <a:r>
              <a:rPr lang="en-US" sz="2400" b="1" dirty="0">
                <a:solidFill>
                  <a:srgbClr val="FF0000"/>
                </a:solidFill>
              </a:rPr>
              <a:t>lines of authority and responsibilities</a:t>
            </a:r>
            <a:r>
              <a:rPr lang="en-US" sz="2400" dirty="0"/>
              <a:t> are clearly set forth in writing</a:t>
            </a:r>
            <a:r>
              <a:rPr lang="en-US" sz="2400" dirty="0" smtClean="0"/>
              <a:t>. </a:t>
            </a:r>
            <a:r>
              <a:rPr lang="en-US" sz="2400" b="1" dirty="0"/>
              <a:t>(</a:t>
            </a:r>
            <a:r>
              <a:rPr lang="en-US" sz="2400" b="1" dirty="0" smtClean="0"/>
              <a:t>J32)</a:t>
            </a:r>
            <a:endParaRPr lang="en-US" sz="2400" b="1" dirty="0"/>
          </a:p>
          <a:p>
            <a:pPr marL="0" indent="0">
              <a:buNone/>
            </a:pPr>
            <a:endParaRPr lang="en-US" sz="2400" dirty="0">
              <a:solidFill>
                <a:srgbClr val="FF0000"/>
              </a:solidFill>
            </a:endParaRPr>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extLst>
      <p:ext uri="{BB962C8B-B14F-4D97-AF65-F5344CB8AC3E}">
        <p14:creationId xmlns:p14="http://schemas.microsoft.com/office/powerpoint/2010/main" xmlns="" val="15626772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RHC REGULATIONS</a:t>
            </a:r>
            <a:endParaRPr lang="en-US" dirty="0"/>
          </a:p>
        </p:txBody>
      </p:sp>
      <p:sp>
        <p:nvSpPr>
          <p:cNvPr id="3" name="Content Placeholder 2"/>
          <p:cNvSpPr>
            <a:spLocks noGrp="1"/>
          </p:cNvSpPr>
          <p:nvPr>
            <p:ph sz="quarter" idx="1"/>
          </p:nvPr>
        </p:nvSpPr>
        <p:spPr>
          <a:xfrm>
            <a:off x="457200" y="1481328"/>
            <a:ext cx="8257309" cy="4525963"/>
          </a:xfrm>
        </p:spPr>
        <p:txBody>
          <a:bodyPr>
            <a:normAutofit/>
          </a:bodyPr>
          <a:lstStyle/>
          <a:p>
            <a:pPr marL="0" indent="0">
              <a:buNone/>
            </a:pPr>
            <a:r>
              <a:rPr lang="en-US" sz="2400" dirty="0" smtClean="0"/>
              <a:t>(</a:t>
            </a:r>
            <a:r>
              <a:rPr lang="en-US" sz="2400" dirty="0"/>
              <a:t>b) </a:t>
            </a:r>
            <a:r>
              <a:rPr lang="en-US" sz="2400" i="1" dirty="0"/>
              <a:t>Disclosure. </a:t>
            </a:r>
            <a:r>
              <a:rPr lang="en-US" sz="2400" b="1" dirty="0"/>
              <a:t>(</a:t>
            </a:r>
            <a:r>
              <a:rPr lang="en-US" sz="2400" b="1" dirty="0" smtClean="0"/>
              <a:t>J33)</a:t>
            </a:r>
            <a:endParaRPr lang="en-US" sz="2400" b="1" dirty="0"/>
          </a:p>
          <a:p>
            <a:pPr marL="457200" indent="0">
              <a:buNone/>
            </a:pPr>
            <a:r>
              <a:rPr lang="en-US" sz="2400" dirty="0" smtClean="0"/>
              <a:t>The </a:t>
            </a:r>
            <a:r>
              <a:rPr lang="en-US" sz="2400" dirty="0"/>
              <a:t>clinic or center </a:t>
            </a:r>
            <a:r>
              <a:rPr lang="en-US" sz="2400" b="1" dirty="0">
                <a:solidFill>
                  <a:srgbClr val="FF0000"/>
                </a:solidFill>
              </a:rPr>
              <a:t>discloses the names and addresses</a:t>
            </a:r>
            <a:r>
              <a:rPr lang="en-US" sz="2400" dirty="0">
                <a:solidFill>
                  <a:srgbClr val="FF0000"/>
                </a:solidFill>
              </a:rPr>
              <a:t> </a:t>
            </a:r>
            <a:r>
              <a:rPr lang="en-US" sz="2400" dirty="0"/>
              <a:t>of:</a:t>
            </a:r>
          </a:p>
          <a:p>
            <a:pPr marL="914400" indent="-457200">
              <a:buNone/>
              <a:tabLst>
                <a:tab pos="914400" algn="l"/>
              </a:tabLst>
            </a:pPr>
            <a:r>
              <a:rPr lang="en-US" sz="2400" dirty="0"/>
              <a:t>(1) </a:t>
            </a:r>
            <a:r>
              <a:rPr lang="en-US" sz="2400" dirty="0" smtClean="0"/>
              <a:t>Its </a:t>
            </a:r>
            <a:r>
              <a:rPr lang="en-US" sz="2400" dirty="0"/>
              <a:t>owners, in accordance with section 1124 of the Social Security Act (42 U.S.C. 132 A–3</a:t>
            </a:r>
            <a:r>
              <a:rPr lang="en-US" sz="2400" dirty="0" smtClean="0"/>
              <a:t>); </a:t>
            </a:r>
            <a:r>
              <a:rPr lang="en-US" sz="2400" b="1" dirty="0"/>
              <a:t>(</a:t>
            </a:r>
            <a:r>
              <a:rPr lang="en-US" sz="2400" b="1" dirty="0" smtClean="0"/>
              <a:t>J34)</a:t>
            </a:r>
            <a:endParaRPr lang="en-US" sz="2400" b="1" dirty="0"/>
          </a:p>
          <a:p>
            <a:pPr marL="914400" indent="-457200">
              <a:buNone/>
              <a:tabLst>
                <a:tab pos="914400" algn="l"/>
              </a:tabLst>
            </a:pPr>
            <a:r>
              <a:rPr lang="en-US" sz="2400" dirty="0" smtClean="0"/>
              <a:t>(</a:t>
            </a:r>
            <a:r>
              <a:rPr lang="en-US" sz="2400" dirty="0"/>
              <a:t>2) The person principally </a:t>
            </a:r>
            <a:r>
              <a:rPr lang="en-US" sz="2400" b="1" dirty="0">
                <a:solidFill>
                  <a:srgbClr val="FF0000"/>
                </a:solidFill>
              </a:rPr>
              <a:t>responsible for directing the operation</a:t>
            </a:r>
            <a:r>
              <a:rPr lang="en-US" sz="2400" dirty="0"/>
              <a:t> of the clinic or center; </a:t>
            </a:r>
            <a:r>
              <a:rPr lang="en-US" sz="2400" dirty="0" smtClean="0"/>
              <a:t>and </a:t>
            </a:r>
            <a:r>
              <a:rPr lang="en-US" sz="2400" b="1" dirty="0"/>
              <a:t>(</a:t>
            </a:r>
            <a:r>
              <a:rPr lang="en-US" sz="2400" b="1" dirty="0" smtClean="0"/>
              <a:t>J35)</a:t>
            </a:r>
            <a:endParaRPr lang="en-US" sz="2400" b="1" dirty="0"/>
          </a:p>
          <a:p>
            <a:pPr marL="914400" indent="-457200">
              <a:buNone/>
              <a:tabLst>
                <a:tab pos="914400" algn="l"/>
              </a:tabLst>
            </a:pPr>
            <a:r>
              <a:rPr lang="en-US" sz="2400" dirty="0" smtClean="0"/>
              <a:t>(</a:t>
            </a:r>
            <a:r>
              <a:rPr lang="en-US" sz="2400" dirty="0"/>
              <a:t>3) The person </a:t>
            </a:r>
            <a:r>
              <a:rPr lang="en-US" sz="2400" b="1" dirty="0">
                <a:solidFill>
                  <a:srgbClr val="FF0000"/>
                </a:solidFill>
              </a:rPr>
              <a:t>responsible for medical direction</a:t>
            </a:r>
            <a:r>
              <a:rPr lang="en-US" sz="2400" dirty="0" smtClean="0"/>
              <a:t>. </a:t>
            </a:r>
            <a:r>
              <a:rPr lang="en-US" sz="2400" b="1" dirty="0"/>
              <a:t>(</a:t>
            </a:r>
            <a:r>
              <a:rPr lang="en-US" sz="2400" b="1" dirty="0" smtClean="0"/>
              <a:t>J36)</a:t>
            </a:r>
            <a:endParaRPr lang="en-US" sz="2400" b="1" dirty="0"/>
          </a:p>
          <a:p>
            <a:pPr marL="914400" indent="-457200">
              <a:buNone/>
              <a:tabLst>
                <a:tab pos="914400" algn="l"/>
              </a:tabLst>
            </a:pPr>
            <a:r>
              <a:rPr lang="en-US" sz="2400" dirty="0" smtClean="0"/>
              <a:t>	[</a:t>
            </a:r>
            <a:r>
              <a:rPr lang="en-US" sz="2400" dirty="0"/>
              <a:t>57 FR 24983, June 12, 1992</a:t>
            </a:r>
            <a:r>
              <a:rPr lang="en-US" sz="2400" dirty="0" smtClean="0"/>
              <a:t>]</a:t>
            </a:r>
            <a:endParaRPr lang="en-US" sz="2400"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extLst>
      <p:ext uri="{BB962C8B-B14F-4D97-AF65-F5344CB8AC3E}">
        <p14:creationId xmlns:p14="http://schemas.microsoft.com/office/powerpoint/2010/main" xmlns="" val="34791717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RHC REGULATIONS</a:t>
            </a:r>
            <a:endParaRPr lang="en-US" dirty="0"/>
          </a:p>
        </p:txBody>
      </p:sp>
      <p:sp>
        <p:nvSpPr>
          <p:cNvPr id="3" name="Content Placeholder 2"/>
          <p:cNvSpPr>
            <a:spLocks noGrp="1"/>
          </p:cNvSpPr>
          <p:nvPr>
            <p:ph sz="quarter" idx="1"/>
          </p:nvPr>
        </p:nvSpPr>
        <p:spPr>
          <a:xfrm>
            <a:off x="457200" y="1417638"/>
            <a:ext cx="8243455" cy="4766320"/>
          </a:xfrm>
        </p:spPr>
        <p:txBody>
          <a:bodyPr>
            <a:normAutofit fontScale="92500" lnSpcReduction="20000"/>
          </a:bodyPr>
          <a:lstStyle/>
          <a:p>
            <a:pPr marL="0" indent="0">
              <a:buNone/>
            </a:pPr>
            <a:r>
              <a:rPr lang="en-US" b="1" dirty="0" smtClean="0"/>
              <a:t>§</a:t>
            </a:r>
            <a:r>
              <a:rPr lang="en-US" b="1" dirty="0"/>
              <a:t> 491.8   Staffing and staff responsibilities. (</a:t>
            </a:r>
            <a:r>
              <a:rPr lang="en-US" b="1" dirty="0" smtClean="0"/>
              <a:t>J37)</a:t>
            </a:r>
            <a:endParaRPr lang="en-US" b="1" dirty="0"/>
          </a:p>
          <a:p>
            <a:pPr marL="457200" indent="-222250">
              <a:buNone/>
            </a:pPr>
            <a:r>
              <a:rPr lang="en-US" dirty="0" smtClean="0"/>
              <a:t>(a) </a:t>
            </a:r>
            <a:r>
              <a:rPr lang="en-US" i="1" dirty="0" smtClean="0"/>
              <a:t>Staffing. </a:t>
            </a:r>
            <a:r>
              <a:rPr lang="en-US" b="1" dirty="0" smtClean="0"/>
              <a:t>(J38)</a:t>
            </a:r>
          </a:p>
          <a:p>
            <a:pPr marL="1081088" indent="-457200">
              <a:buNone/>
              <a:tabLst>
                <a:tab pos="1025525" algn="l"/>
              </a:tabLst>
            </a:pPr>
            <a:r>
              <a:rPr lang="en-US" dirty="0" smtClean="0"/>
              <a:t>(</a:t>
            </a:r>
            <a:r>
              <a:rPr lang="en-US" dirty="0"/>
              <a:t>1) </a:t>
            </a:r>
            <a:r>
              <a:rPr lang="en-US" dirty="0" smtClean="0"/>
              <a:t>	The </a:t>
            </a:r>
            <a:r>
              <a:rPr lang="en-US" dirty="0"/>
              <a:t>clinic or center has a health care staff that includes one or more physicians. Rural health clinic staffs must also include </a:t>
            </a:r>
            <a:r>
              <a:rPr lang="en-US" b="1" dirty="0">
                <a:solidFill>
                  <a:srgbClr val="FF0000"/>
                </a:solidFill>
              </a:rPr>
              <a:t>one or more physician's assistants or nurse practitioners</a:t>
            </a:r>
            <a:r>
              <a:rPr lang="en-US" dirty="0" smtClean="0"/>
              <a:t>. </a:t>
            </a:r>
            <a:r>
              <a:rPr lang="en-US" b="1" dirty="0"/>
              <a:t>(</a:t>
            </a:r>
            <a:r>
              <a:rPr lang="en-US" b="1" dirty="0" smtClean="0"/>
              <a:t>J39)</a:t>
            </a:r>
            <a:endParaRPr lang="en-US" b="1" dirty="0"/>
          </a:p>
          <a:p>
            <a:pPr marL="1081088" indent="-457200">
              <a:buNone/>
              <a:tabLst>
                <a:tab pos="1025525" algn="l"/>
              </a:tabLst>
            </a:pPr>
            <a:r>
              <a:rPr lang="en-US" dirty="0" smtClean="0"/>
              <a:t>(</a:t>
            </a:r>
            <a:r>
              <a:rPr lang="en-US" dirty="0"/>
              <a:t>2) </a:t>
            </a:r>
            <a:r>
              <a:rPr lang="en-US" dirty="0" smtClean="0"/>
              <a:t>	The </a:t>
            </a:r>
            <a:r>
              <a:rPr lang="en-US" dirty="0"/>
              <a:t>physician member of the staff may be the owner of the rural health clinic, an employee of the clinic or center, or </a:t>
            </a:r>
            <a:r>
              <a:rPr lang="en-US" b="1" dirty="0">
                <a:solidFill>
                  <a:srgbClr val="FF0000"/>
                </a:solidFill>
              </a:rPr>
              <a:t>under agreement </a:t>
            </a:r>
            <a:r>
              <a:rPr lang="en-US" dirty="0"/>
              <a:t>with the clinic or center to carry out the responsibilities required under this section</a:t>
            </a:r>
            <a:r>
              <a:rPr lang="en-US" dirty="0" smtClean="0"/>
              <a:t>. </a:t>
            </a:r>
            <a:r>
              <a:rPr lang="en-US" b="1" dirty="0" smtClean="0"/>
              <a:t>(J40)</a:t>
            </a:r>
          </a:p>
          <a:p>
            <a:pPr marL="1081088" indent="-457200">
              <a:buNone/>
              <a:tabLst>
                <a:tab pos="1025525" algn="l"/>
              </a:tabLst>
            </a:pPr>
            <a:r>
              <a:rPr lang="en-US" dirty="0" smtClean="0"/>
              <a:t>(3) 	The physician assistant, nurse practitioner, nurse-midwife, clinical social worker, or clinical psychologist member of the staff may be the owner or an employee of the clinic or center, or may furnish services under contract to the center. </a:t>
            </a:r>
            <a:r>
              <a:rPr lang="en-US" b="1" dirty="0" smtClean="0"/>
              <a:t>(J40)</a:t>
            </a:r>
          </a:p>
          <a:p>
            <a:pPr marL="0" indent="0">
              <a:buNone/>
            </a:pP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extLst>
      <p:ext uri="{BB962C8B-B14F-4D97-AF65-F5344CB8AC3E}">
        <p14:creationId xmlns:p14="http://schemas.microsoft.com/office/powerpoint/2010/main" xmlns="" val="27255475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RHC REGULATIONS</a:t>
            </a:r>
            <a:endParaRPr lang="en-US" dirty="0"/>
          </a:p>
        </p:txBody>
      </p:sp>
      <p:sp>
        <p:nvSpPr>
          <p:cNvPr id="3" name="Content Placeholder 2"/>
          <p:cNvSpPr>
            <a:spLocks noGrp="1"/>
          </p:cNvSpPr>
          <p:nvPr>
            <p:ph sz="quarter" idx="1"/>
          </p:nvPr>
        </p:nvSpPr>
        <p:spPr>
          <a:xfrm>
            <a:off x="457200" y="1417638"/>
            <a:ext cx="8243455" cy="4733662"/>
          </a:xfrm>
        </p:spPr>
        <p:txBody>
          <a:bodyPr>
            <a:normAutofit fontScale="92500" lnSpcReduction="10000"/>
          </a:bodyPr>
          <a:lstStyle/>
          <a:p>
            <a:pPr marL="457200" indent="-457200">
              <a:buNone/>
              <a:tabLst>
                <a:tab pos="457200" algn="l"/>
              </a:tabLst>
            </a:pPr>
            <a:r>
              <a:rPr lang="en-US" sz="2600" dirty="0" smtClean="0"/>
              <a:t>(4</a:t>
            </a:r>
            <a:r>
              <a:rPr lang="en-US" sz="2600" dirty="0"/>
              <a:t>) The staff may also include ancillary personnel who are supervised by the professional staff</a:t>
            </a:r>
            <a:r>
              <a:rPr lang="en-US" sz="2600" dirty="0" smtClean="0"/>
              <a:t>. </a:t>
            </a:r>
          </a:p>
          <a:p>
            <a:pPr marL="457200" indent="-457200">
              <a:buNone/>
              <a:tabLst>
                <a:tab pos="457200" algn="l"/>
              </a:tabLst>
            </a:pPr>
            <a:r>
              <a:rPr lang="en-US" sz="2600" dirty="0" smtClean="0"/>
              <a:t>(</a:t>
            </a:r>
            <a:r>
              <a:rPr lang="en-US" sz="2600" dirty="0"/>
              <a:t>5) The </a:t>
            </a:r>
            <a:r>
              <a:rPr lang="en-US" sz="2600" b="1" dirty="0">
                <a:solidFill>
                  <a:srgbClr val="FF0000"/>
                </a:solidFill>
              </a:rPr>
              <a:t>staff is sufficient to provide the services</a:t>
            </a:r>
            <a:r>
              <a:rPr lang="en-US" sz="2600" dirty="0"/>
              <a:t> essential to the operation of the clinic or center</a:t>
            </a:r>
            <a:r>
              <a:rPr lang="en-US" sz="2600" dirty="0" smtClean="0"/>
              <a:t>. </a:t>
            </a:r>
            <a:r>
              <a:rPr lang="en-US" sz="2600" b="1" dirty="0"/>
              <a:t>(</a:t>
            </a:r>
            <a:r>
              <a:rPr lang="en-US" sz="2600" b="1" dirty="0" smtClean="0"/>
              <a:t>J41)</a:t>
            </a:r>
            <a:endParaRPr lang="en-US" sz="2600" dirty="0"/>
          </a:p>
          <a:p>
            <a:pPr marL="457200" indent="-457200">
              <a:buNone/>
              <a:tabLst>
                <a:tab pos="457200" algn="l"/>
              </a:tabLst>
            </a:pPr>
            <a:r>
              <a:rPr lang="en-US" sz="2600" dirty="0"/>
              <a:t>(6) </a:t>
            </a:r>
            <a:r>
              <a:rPr lang="en-US" sz="2600" b="1" dirty="0">
                <a:solidFill>
                  <a:srgbClr val="FF0000"/>
                </a:solidFill>
              </a:rPr>
              <a:t>A physician, nurse practitioner, physician assistant, nurse-midwife, clinical social worker, or clinical psychologist is available to furnish patient care services at all times the clinic or center operates</a:t>
            </a:r>
            <a:r>
              <a:rPr lang="en-US" sz="2600" dirty="0"/>
              <a:t>. In addition, for rural health clinics, a nurse practitioner or a physician assistant is available to furnish patient care services at least 6</a:t>
            </a:r>
            <a:r>
              <a:rPr lang="en-US" sz="2600" dirty="0" smtClean="0"/>
              <a:t>0 </a:t>
            </a:r>
            <a:r>
              <a:rPr lang="en-US" sz="2600" dirty="0"/>
              <a:t>percent of the time the clinic operates</a:t>
            </a:r>
            <a:r>
              <a:rPr lang="en-US" sz="2600" dirty="0" smtClean="0"/>
              <a:t>. (has been changed to 50%) </a:t>
            </a:r>
            <a:r>
              <a:rPr lang="en-US" sz="2600" b="1" dirty="0"/>
              <a:t>(</a:t>
            </a:r>
            <a:r>
              <a:rPr lang="en-US" sz="2600" b="1" dirty="0" smtClean="0"/>
              <a:t>J42)</a:t>
            </a:r>
            <a:endParaRPr lang="en-US" sz="2600" b="1" dirty="0"/>
          </a:p>
          <a:p>
            <a:pPr marL="0" indent="0">
              <a:buNone/>
            </a:pP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extLst>
      <p:ext uri="{BB962C8B-B14F-4D97-AF65-F5344CB8AC3E}">
        <p14:creationId xmlns:p14="http://schemas.microsoft.com/office/powerpoint/2010/main" xmlns="" val="1442068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RHC REGULATIONS</a:t>
            </a:r>
            <a:endParaRPr lang="en-US" dirty="0"/>
          </a:p>
        </p:txBody>
      </p:sp>
      <p:sp>
        <p:nvSpPr>
          <p:cNvPr id="3" name="Content Placeholder 2"/>
          <p:cNvSpPr>
            <a:spLocks noGrp="1"/>
          </p:cNvSpPr>
          <p:nvPr>
            <p:ph sz="quarter" idx="1"/>
          </p:nvPr>
        </p:nvSpPr>
        <p:spPr>
          <a:xfrm>
            <a:off x="457200" y="1417638"/>
            <a:ext cx="8243455" cy="5756790"/>
          </a:xfrm>
        </p:spPr>
        <p:txBody>
          <a:bodyPr>
            <a:noAutofit/>
          </a:bodyPr>
          <a:lstStyle/>
          <a:p>
            <a:pPr marL="0" indent="0">
              <a:buNone/>
            </a:pPr>
            <a:r>
              <a:rPr lang="en-US" sz="2400" dirty="0" smtClean="0"/>
              <a:t>(</a:t>
            </a:r>
            <a:r>
              <a:rPr lang="en-US" sz="2400" dirty="0"/>
              <a:t>b) </a:t>
            </a:r>
            <a:r>
              <a:rPr lang="en-US" sz="2400" i="1" dirty="0"/>
              <a:t>Physician responsibilities. </a:t>
            </a:r>
            <a:r>
              <a:rPr lang="en-US" sz="2400" b="1" dirty="0"/>
              <a:t>(</a:t>
            </a:r>
            <a:r>
              <a:rPr lang="en-US" sz="2400" b="1" dirty="0" smtClean="0"/>
              <a:t>J45)</a:t>
            </a:r>
            <a:endParaRPr lang="en-US" sz="2400" b="1" dirty="0"/>
          </a:p>
          <a:p>
            <a:pPr marL="858838" indent="-401638">
              <a:buNone/>
              <a:tabLst>
                <a:tab pos="858838" algn="l"/>
              </a:tabLst>
            </a:pPr>
            <a:r>
              <a:rPr lang="en-US" sz="2400" dirty="0" smtClean="0"/>
              <a:t>(</a:t>
            </a:r>
            <a:r>
              <a:rPr lang="en-US" sz="2400" dirty="0"/>
              <a:t>1) The physician:</a:t>
            </a:r>
          </a:p>
          <a:p>
            <a:pPr marL="1316038" indent="-401638">
              <a:buNone/>
              <a:tabLst>
                <a:tab pos="1316038" algn="l"/>
              </a:tabLst>
            </a:pPr>
            <a:r>
              <a:rPr lang="en-US" sz="2400" dirty="0"/>
              <a:t>(i) Except for services furnished by a clinical psychologist in an FQHC, which State law permits to be provided without physician supervision, provides medical direction for the clinic's or center's health care activities and consultation for, and medical supervision of, the health care staff</a:t>
            </a:r>
            <a:r>
              <a:rPr lang="en-US" sz="2400" dirty="0" smtClean="0"/>
              <a:t>. </a:t>
            </a:r>
            <a:r>
              <a:rPr lang="en-US" sz="2400" b="1" dirty="0"/>
              <a:t>(</a:t>
            </a:r>
            <a:r>
              <a:rPr lang="en-US" sz="2400" b="1" dirty="0" smtClean="0"/>
              <a:t>J46)</a:t>
            </a:r>
            <a:endParaRPr lang="en-US" sz="2400" b="1" dirty="0"/>
          </a:p>
          <a:p>
            <a:pPr marL="0" indent="0">
              <a:buNone/>
            </a:pP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extLst>
      <p:ext uri="{BB962C8B-B14F-4D97-AF65-F5344CB8AC3E}">
        <p14:creationId xmlns:p14="http://schemas.microsoft.com/office/powerpoint/2010/main" xmlns="" val="30830377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RHC REGULATIONS</a:t>
            </a:r>
            <a:endParaRPr lang="en-US" dirty="0"/>
          </a:p>
        </p:txBody>
      </p:sp>
      <p:sp>
        <p:nvSpPr>
          <p:cNvPr id="3" name="Content Placeholder 2"/>
          <p:cNvSpPr>
            <a:spLocks noGrp="1"/>
          </p:cNvSpPr>
          <p:nvPr>
            <p:ph sz="quarter" idx="1"/>
          </p:nvPr>
        </p:nvSpPr>
        <p:spPr>
          <a:xfrm>
            <a:off x="457200" y="1417638"/>
            <a:ext cx="8229600" cy="5499705"/>
          </a:xfrm>
        </p:spPr>
        <p:txBody>
          <a:bodyPr>
            <a:noAutofit/>
          </a:bodyPr>
          <a:lstStyle/>
          <a:p>
            <a:pPr marL="568325" indent="-568325">
              <a:buNone/>
              <a:tabLst>
                <a:tab pos="512763" algn="l"/>
              </a:tabLst>
            </a:pPr>
            <a:r>
              <a:rPr lang="en-US" sz="2400" dirty="0" smtClean="0"/>
              <a:t>(</a:t>
            </a:r>
            <a:r>
              <a:rPr lang="en-US" sz="2400" dirty="0"/>
              <a:t>ii) </a:t>
            </a:r>
            <a:r>
              <a:rPr lang="en-US" sz="2400" dirty="0" smtClean="0"/>
              <a:t>		In </a:t>
            </a:r>
            <a:r>
              <a:rPr lang="en-US" sz="2400" dirty="0"/>
              <a:t>conjunction with the physician's assistant and/or nurse practitioner member(s), </a:t>
            </a:r>
            <a:r>
              <a:rPr lang="en-US" sz="2400" b="1" dirty="0">
                <a:solidFill>
                  <a:srgbClr val="FF0000"/>
                </a:solidFill>
              </a:rPr>
              <a:t>participates in developing, executing, and periodically reviewing the clinic's or center's written policies and the services </a:t>
            </a:r>
            <a:r>
              <a:rPr lang="en-US" sz="2400" dirty="0"/>
              <a:t>provided to Federal program patients; </a:t>
            </a:r>
            <a:r>
              <a:rPr lang="en-US" sz="2400" dirty="0" smtClean="0"/>
              <a:t>and </a:t>
            </a:r>
            <a:r>
              <a:rPr lang="en-US" sz="2400" b="1" dirty="0"/>
              <a:t>(</a:t>
            </a:r>
            <a:r>
              <a:rPr lang="en-US" sz="2400" b="1" dirty="0" smtClean="0"/>
              <a:t>J47)</a:t>
            </a:r>
            <a:endParaRPr lang="en-US" sz="2400" dirty="0"/>
          </a:p>
          <a:p>
            <a:pPr marL="568325" indent="-568325">
              <a:buNone/>
              <a:tabLst>
                <a:tab pos="512763" algn="l"/>
              </a:tabLst>
            </a:pPr>
            <a:r>
              <a:rPr lang="en-US" sz="2400" dirty="0"/>
              <a:t>(iii) </a:t>
            </a:r>
            <a:r>
              <a:rPr lang="en-US" sz="2400" b="1" dirty="0">
                <a:solidFill>
                  <a:srgbClr val="FF0000"/>
                </a:solidFill>
              </a:rPr>
              <a:t>Periodically reviews the clinic's or center's patient records, provides medical orders, and provides medical care services to the patients of the clinic or center</a:t>
            </a:r>
            <a:r>
              <a:rPr lang="en-US" sz="2400" b="1" dirty="0" smtClean="0">
                <a:solidFill>
                  <a:srgbClr val="FF0000"/>
                </a:solidFill>
              </a:rPr>
              <a:t>. </a:t>
            </a:r>
            <a:r>
              <a:rPr lang="en-US" sz="2400" b="1" dirty="0"/>
              <a:t>(</a:t>
            </a:r>
            <a:r>
              <a:rPr lang="en-US" sz="2400" b="1" dirty="0" smtClean="0"/>
              <a:t>J48)</a:t>
            </a:r>
          </a:p>
          <a:p>
            <a:pPr marL="0" indent="0">
              <a:buNone/>
            </a:pPr>
            <a:endParaRPr lang="en-US" sz="2400" b="1" dirty="0" smtClean="0"/>
          </a:p>
          <a:p>
            <a:pPr marL="0" indent="0">
              <a:buNone/>
            </a:pP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extLst>
      <p:ext uri="{BB962C8B-B14F-4D97-AF65-F5344CB8AC3E}">
        <p14:creationId xmlns:p14="http://schemas.microsoft.com/office/powerpoint/2010/main" xmlns="" val="2194866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RHC REGULATIONS</a:t>
            </a:r>
            <a:endParaRPr lang="en-US" dirty="0"/>
          </a:p>
        </p:txBody>
      </p:sp>
      <p:sp>
        <p:nvSpPr>
          <p:cNvPr id="3" name="Content Placeholder 2"/>
          <p:cNvSpPr>
            <a:spLocks noGrp="1"/>
          </p:cNvSpPr>
          <p:nvPr>
            <p:ph sz="quarter" idx="1"/>
          </p:nvPr>
        </p:nvSpPr>
        <p:spPr>
          <a:xfrm>
            <a:off x="457200" y="1417638"/>
            <a:ext cx="8257309" cy="5014838"/>
          </a:xfrm>
        </p:spPr>
        <p:txBody>
          <a:bodyPr>
            <a:noAutofit/>
          </a:bodyPr>
          <a:lstStyle/>
          <a:p>
            <a:pPr marL="457200" indent="-457200">
              <a:buNone/>
              <a:tabLst>
                <a:tab pos="457200" algn="l"/>
              </a:tabLst>
            </a:pPr>
            <a:r>
              <a:rPr lang="en-US" sz="2400" dirty="0" smtClean="0"/>
              <a:t>(</a:t>
            </a:r>
            <a:r>
              <a:rPr lang="en-US" sz="2400" dirty="0"/>
              <a:t>2) A physician is present for sufficient periods of time, at least once in every 2 week period (except in extraordinary circumstances), to provide the medical direction, medical care services, consultation and supervision described in paragraph (b)(1) of this section and is available through direct telecommunication for consultation, assistance with medical emergencies, or patient referral. The extraordinary circumstances are documented in the records of the clinic or center</a:t>
            </a:r>
            <a:r>
              <a:rPr lang="en-US" sz="2400" dirty="0" smtClean="0"/>
              <a:t>. </a:t>
            </a:r>
            <a:r>
              <a:rPr lang="en-US" sz="2400" b="1" dirty="0"/>
              <a:t>(</a:t>
            </a:r>
            <a:r>
              <a:rPr lang="en-US" sz="2400" b="1" dirty="0" smtClean="0"/>
              <a:t>J49)</a:t>
            </a:r>
          </a:p>
          <a:p>
            <a:pPr marL="0" indent="0">
              <a:buNone/>
            </a:pPr>
            <a:endParaRPr lang="en-US" sz="2400" b="1" dirty="0" smtClean="0"/>
          </a:p>
          <a:p>
            <a:pPr marL="0" indent="0">
              <a:buNone/>
            </a:pPr>
            <a:r>
              <a:rPr lang="en-US" sz="2400" b="1" dirty="0" smtClean="0">
                <a:solidFill>
                  <a:srgbClr val="FF0000"/>
                </a:solidFill>
              </a:rPr>
              <a:t>This has changed to State specific requirements.</a:t>
            </a:r>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extLst>
      <p:ext uri="{BB962C8B-B14F-4D97-AF65-F5344CB8AC3E}">
        <p14:creationId xmlns:p14="http://schemas.microsoft.com/office/powerpoint/2010/main" xmlns="" val="15760887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RHC REGULATIONS</a:t>
            </a:r>
            <a:endParaRPr lang="en-US" dirty="0"/>
          </a:p>
        </p:txBody>
      </p:sp>
      <p:sp>
        <p:nvSpPr>
          <p:cNvPr id="2" name="Content Placeholder 1"/>
          <p:cNvSpPr>
            <a:spLocks noGrp="1"/>
          </p:cNvSpPr>
          <p:nvPr>
            <p:ph sz="quarter" idx="1"/>
          </p:nvPr>
        </p:nvSpPr>
        <p:spPr/>
        <p:txBody>
          <a:bodyPr/>
          <a:lstStyle/>
          <a:p>
            <a:r>
              <a:rPr lang="en-US" dirty="0" smtClean="0"/>
              <a:t>In the State of </a:t>
            </a:r>
            <a:r>
              <a:rPr lang="en-US" dirty="0" smtClean="0"/>
              <a:t>Mississippi</a:t>
            </a:r>
            <a:r>
              <a:rPr lang="en-US" dirty="0" smtClean="0"/>
              <a:t>, </a:t>
            </a:r>
            <a:r>
              <a:rPr lang="en-US" dirty="0" smtClean="0"/>
              <a:t>there are no specific on site requirements for Medical Directors.  </a:t>
            </a:r>
          </a:p>
          <a:p>
            <a:r>
              <a:rPr lang="en-US" dirty="0" smtClean="0"/>
              <a:t>The Medical Director MUST be able to fulfill all of the other requirements listed.</a:t>
            </a: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RHC REGULATIONS</a:t>
            </a:r>
            <a:endParaRPr lang="en-US" dirty="0"/>
          </a:p>
        </p:txBody>
      </p:sp>
      <p:sp>
        <p:nvSpPr>
          <p:cNvPr id="3" name="Content Placeholder 2"/>
          <p:cNvSpPr>
            <a:spLocks noGrp="1"/>
          </p:cNvSpPr>
          <p:nvPr>
            <p:ph sz="quarter" idx="1"/>
          </p:nvPr>
        </p:nvSpPr>
        <p:spPr>
          <a:xfrm>
            <a:off x="457200" y="1417638"/>
            <a:ext cx="8285018" cy="5207962"/>
          </a:xfrm>
        </p:spPr>
        <p:txBody>
          <a:bodyPr>
            <a:normAutofit/>
          </a:bodyPr>
          <a:lstStyle/>
          <a:p>
            <a:pPr marL="401638" indent="-401638">
              <a:buNone/>
            </a:pPr>
            <a:r>
              <a:rPr lang="en-US" sz="2400" dirty="0" smtClean="0"/>
              <a:t>(</a:t>
            </a:r>
            <a:r>
              <a:rPr lang="en-US" sz="2400" dirty="0"/>
              <a:t>c) </a:t>
            </a:r>
            <a:r>
              <a:rPr lang="en-US" sz="2400" i="1" dirty="0"/>
              <a:t>Physician assistant and nurse practitioner responsibilities. </a:t>
            </a:r>
            <a:r>
              <a:rPr lang="en-US" sz="2400" b="1" dirty="0"/>
              <a:t>(</a:t>
            </a:r>
            <a:r>
              <a:rPr lang="en-US" sz="2400" b="1" dirty="0" smtClean="0"/>
              <a:t>J50)</a:t>
            </a:r>
            <a:endParaRPr lang="en-US" sz="2400" b="1" dirty="0"/>
          </a:p>
          <a:p>
            <a:pPr marL="858838" indent="-457200">
              <a:buNone/>
              <a:tabLst>
                <a:tab pos="858838" algn="l"/>
              </a:tabLst>
            </a:pPr>
            <a:r>
              <a:rPr lang="en-US" sz="2400" dirty="0" smtClean="0"/>
              <a:t>(</a:t>
            </a:r>
            <a:r>
              <a:rPr lang="en-US" sz="2400" dirty="0"/>
              <a:t>1) The physician assistant and the nurse practitioner members of the clinic's or center's staff:</a:t>
            </a:r>
          </a:p>
          <a:p>
            <a:pPr marL="1316038" indent="-457200">
              <a:buNone/>
              <a:tabLst>
                <a:tab pos="1260475" algn="l"/>
              </a:tabLst>
            </a:pPr>
            <a:r>
              <a:rPr lang="en-US" sz="2400" dirty="0"/>
              <a:t>(</a:t>
            </a:r>
            <a:r>
              <a:rPr lang="en-US" sz="2400" dirty="0" err="1" smtClean="0"/>
              <a:t>i</a:t>
            </a:r>
            <a:r>
              <a:rPr lang="en-US" dirty="0"/>
              <a:t>)</a:t>
            </a:r>
            <a:r>
              <a:rPr lang="en-US" sz="2400" b="1" dirty="0" smtClean="0">
                <a:solidFill>
                  <a:srgbClr val="FF0000"/>
                </a:solidFill>
              </a:rPr>
              <a:t> 	Participate </a:t>
            </a:r>
            <a:r>
              <a:rPr lang="en-US" sz="2400" b="1" dirty="0">
                <a:solidFill>
                  <a:srgbClr val="FF0000"/>
                </a:solidFill>
              </a:rPr>
              <a:t>in the development, execution and periodic review of the written policies governing the services</a:t>
            </a:r>
            <a:r>
              <a:rPr lang="en-US" sz="2400" dirty="0"/>
              <a:t> the clinic or center furnishes;</a:t>
            </a:r>
          </a:p>
          <a:p>
            <a:pPr marL="1316038" indent="-457200">
              <a:buNone/>
              <a:tabLst>
                <a:tab pos="1260475" algn="l"/>
              </a:tabLst>
            </a:pPr>
            <a:r>
              <a:rPr lang="en-US" sz="2400" dirty="0"/>
              <a:t>(ii) Participate with a physician in </a:t>
            </a:r>
            <a:r>
              <a:rPr lang="en-US" sz="2400" b="1" dirty="0">
                <a:solidFill>
                  <a:srgbClr val="FF0000"/>
                </a:solidFill>
              </a:rPr>
              <a:t>a periodic review of the patients' health records</a:t>
            </a:r>
            <a:r>
              <a:rPr lang="en-US" sz="2400" dirty="0" smtClean="0"/>
              <a:t>. </a:t>
            </a:r>
          </a:p>
          <a:p>
            <a:pPr marL="0" indent="0">
              <a:buNone/>
            </a:pPr>
            <a:endParaRPr lang="en-US" sz="2400" dirty="0" smtClean="0"/>
          </a:p>
          <a:p>
            <a:pPr marL="0" indent="0">
              <a:buNone/>
            </a:pPr>
            <a:endParaRPr lang="en-US" sz="2400" dirty="0"/>
          </a:p>
          <a:p>
            <a:pPr marL="0" indent="0">
              <a:buNone/>
            </a:pPr>
            <a:endParaRPr lang="en-US" sz="2400"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extLst>
      <p:ext uri="{BB962C8B-B14F-4D97-AF65-F5344CB8AC3E}">
        <p14:creationId xmlns:p14="http://schemas.microsoft.com/office/powerpoint/2010/main" xmlns="" val="4544339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RHC REGULATIONS</a:t>
            </a:r>
            <a:endParaRPr lang="en-US" dirty="0"/>
          </a:p>
        </p:txBody>
      </p:sp>
      <p:sp>
        <p:nvSpPr>
          <p:cNvPr id="3" name="Content Placeholder 2"/>
          <p:cNvSpPr>
            <a:spLocks noGrp="1"/>
          </p:cNvSpPr>
          <p:nvPr>
            <p:ph sz="quarter" idx="1"/>
          </p:nvPr>
        </p:nvSpPr>
        <p:spPr>
          <a:xfrm>
            <a:off x="457200" y="1417638"/>
            <a:ext cx="8215745" cy="5108469"/>
          </a:xfrm>
        </p:spPr>
        <p:txBody>
          <a:bodyPr>
            <a:normAutofit fontScale="32500" lnSpcReduction="20000"/>
          </a:bodyPr>
          <a:lstStyle/>
          <a:p>
            <a:pPr marL="0" indent="0">
              <a:buNone/>
            </a:pPr>
            <a:r>
              <a:rPr lang="en-US" sz="7400" dirty="0" smtClean="0"/>
              <a:t>(</a:t>
            </a:r>
            <a:r>
              <a:rPr lang="en-US" sz="7400" dirty="0"/>
              <a:t>2) The physician assistant or nurse practitioner performs the following functions, to the extent they are not being performed by a physician:</a:t>
            </a:r>
          </a:p>
          <a:p>
            <a:pPr marL="1025525" indent="-512763">
              <a:buNone/>
              <a:tabLst>
                <a:tab pos="1025525" algn="l"/>
              </a:tabLst>
            </a:pPr>
            <a:r>
              <a:rPr lang="en-US" sz="7400" dirty="0"/>
              <a:t>(i) </a:t>
            </a:r>
            <a:r>
              <a:rPr lang="en-US" sz="7400" dirty="0" smtClean="0"/>
              <a:t>	Provides </a:t>
            </a:r>
            <a:r>
              <a:rPr lang="en-US" sz="7400" dirty="0"/>
              <a:t>services in accordance with the clinic's or center's policies;</a:t>
            </a:r>
          </a:p>
          <a:p>
            <a:pPr marL="1025525" indent="-512763">
              <a:buNone/>
              <a:tabLst>
                <a:tab pos="1025525" algn="l"/>
              </a:tabLst>
            </a:pPr>
            <a:r>
              <a:rPr lang="en-US" sz="7400" dirty="0"/>
              <a:t>(</a:t>
            </a:r>
            <a:r>
              <a:rPr lang="en-US" sz="7400" dirty="0" smtClean="0"/>
              <a:t>ii)	Arranges </a:t>
            </a:r>
            <a:r>
              <a:rPr lang="en-US" sz="7400" dirty="0"/>
              <a:t>for, or </a:t>
            </a:r>
            <a:r>
              <a:rPr lang="en-US" sz="7400" b="1" dirty="0">
                <a:solidFill>
                  <a:srgbClr val="FF0000"/>
                </a:solidFill>
              </a:rPr>
              <a:t>refers patients to, needed services </a:t>
            </a:r>
            <a:r>
              <a:rPr lang="en-US" sz="7400" dirty="0"/>
              <a:t>that cannot be provided at the clinic or center; and</a:t>
            </a:r>
          </a:p>
          <a:p>
            <a:pPr marL="1025525" indent="-512763">
              <a:buNone/>
              <a:tabLst>
                <a:tab pos="1025525" algn="l"/>
              </a:tabLst>
            </a:pPr>
            <a:r>
              <a:rPr lang="en-US" sz="7400" dirty="0"/>
              <a:t>(</a:t>
            </a:r>
            <a:r>
              <a:rPr lang="en-US" sz="7400" dirty="0" smtClean="0"/>
              <a:t>iii)Assures </a:t>
            </a:r>
            <a:r>
              <a:rPr lang="en-US" sz="7400" dirty="0"/>
              <a:t>that adequate </a:t>
            </a:r>
            <a:r>
              <a:rPr lang="en-US" sz="7400" b="1" dirty="0">
                <a:solidFill>
                  <a:srgbClr val="FF0000"/>
                </a:solidFill>
              </a:rPr>
              <a:t>patient health records are maintained and transferred </a:t>
            </a:r>
            <a:r>
              <a:rPr lang="en-US" sz="7400" dirty="0"/>
              <a:t>as required when patients are referred</a:t>
            </a:r>
            <a:r>
              <a:rPr lang="en-US" sz="7400" dirty="0" smtClean="0"/>
              <a:t>. </a:t>
            </a:r>
            <a:r>
              <a:rPr lang="en-US" sz="8000" b="1" dirty="0"/>
              <a:t>(J51)</a:t>
            </a:r>
          </a:p>
          <a:p>
            <a:pPr marL="0" indent="0">
              <a:buNone/>
            </a:pPr>
            <a:r>
              <a:rPr lang="en-US" sz="7400" dirty="0" smtClean="0"/>
              <a:t>[</a:t>
            </a:r>
            <a:r>
              <a:rPr lang="en-US" sz="7400" dirty="0"/>
              <a:t>57 FR 24983, June 12, 1992, as amended at 61 FR 14658, Apr. 3, 1996; 68 FR 74817, Dec. 24, 2003; 71 FR 55346, Sept. 22, 2006</a:t>
            </a:r>
            <a:r>
              <a:rPr lang="en-US" sz="7400" dirty="0" smtClean="0"/>
              <a:t>]</a:t>
            </a:r>
          </a:p>
          <a:p>
            <a:pPr marL="0" indent="0">
              <a:buNone/>
            </a:pP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extLst>
      <p:ext uri="{BB962C8B-B14F-4D97-AF65-F5344CB8AC3E}">
        <p14:creationId xmlns:p14="http://schemas.microsoft.com/office/powerpoint/2010/main" xmlns="" val="42646253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385763"/>
            <a:ext cx="8077200" cy="1006475"/>
          </a:xfrm>
          <a:prstGeom prst="rect">
            <a:avLst/>
          </a:prstGeom>
        </p:spPr>
        <p:txBody>
          <a:bodyPr vert="horz" lIns="91440" tIns="45720" rIns="91440" bIns="45720" rtlCol="0" anchor="ctr">
            <a:noAutofit/>
          </a:bodyPr>
          <a:lstStyle>
            <a:lvl1pPr algn="l" defTabSz="914400" rtl="0" eaLnBrk="1" latinLnBrk="0" hangingPunct="1">
              <a:spcBef>
                <a:spcPct val="0"/>
              </a:spcBef>
              <a:buNone/>
              <a:defRPr sz="3400" kern="1200">
                <a:solidFill>
                  <a:schemeClr val="tx1"/>
                </a:solidFill>
                <a:latin typeface="+mj-lt"/>
                <a:ea typeface="+mj-ea"/>
                <a:cs typeface="+mj-cs"/>
              </a:defRPr>
            </a:lvl1pPr>
          </a:lstStyle>
          <a:p>
            <a:pPr algn="ctr"/>
            <a:endParaRPr lang="en-US" dirty="0"/>
          </a:p>
        </p:txBody>
      </p:sp>
      <p:sp>
        <p:nvSpPr>
          <p:cNvPr id="6" name="Title 5"/>
          <p:cNvSpPr>
            <a:spLocks noGrp="1"/>
          </p:cNvSpPr>
          <p:nvPr>
            <p:ph type="title"/>
          </p:nvPr>
        </p:nvSpPr>
        <p:spPr/>
        <p:txBody>
          <a:bodyPr>
            <a:normAutofit/>
          </a:bodyPr>
          <a:lstStyle/>
          <a:p>
            <a:r>
              <a:rPr lang="en-US" dirty="0" smtClean="0"/>
              <a:t>HAVE AVAILABLE</a:t>
            </a:r>
            <a:endParaRPr lang="en-US" dirty="0"/>
          </a:p>
        </p:txBody>
      </p:sp>
      <p:sp>
        <p:nvSpPr>
          <p:cNvPr id="3" name="Content Placeholder 2"/>
          <p:cNvSpPr>
            <a:spLocks noGrp="1"/>
          </p:cNvSpPr>
          <p:nvPr>
            <p:ph sz="quarter" idx="1"/>
          </p:nvPr>
        </p:nvSpPr>
        <p:spPr>
          <a:xfrm>
            <a:off x="457200" y="1481328"/>
            <a:ext cx="8271164" cy="4525963"/>
          </a:xfrm>
        </p:spPr>
        <p:txBody>
          <a:bodyPr>
            <a:normAutofit/>
          </a:bodyPr>
          <a:lstStyle/>
          <a:p>
            <a:r>
              <a:rPr lang="en-US" sz="2400" dirty="0" smtClean="0"/>
              <a:t>Ownership Page</a:t>
            </a:r>
          </a:p>
          <a:p>
            <a:r>
              <a:rPr lang="en-US" sz="2400" dirty="0" smtClean="0"/>
              <a:t>Current Organizational Chart</a:t>
            </a:r>
          </a:p>
          <a:p>
            <a:pPr lvl="1"/>
            <a:r>
              <a:rPr lang="en-US" sz="2000" dirty="0" smtClean="0"/>
              <a:t>Be sure it reflects and includes the position of Medical Director</a:t>
            </a:r>
          </a:p>
          <a:p>
            <a:r>
              <a:rPr lang="en-US" sz="2400" dirty="0" smtClean="0"/>
              <a:t>Job Descriptions for ALL positions reflected in the Organizational chart.</a:t>
            </a:r>
          </a:p>
          <a:p>
            <a:r>
              <a:rPr lang="en-US" sz="2400" dirty="0" smtClean="0"/>
              <a:t>Current license/certifications for providers and required staff.</a:t>
            </a:r>
          </a:p>
          <a:p>
            <a:r>
              <a:rPr lang="en-US" sz="2400" dirty="0" smtClean="0"/>
              <a:t>If the physician is unavailable, there should be a written plan for remote consultation and transfer of patients who require further evaluation and treatment.</a:t>
            </a:r>
          </a:p>
          <a:p>
            <a:r>
              <a:rPr lang="en-US" sz="2400" dirty="0" smtClean="0"/>
              <a:t>Posted clinic hours/provider hours</a:t>
            </a:r>
          </a:p>
          <a:p>
            <a:endParaRPr lang="en-US" sz="2400" dirty="0" smtClean="0"/>
          </a:p>
        </p:txBody>
      </p:sp>
      <p:pic>
        <p:nvPicPr>
          <p:cNvPr id="8"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extLst>
      <p:ext uri="{BB962C8B-B14F-4D97-AF65-F5344CB8AC3E}">
        <p14:creationId xmlns:p14="http://schemas.microsoft.com/office/powerpoint/2010/main" xmlns="" val="40927569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HAVE AVAILABLE</a:t>
            </a:r>
            <a:endParaRPr lang="en-US" dirty="0"/>
          </a:p>
        </p:txBody>
      </p:sp>
      <p:sp>
        <p:nvSpPr>
          <p:cNvPr id="2" name="Content Placeholder 1"/>
          <p:cNvSpPr>
            <a:spLocks noGrp="1"/>
          </p:cNvSpPr>
          <p:nvPr>
            <p:ph sz="quarter" idx="1"/>
          </p:nvPr>
        </p:nvSpPr>
        <p:spPr>
          <a:xfrm>
            <a:off x="457200" y="1481329"/>
            <a:ext cx="8215745" cy="3939758"/>
          </a:xfrm>
        </p:spPr>
        <p:txBody>
          <a:bodyPr>
            <a:normAutofit lnSpcReduction="10000"/>
          </a:bodyPr>
          <a:lstStyle/>
          <a:p>
            <a:r>
              <a:rPr lang="en-US" dirty="0" smtClean="0"/>
              <a:t>Documentation to evidence participation in policy review.</a:t>
            </a:r>
          </a:p>
          <a:p>
            <a:r>
              <a:rPr lang="en-US" dirty="0" smtClean="0"/>
              <a:t>Documentation to evidence chart review and fulfillment of oversight requirements.</a:t>
            </a:r>
          </a:p>
          <a:p>
            <a:r>
              <a:rPr lang="en-US" dirty="0" smtClean="0"/>
              <a:t>Copies of completed/signed collaboration agreements, waivers, contracts, guidelines of practice limitations.</a:t>
            </a:r>
          </a:p>
          <a:p>
            <a:r>
              <a:rPr lang="en-US" dirty="0" smtClean="0"/>
              <a:t>Referral and tracking policies/ forms/logs, etc</a:t>
            </a:r>
          </a:p>
          <a:p>
            <a:r>
              <a:rPr lang="en-US" dirty="0" smtClean="0"/>
              <a:t>Policy on assuring provider is licensed, approved (credentialing--this is not insurance)</a:t>
            </a:r>
          </a:p>
          <a:p>
            <a:r>
              <a:rPr lang="en-US" dirty="0" smtClean="0"/>
              <a:t>MOA’s</a:t>
            </a: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42 CFR 491.9 </a:t>
            </a: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
        <p:nvSpPr>
          <p:cNvPr id="6" name="Rectangle 3"/>
          <p:cNvSpPr txBox="1">
            <a:spLocks noChangeArrowheads="1"/>
          </p:cNvSpPr>
          <p:nvPr/>
        </p:nvSpPr>
        <p:spPr>
          <a:xfrm>
            <a:off x="457200" y="1600200"/>
            <a:ext cx="7467600" cy="4873752"/>
          </a:xfrm>
          <a:prstGeom prst="rect">
            <a:avLst/>
          </a:prstGeom>
        </p:spPr>
        <p:txBody>
          <a:bodyPr vert="horz">
            <a:normAutofit/>
          </a:bodyPr>
          <a:lstStyle/>
          <a:p>
            <a:pPr marL="274320" marR="0" lvl="0" indent="-274320" algn="ctr" defTabSz="914400" rtl="0" eaLnBrk="1" fontAlgn="auto" latinLnBrk="0" hangingPunct="1">
              <a:lnSpc>
                <a:spcPct val="100000"/>
              </a:lnSpc>
              <a:spcBef>
                <a:spcPts val="600"/>
              </a:spcBef>
              <a:spcAft>
                <a:spcPts val="0"/>
              </a:spcAft>
              <a:buClr>
                <a:schemeClr val="accent1"/>
              </a:buClr>
              <a:buSzPct val="70000"/>
              <a:buFont typeface="Wingdings" pitchFamily="2" charset="2"/>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Provision</a:t>
            </a:r>
            <a:r>
              <a:rPr kumimoji="0" lang="en-US" sz="3200" b="1" i="0" u="none" strike="noStrike" kern="1200" cap="none" spc="0" normalizeH="0" noProof="0" dirty="0" smtClean="0">
                <a:ln>
                  <a:noFill/>
                </a:ln>
                <a:solidFill>
                  <a:schemeClr val="tx1"/>
                </a:solidFill>
                <a:effectLst/>
                <a:uLnTx/>
                <a:uFillTx/>
                <a:latin typeface="+mn-lt"/>
                <a:ea typeface="+mn-ea"/>
                <a:cs typeface="+mn-cs"/>
              </a:rPr>
              <a:t> of Services</a:t>
            </a:r>
            <a:endParaRPr kumimoji="0" lang="en-US" sz="3200" b="1"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1" y="1417638"/>
            <a:ext cx="8229600" cy="4154984"/>
          </a:xfrm>
          <a:prstGeom prst="rect">
            <a:avLst/>
          </a:prstGeom>
        </p:spPr>
        <p:txBody>
          <a:bodyPr wrap="square">
            <a:spAutoFit/>
          </a:bodyPr>
          <a:lstStyle/>
          <a:p>
            <a:r>
              <a:rPr lang="en-US" sz="2400" b="1" dirty="0" smtClean="0"/>
              <a:t>§ 491.9   Provision of services. (J52)</a:t>
            </a:r>
          </a:p>
          <a:p>
            <a:pPr marL="803275" indent="-568325">
              <a:tabLst>
                <a:tab pos="803275" algn="l"/>
              </a:tabLst>
            </a:pPr>
            <a:r>
              <a:rPr lang="en-US" sz="2400" dirty="0" smtClean="0"/>
              <a:t> (a) 	</a:t>
            </a:r>
            <a:r>
              <a:rPr lang="en-US" sz="2400" i="1" dirty="0" smtClean="0"/>
              <a:t>Basic requirements. </a:t>
            </a:r>
            <a:r>
              <a:rPr lang="en-US" sz="2400" dirty="0" smtClean="0"/>
              <a:t>(1) </a:t>
            </a:r>
            <a:r>
              <a:rPr lang="en-US" sz="2400" b="1" dirty="0" smtClean="0">
                <a:solidFill>
                  <a:srgbClr val="FF0000"/>
                </a:solidFill>
              </a:rPr>
              <a:t>All services offered </a:t>
            </a:r>
            <a:r>
              <a:rPr lang="en-US" sz="2400" dirty="0" smtClean="0"/>
              <a:t>by the clinic or center are furnished in accordance with applicable Federal, State, and local laws; and </a:t>
            </a:r>
            <a:r>
              <a:rPr lang="en-US" sz="2400" b="1" dirty="0" smtClean="0"/>
              <a:t>(J53)</a:t>
            </a:r>
            <a:endParaRPr lang="en-US" sz="2400" dirty="0" smtClean="0"/>
          </a:p>
          <a:p>
            <a:pPr marL="1316038" indent="-457200">
              <a:tabLst>
                <a:tab pos="1316038" algn="l"/>
              </a:tabLst>
            </a:pPr>
            <a:r>
              <a:rPr lang="en-US" sz="2400" dirty="0" smtClean="0"/>
              <a:t>(2) The clinic or center is primarily engaged in providing outpatient health services and meets all other conditions of this subpart. </a:t>
            </a:r>
          </a:p>
          <a:p>
            <a:pPr marL="1316038" indent="-457200">
              <a:tabLst>
                <a:tab pos="1316038" algn="l"/>
              </a:tabLst>
            </a:pPr>
            <a:r>
              <a:rPr lang="en-US" sz="2400" dirty="0" smtClean="0"/>
              <a:t>(3) The laboratory </a:t>
            </a:r>
            <a:r>
              <a:rPr lang="en-US" sz="2400" b="1" dirty="0" smtClean="0">
                <a:solidFill>
                  <a:srgbClr val="FF0000"/>
                </a:solidFill>
              </a:rPr>
              <a:t>requirements</a:t>
            </a:r>
            <a:r>
              <a:rPr lang="en-US" sz="2400" dirty="0" smtClean="0"/>
              <a:t> in paragraph (c)(2) of this section apply to RHCs, but do not apply to FQHCs.</a:t>
            </a:r>
            <a:endParaRPr lang="en-US" sz="2400" dirty="0"/>
          </a:p>
        </p:txBody>
      </p:sp>
      <p:sp>
        <p:nvSpPr>
          <p:cNvPr id="5" name="Title 4"/>
          <p:cNvSpPr>
            <a:spLocks noGrp="1"/>
          </p:cNvSpPr>
          <p:nvPr>
            <p:ph type="title"/>
          </p:nvPr>
        </p:nvSpPr>
        <p:spPr/>
        <p:txBody>
          <a:bodyPr/>
          <a:lstStyle/>
          <a:p>
            <a:r>
              <a:rPr lang="en-US" dirty="0" smtClean="0"/>
              <a:t>RHC REGULATIONS</a:t>
            </a:r>
            <a:endParaRPr lang="en-US" dirty="0"/>
          </a:p>
        </p:txBody>
      </p:sp>
      <p:pic>
        <p:nvPicPr>
          <p:cNvPr id="7"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1417638"/>
            <a:ext cx="8243455" cy="4154984"/>
          </a:xfrm>
          <a:prstGeom prst="rect">
            <a:avLst/>
          </a:prstGeom>
        </p:spPr>
        <p:txBody>
          <a:bodyPr wrap="square">
            <a:spAutoFit/>
          </a:bodyPr>
          <a:lstStyle/>
          <a:p>
            <a:r>
              <a:rPr lang="en-US" sz="2400" dirty="0" smtClean="0"/>
              <a:t>(b) </a:t>
            </a:r>
            <a:r>
              <a:rPr lang="en-US" sz="2400" b="1" i="1" dirty="0" smtClean="0">
                <a:solidFill>
                  <a:srgbClr val="FF0000"/>
                </a:solidFill>
              </a:rPr>
              <a:t>Patient care policies</a:t>
            </a:r>
            <a:r>
              <a:rPr lang="en-US" sz="2400" i="1" dirty="0" smtClean="0"/>
              <a:t>. </a:t>
            </a:r>
          </a:p>
          <a:p>
            <a:pPr marL="969963" indent="-512763">
              <a:tabLst>
                <a:tab pos="969963" algn="l"/>
              </a:tabLst>
            </a:pPr>
            <a:r>
              <a:rPr lang="en-US" sz="2400" dirty="0" smtClean="0"/>
              <a:t>(1) 	The clinic's or center's health care services are furnished in accordance with appropriate written policies which are consistent with applicable State law. </a:t>
            </a:r>
            <a:r>
              <a:rPr lang="en-US" sz="2400" b="1" dirty="0" smtClean="0"/>
              <a:t>(J54-J55)</a:t>
            </a:r>
            <a:endParaRPr lang="en-US" sz="2400" dirty="0" smtClean="0"/>
          </a:p>
          <a:p>
            <a:pPr marL="969963" indent="-512763">
              <a:tabLst>
                <a:tab pos="969963" algn="l"/>
              </a:tabLst>
            </a:pPr>
            <a:r>
              <a:rPr lang="en-US" sz="2400" dirty="0" smtClean="0"/>
              <a:t>(2) 	The policies are developed with the advice of a group of professional personnel that </a:t>
            </a:r>
            <a:r>
              <a:rPr lang="en-US" sz="2400" b="1" dirty="0" smtClean="0">
                <a:solidFill>
                  <a:srgbClr val="FF0000"/>
                </a:solidFill>
              </a:rPr>
              <a:t>includes one or more physicians and one or more physician assistants or nurse practitioners. At least one member is not a member of the clinic or center staff</a:t>
            </a:r>
            <a:r>
              <a:rPr lang="en-US" sz="2400" dirty="0" smtClean="0"/>
              <a:t>. </a:t>
            </a:r>
            <a:r>
              <a:rPr lang="en-US" sz="2400" b="1" dirty="0" smtClean="0"/>
              <a:t>(J56)</a:t>
            </a:r>
            <a:endParaRPr lang="en-US" sz="2400" dirty="0"/>
          </a:p>
        </p:txBody>
      </p:sp>
      <p:sp>
        <p:nvSpPr>
          <p:cNvPr id="5" name="Title 4"/>
          <p:cNvSpPr>
            <a:spLocks noGrp="1"/>
          </p:cNvSpPr>
          <p:nvPr>
            <p:ph type="title"/>
          </p:nvPr>
        </p:nvSpPr>
        <p:spPr/>
        <p:txBody>
          <a:bodyPr/>
          <a:lstStyle/>
          <a:p>
            <a:r>
              <a:rPr lang="en-US" dirty="0" smtClean="0"/>
              <a:t>RHC REGULATIONS</a:t>
            </a:r>
            <a:endParaRPr lang="en-US" dirty="0"/>
          </a:p>
        </p:txBody>
      </p:sp>
      <p:pic>
        <p:nvPicPr>
          <p:cNvPr id="7"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417638"/>
            <a:ext cx="8201891" cy="3416320"/>
          </a:xfrm>
          <a:prstGeom prst="rect">
            <a:avLst/>
          </a:prstGeom>
        </p:spPr>
        <p:txBody>
          <a:bodyPr wrap="square">
            <a:spAutoFit/>
          </a:bodyPr>
          <a:lstStyle/>
          <a:p>
            <a:r>
              <a:rPr lang="en-US" sz="2400" dirty="0" smtClean="0"/>
              <a:t>(c) </a:t>
            </a:r>
            <a:r>
              <a:rPr lang="en-US" sz="2400" b="1" i="1" dirty="0" smtClean="0">
                <a:solidFill>
                  <a:srgbClr val="FF0000"/>
                </a:solidFill>
              </a:rPr>
              <a:t>Direct services </a:t>
            </a:r>
            <a:r>
              <a:rPr lang="en-US" sz="2400" dirty="0" smtClean="0"/>
              <a:t>—</a:t>
            </a:r>
          </a:p>
          <a:p>
            <a:pPr marL="858838" indent="-457200">
              <a:tabLst>
                <a:tab pos="858838" algn="l"/>
              </a:tabLst>
            </a:pPr>
            <a:r>
              <a:rPr lang="en-US" sz="2400" dirty="0" smtClean="0"/>
              <a:t>(1) </a:t>
            </a:r>
            <a:r>
              <a:rPr lang="en-US" sz="2400" i="1" dirty="0" smtClean="0"/>
              <a:t>General. </a:t>
            </a:r>
            <a:r>
              <a:rPr lang="en-US" sz="2400" dirty="0" smtClean="0"/>
              <a:t>The clinic or center staff furnishes those diagnostic and therapeutic services and supplies that are commonly furnished in a physician's office or at the entry point into the health care delivery system. </a:t>
            </a:r>
            <a:r>
              <a:rPr lang="en-US" sz="2400" b="1" dirty="0" smtClean="0">
                <a:solidFill>
                  <a:srgbClr val="FF0000"/>
                </a:solidFill>
              </a:rPr>
              <a:t>These include medical history, physical examination, assessment of health status, and treatment for a variety of medical conditions. </a:t>
            </a:r>
            <a:r>
              <a:rPr lang="en-US" sz="2400" b="1" dirty="0" smtClean="0"/>
              <a:t>(J60)</a:t>
            </a:r>
            <a:endParaRPr lang="en-US" sz="2400" dirty="0"/>
          </a:p>
        </p:txBody>
      </p:sp>
      <p:sp>
        <p:nvSpPr>
          <p:cNvPr id="3" name="Title 2"/>
          <p:cNvSpPr>
            <a:spLocks noGrp="1"/>
          </p:cNvSpPr>
          <p:nvPr>
            <p:ph type="title"/>
          </p:nvPr>
        </p:nvSpPr>
        <p:spPr/>
        <p:txBody>
          <a:bodyPr/>
          <a:lstStyle/>
          <a:p>
            <a:r>
              <a:rPr lang="en-US" dirty="0" smtClean="0"/>
              <a:t>RHC REGULATIONS</a:t>
            </a: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417638"/>
            <a:ext cx="8201891" cy="5170646"/>
          </a:xfrm>
          <a:prstGeom prst="rect">
            <a:avLst/>
          </a:prstGeom>
        </p:spPr>
        <p:txBody>
          <a:bodyPr wrap="square">
            <a:spAutoFit/>
          </a:bodyPr>
          <a:lstStyle/>
          <a:p>
            <a:r>
              <a:rPr lang="en-US" sz="2200" dirty="0" smtClean="0"/>
              <a:t>(2) </a:t>
            </a:r>
            <a:r>
              <a:rPr lang="en-US" sz="2200" i="1" dirty="0" smtClean="0"/>
              <a:t>Laboratory. </a:t>
            </a:r>
            <a:r>
              <a:rPr lang="en-US" sz="2200" dirty="0" smtClean="0"/>
              <a:t>These requirements apply to RHCs but not to FQHCs. The RHC provides laboratory services in accordance with part 493 of this chapter, which implements the provisions of section 353 of the Public Health Service Act. The </a:t>
            </a:r>
            <a:r>
              <a:rPr lang="en-US" sz="2200" b="1" dirty="0" smtClean="0">
                <a:solidFill>
                  <a:srgbClr val="FF0000"/>
                </a:solidFill>
              </a:rPr>
              <a:t>RHC provides basic laboratory services essential to the immediate diagnosis and treatment of the patient</a:t>
            </a:r>
            <a:r>
              <a:rPr lang="en-US" sz="2200" dirty="0" smtClean="0"/>
              <a:t>, including: </a:t>
            </a:r>
            <a:r>
              <a:rPr lang="en-US" sz="2200" b="1" dirty="0" smtClean="0"/>
              <a:t>(J61)</a:t>
            </a:r>
            <a:endParaRPr lang="en-US" sz="2200" dirty="0" smtClean="0"/>
          </a:p>
          <a:p>
            <a:pPr marL="969963" indent="-512763">
              <a:tabLst>
                <a:tab pos="969963" algn="l"/>
              </a:tabLst>
            </a:pPr>
            <a:r>
              <a:rPr lang="en-US" sz="2200" dirty="0" smtClean="0"/>
              <a:t>(i) 	Chemical examinations of urine by stick or tablet method or both (including urine ketones);</a:t>
            </a:r>
          </a:p>
          <a:p>
            <a:pPr marL="969963" indent="-512763">
              <a:tabLst>
                <a:tab pos="969963" algn="l"/>
              </a:tabLst>
            </a:pPr>
            <a:r>
              <a:rPr lang="en-US" sz="2200" dirty="0" smtClean="0"/>
              <a:t>(ii) 	Hemoglobin or hematocrit;</a:t>
            </a:r>
          </a:p>
          <a:p>
            <a:pPr marL="969963" indent="-512763">
              <a:tabLst>
                <a:tab pos="969963" algn="l"/>
              </a:tabLst>
            </a:pPr>
            <a:r>
              <a:rPr lang="en-US" sz="2200" dirty="0" smtClean="0"/>
              <a:t>(iii) Blood glucose;</a:t>
            </a:r>
          </a:p>
          <a:p>
            <a:pPr marL="969963" indent="-512763">
              <a:tabLst>
                <a:tab pos="969963" algn="l"/>
              </a:tabLst>
            </a:pPr>
            <a:r>
              <a:rPr lang="en-US" sz="2200" dirty="0" smtClean="0"/>
              <a:t>(iv) 	Examination of stool specimens for occult blood;</a:t>
            </a:r>
          </a:p>
          <a:p>
            <a:pPr marL="969963" indent="-512763">
              <a:tabLst>
                <a:tab pos="969963" algn="l"/>
              </a:tabLst>
            </a:pPr>
            <a:r>
              <a:rPr lang="en-US" sz="2200" dirty="0" smtClean="0"/>
              <a:t>(v) 	Pregnancy tests; and</a:t>
            </a:r>
          </a:p>
          <a:p>
            <a:pPr marL="969963" indent="-512763">
              <a:tabLst>
                <a:tab pos="969963" algn="l"/>
              </a:tabLst>
            </a:pPr>
            <a:r>
              <a:rPr lang="en-US" sz="2200" dirty="0" smtClean="0"/>
              <a:t>(vi) 	Primary culturing for transmittal to a certified laboratory.</a:t>
            </a:r>
            <a:endParaRPr lang="en-US" sz="2200" dirty="0"/>
          </a:p>
        </p:txBody>
      </p:sp>
      <p:sp>
        <p:nvSpPr>
          <p:cNvPr id="3" name="Title 2"/>
          <p:cNvSpPr>
            <a:spLocks noGrp="1"/>
          </p:cNvSpPr>
          <p:nvPr>
            <p:ph type="title"/>
          </p:nvPr>
        </p:nvSpPr>
        <p:spPr/>
        <p:txBody>
          <a:bodyPr/>
          <a:lstStyle/>
          <a:p>
            <a:r>
              <a:rPr lang="en-US" dirty="0" smtClean="0"/>
              <a:t>RHC REGULATIONS</a:t>
            </a: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284514"/>
            <a:ext cx="8257309" cy="2677656"/>
          </a:xfrm>
          <a:prstGeom prst="rect">
            <a:avLst/>
          </a:prstGeom>
        </p:spPr>
        <p:txBody>
          <a:bodyPr wrap="square">
            <a:spAutoFit/>
          </a:bodyPr>
          <a:lstStyle/>
          <a:p>
            <a:pPr marL="457200" indent="-457200">
              <a:tabLst>
                <a:tab pos="457200" algn="l"/>
              </a:tabLst>
            </a:pPr>
            <a:r>
              <a:rPr lang="en-US" sz="2400" dirty="0" smtClean="0"/>
              <a:t>(3) </a:t>
            </a:r>
            <a:r>
              <a:rPr lang="en-US" sz="2400" i="1" dirty="0" smtClean="0"/>
              <a:t>Emergency. </a:t>
            </a:r>
            <a:r>
              <a:rPr lang="en-US" sz="2400" dirty="0" smtClean="0"/>
              <a:t>The clinic or center provides </a:t>
            </a:r>
            <a:r>
              <a:rPr lang="en-US" sz="2400" b="1" dirty="0" smtClean="0">
                <a:solidFill>
                  <a:srgbClr val="FF0000"/>
                </a:solidFill>
              </a:rPr>
              <a:t>medical emergency procedures as a first response </a:t>
            </a:r>
            <a:r>
              <a:rPr lang="en-US" sz="2400" dirty="0" smtClean="0"/>
              <a:t>to common life-threatening injuries and acute illness and has available the drugs and biologicals commonly used in life saving procedures, such as analgesics, anesthetics (local), antibiotics, anticonvulsants, antidotes and emetics, serums and toxoids. </a:t>
            </a:r>
            <a:r>
              <a:rPr lang="en-US" sz="2400" b="1" dirty="0" smtClean="0"/>
              <a:t>(J62)</a:t>
            </a:r>
            <a:endParaRPr lang="en-US" sz="2400" dirty="0"/>
          </a:p>
        </p:txBody>
      </p:sp>
      <p:sp>
        <p:nvSpPr>
          <p:cNvPr id="3" name="Title 2"/>
          <p:cNvSpPr>
            <a:spLocks noGrp="1"/>
          </p:cNvSpPr>
          <p:nvPr>
            <p:ph type="title"/>
          </p:nvPr>
        </p:nvSpPr>
        <p:spPr/>
        <p:txBody>
          <a:bodyPr/>
          <a:lstStyle/>
          <a:p>
            <a:r>
              <a:rPr lang="en-US" dirty="0" smtClean="0"/>
              <a:t>RHC REGULATIONS</a:t>
            </a: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417638"/>
            <a:ext cx="8201891" cy="4093428"/>
          </a:xfrm>
          <a:prstGeom prst="rect">
            <a:avLst/>
          </a:prstGeom>
        </p:spPr>
        <p:txBody>
          <a:bodyPr wrap="square">
            <a:spAutoFit/>
          </a:bodyPr>
          <a:lstStyle/>
          <a:p>
            <a:r>
              <a:rPr lang="en-US" sz="2000" dirty="0" smtClean="0"/>
              <a:t>(d) </a:t>
            </a:r>
            <a:r>
              <a:rPr lang="en-US" sz="2000" i="1" dirty="0" smtClean="0"/>
              <a:t>Services provided through agreements or arrangements. </a:t>
            </a:r>
            <a:r>
              <a:rPr lang="en-US" sz="2000" dirty="0" smtClean="0"/>
              <a:t>(1) The clinic or center has </a:t>
            </a:r>
            <a:r>
              <a:rPr lang="en-US" sz="2000" b="1" dirty="0" smtClean="0">
                <a:solidFill>
                  <a:srgbClr val="FF0000"/>
                </a:solidFill>
              </a:rPr>
              <a:t>agreements or arrangements </a:t>
            </a:r>
            <a:r>
              <a:rPr lang="en-US" sz="2000" dirty="0" smtClean="0"/>
              <a:t>with one or more providers or suppliers participating under Medicare or Medicaid to furnish other services to its patients, including:</a:t>
            </a:r>
          </a:p>
          <a:p>
            <a:pPr marL="914400" indent="-512763">
              <a:tabLst>
                <a:tab pos="914400" algn="l"/>
              </a:tabLst>
            </a:pPr>
            <a:r>
              <a:rPr lang="en-US" sz="2000" dirty="0" smtClean="0"/>
              <a:t>(i) 	Inpatient hospital care; </a:t>
            </a:r>
            <a:r>
              <a:rPr lang="en-US" sz="2000" b="1" dirty="0" smtClean="0"/>
              <a:t>(J63-J65)</a:t>
            </a:r>
            <a:endParaRPr lang="en-US" sz="2000" dirty="0" smtClean="0"/>
          </a:p>
          <a:p>
            <a:pPr marL="914400" indent="-512763">
              <a:tabLst>
                <a:tab pos="914400" algn="l"/>
              </a:tabLst>
            </a:pPr>
            <a:r>
              <a:rPr lang="en-US" sz="2000" dirty="0" smtClean="0"/>
              <a:t>(ii) 	Physician(s) services (whether furnished in the hospital, the office, the patient's home, a skilled nursing facility, or elsewhere); and</a:t>
            </a:r>
          </a:p>
          <a:p>
            <a:pPr marL="914400" indent="-512763">
              <a:tabLst>
                <a:tab pos="914400" algn="l"/>
              </a:tabLst>
            </a:pPr>
            <a:r>
              <a:rPr lang="en-US" sz="2000" dirty="0" smtClean="0"/>
              <a:t>(iii) 	Additional and specialized diagnostic and laboratory services that are not available at the clinic or center.</a:t>
            </a:r>
          </a:p>
          <a:p>
            <a:pPr marL="1316038" indent="-457200">
              <a:tabLst>
                <a:tab pos="1316038" algn="l"/>
              </a:tabLst>
            </a:pPr>
            <a:r>
              <a:rPr lang="en-US" sz="2000" dirty="0" smtClean="0"/>
              <a:t>(2) 	If the agreements are not in writing, there is evidence that patients referred by the clinic or center are being accepted and treated.</a:t>
            </a:r>
            <a:endParaRPr lang="en-US" sz="2000" dirty="0"/>
          </a:p>
        </p:txBody>
      </p:sp>
      <p:sp>
        <p:nvSpPr>
          <p:cNvPr id="3" name="Title 2"/>
          <p:cNvSpPr>
            <a:spLocks noGrp="1"/>
          </p:cNvSpPr>
          <p:nvPr>
            <p:ph type="title"/>
          </p:nvPr>
        </p:nvSpPr>
        <p:spPr/>
        <p:txBody>
          <a:bodyPr/>
          <a:lstStyle/>
          <a:p>
            <a:r>
              <a:rPr lang="en-US" dirty="0" smtClean="0"/>
              <a:t>RHC REGULATIONS</a:t>
            </a: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WHAT TO HAVE</a:t>
            </a:r>
            <a:endParaRPr lang="en-US" dirty="0"/>
          </a:p>
        </p:txBody>
      </p:sp>
      <p:sp>
        <p:nvSpPr>
          <p:cNvPr id="2" name="Content Placeholder 1"/>
          <p:cNvSpPr>
            <a:spLocks noGrp="1"/>
          </p:cNvSpPr>
          <p:nvPr>
            <p:ph sz="quarter" idx="1"/>
          </p:nvPr>
        </p:nvSpPr>
        <p:spPr>
          <a:xfrm>
            <a:off x="457200" y="1481328"/>
            <a:ext cx="8243455" cy="4174889"/>
          </a:xfrm>
        </p:spPr>
        <p:txBody>
          <a:bodyPr>
            <a:normAutofit/>
          </a:bodyPr>
          <a:lstStyle/>
          <a:p>
            <a:r>
              <a:rPr lang="en-US" dirty="0" smtClean="0"/>
              <a:t>Policy stating all services rendered within the clinic, list all labs offered, and list name of outside lab.</a:t>
            </a:r>
          </a:p>
          <a:p>
            <a:r>
              <a:rPr lang="en-US" dirty="0" smtClean="0"/>
              <a:t>Policy for handling emergencies, maintaining emergency medications, handling Schedule II medications (if needed).</a:t>
            </a:r>
          </a:p>
          <a:p>
            <a:r>
              <a:rPr lang="en-US" dirty="0" smtClean="0"/>
              <a:t>Agreements with outside labs, hospitals, etc. for services not rendered within the clinic setting.</a:t>
            </a:r>
          </a:p>
          <a:p>
            <a:r>
              <a:rPr lang="en-US" dirty="0" smtClean="0"/>
              <a:t>Have a copy of the CLIA certificate and Waste Management agreement.</a:t>
            </a:r>
          </a:p>
          <a:p>
            <a:endParaRPr lang="en-US" dirty="0" smtClean="0"/>
          </a:p>
          <a:p>
            <a:endParaRPr lang="en-US" dirty="0" smtClean="0"/>
          </a:p>
          <a:p>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WHAT TO HAVE</a:t>
            </a:r>
            <a:endParaRPr lang="en-US" dirty="0"/>
          </a:p>
        </p:txBody>
      </p:sp>
      <p:sp>
        <p:nvSpPr>
          <p:cNvPr id="2" name="Content Placeholder 1"/>
          <p:cNvSpPr>
            <a:spLocks noGrp="1"/>
          </p:cNvSpPr>
          <p:nvPr>
            <p:ph sz="quarter" idx="1"/>
          </p:nvPr>
        </p:nvSpPr>
        <p:spPr>
          <a:xfrm>
            <a:off x="457200" y="1606732"/>
            <a:ext cx="8146473" cy="4740194"/>
          </a:xfrm>
        </p:spPr>
        <p:txBody>
          <a:bodyPr/>
          <a:lstStyle/>
          <a:p>
            <a:r>
              <a:rPr lang="en-US" dirty="0" smtClean="0"/>
              <a:t>Signatures on policies—with policy manual</a:t>
            </a:r>
          </a:p>
          <a:p>
            <a:pPr lvl="1"/>
            <a:r>
              <a:rPr lang="en-US" dirty="0" smtClean="0"/>
              <a:t>Minimum, Medical Director, Non Physician providers and Community Member.</a:t>
            </a:r>
          </a:p>
          <a:p>
            <a:r>
              <a:rPr lang="en-US" dirty="0" smtClean="0"/>
              <a:t>Be sure chart contains required evidence of patient care</a:t>
            </a:r>
          </a:p>
          <a:p>
            <a:pPr lvl="1"/>
            <a:r>
              <a:rPr lang="en-US" dirty="0" smtClean="0"/>
              <a:t>Also, consent to treat and informed consent.  (copy of forms in the manual)</a:t>
            </a:r>
          </a:p>
          <a:p>
            <a:pPr lvl="1"/>
            <a:r>
              <a:rPr lang="en-US" dirty="0" smtClean="0"/>
              <a:t>Continuity of care</a:t>
            </a:r>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CFR 42 491.10</a:t>
            </a: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
        <p:nvSpPr>
          <p:cNvPr id="6" name="Rectangle 3"/>
          <p:cNvSpPr txBox="1">
            <a:spLocks noChangeArrowheads="1"/>
          </p:cNvSpPr>
          <p:nvPr/>
        </p:nvSpPr>
        <p:spPr>
          <a:xfrm>
            <a:off x="457200" y="1600200"/>
            <a:ext cx="7467600" cy="4873752"/>
          </a:xfrm>
          <a:prstGeom prst="rect">
            <a:avLst/>
          </a:prstGeom>
        </p:spPr>
        <p:txBody>
          <a:bodyPr vert="horz">
            <a:normAutofit/>
          </a:bodyPr>
          <a:lstStyle/>
          <a:p>
            <a:pPr marL="274320" marR="0" lvl="0" indent="-274320" algn="ctr" defTabSz="914400" rtl="0" eaLnBrk="1" fontAlgn="auto" latinLnBrk="0" hangingPunct="1">
              <a:lnSpc>
                <a:spcPct val="100000"/>
              </a:lnSpc>
              <a:spcBef>
                <a:spcPts val="600"/>
              </a:spcBef>
              <a:spcAft>
                <a:spcPts val="0"/>
              </a:spcAft>
              <a:buClr>
                <a:schemeClr val="accent1"/>
              </a:buClr>
              <a:buSzPct val="70000"/>
              <a:buFont typeface="Wingdings" pitchFamily="2" charset="2"/>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Medical Records Requirements</a:t>
            </a:r>
            <a:endParaRPr kumimoji="0" lang="en-US" sz="3200" b="1"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RHC REGULATIONS</a:t>
            </a:r>
            <a:endParaRPr lang="en-US" dirty="0"/>
          </a:p>
        </p:txBody>
      </p:sp>
      <p:sp>
        <p:nvSpPr>
          <p:cNvPr id="3" name="Content Placeholder 2"/>
          <p:cNvSpPr>
            <a:spLocks noGrp="1"/>
          </p:cNvSpPr>
          <p:nvPr>
            <p:ph sz="quarter" idx="1"/>
          </p:nvPr>
        </p:nvSpPr>
        <p:spPr>
          <a:xfrm>
            <a:off x="457200" y="1417638"/>
            <a:ext cx="8243455" cy="4831634"/>
          </a:xfrm>
        </p:spPr>
        <p:txBody>
          <a:bodyPr>
            <a:normAutofit/>
          </a:bodyPr>
          <a:lstStyle/>
          <a:p>
            <a:pPr marL="0" indent="0">
              <a:buNone/>
            </a:pPr>
            <a:r>
              <a:rPr lang="en-US" sz="2400" b="1" dirty="0" smtClean="0"/>
              <a:t>§</a:t>
            </a:r>
            <a:r>
              <a:rPr lang="en-US" sz="2400" b="1" dirty="0"/>
              <a:t> 491.10   Patient health records. (</a:t>
            </a:r>
            <a:r>
              <a:rPr lang="en-US" sz="2400" b="1" dirty="0" smtClean="0"/>
              <a:t>J66)</a:t>
            </a:r>
            <a:endParaRPr lang="en-US" sz="2400" b="1" dirty="0"/>
          </a:p>
          <a:p>
            <a:pPr marL="512763" indent="-277813">
              <a:buNone/>
              <a:tabLst>
                <a:tab pos="457200" algn="l"/>
              </a:tabLst>
            </a:pPr>
            <a:r>
              <a:rPr lang="en-US" sz="2400" dirty="0" smtClean="0"/>
              <a:t> </a:t>
            </a:r>
            <a:r>
              <a:rPr lang="en-US" sz="2400" dirty="0"/>
              <a:t>(a) </a:t>
            </a:r>
            <a:r>
              <a:rPr lang="en-US" sz="2400" b="1" i="1" dirty="0">
                <a:solidFill>
                  <a:srgbClr val="FF0000"/>
                </a:solidFill>
              </a:rPr>
              <a:t>Records system. </a:t>
            </a:r>
            <a:r>
              <a:rPr lang="en-US" sz="2400" b="1" dirty="0"/>
              <a:t>(</a:t>
            </a:r>
            <a:r>
              <a:rPr lang="en-US" sz="2400" b="1" dirty="0" smtClean="0"/>
              <a:t>J67)</a:t>
            </a:r>
            <a:endParaRPr lang="en-US" sz="2400" b="1" dirty="0"/>
          </a:p>
          <a:p>
            <a:pPr marL="1204913" indent="-457200">
              <a:buNone/>
              <a:tabLst>
                <a:tab pos="1204913" algn="l"/>
              </a:tabLst>
            </a:pPr>
            <a:r>
              <a:rPr lang="en-US" sz="2400" dirty="0" smtClean="0"/>
              <a:t>(</a:t>
            </a:r>
            <a:r>
              <a:rPr lang="en-US" sz="2400" dirty="0"/>
              <a:t>1) The clinic or center maintains a clinical record system in accordance with </a:t>
            </a:r>
            <a:r>
              <a:rPr lang="en-US" sz="2400" b="1" dirty="0">
                <a:solidFill>
                  <a:srgbClr val="FF0000"/>
                </a:solidFill>
              </a:rPr>
              <a:t>written policies and procedures</a:t>
            </a:r>
            <a:r>
              <a:rPr lang="en-US" sz="2400" dirty="0" smtClean="0"/>
              <a:t>. </a:t>
            </a:r>
            <a:r>
              <a:rPr lang="en-US" sz="2400" b="1" dirty="0"/>
              <a:t>(</a:t>
            </a:r>
            <a:r>
              <a:rPr lang="en-US" sz="2400" b="1" dirty="0" smtClean="0"/>
              <a:t>J68)</a:t>
            </a:r>
            <a:endParaRPr lang="en-US" sz="2400" b="1" dirty="0"/>
          </a:p>
          <a:p>
            <a:pPr marL="1204913" indent="-457200">
              <a:buNone/>
              <a:tabLst>
                <a:tab pos="1204913" algn="l"/>
              </a:tabLst>
            </a:pPr>
            <a:r>
              <a:rPr lang="en-US" sz="2400" dirty="0" smtClean="0"/>
              <a:t>(</a:t>
            </a:r>
            <a:r>
              <a:rPr lang="en-US" sz="2400" dirty="0"/>
              <a:t>2) A </a:t>
            </a:r>
            <a:r>
              <a:rPr lang="en-US" sz="2400" b="1" dirty="0">
                <a:solidFill>
                  <a:srgbClr val="FF0000"/>
                </a:solidFill>
              </a:rPr>
              <a:t>designated member </a:t>
            </a:r>
            <a:r>
              <a:rPr lang="en-US" sz="2400" dirty="0"/>
              <a:t>of the professional staff is responsible for maintaining the records and for insuring that they are completely and accurately documented, readily accessible, and systematically organized</a:t>
            </a:r>
            <a:r>
              <a:rPr lang="en-US" sz="2400" dirty="0" smtClean="0"/>
              <a:t>. </a:t>
            </a:r>
            <a:r>
              <a:rPr lang="en-US" sz="2400" b="1" dirty="0"/>
              <a:t>(</a:t>
            </a:r>
            <a:r>
              <a:rPr lang="en-US" sz="2400" b="1" dirty="0" smtClean="0"/>
              <a:t>J69)</a:t>
            </a:r>
            <a:endParaRPr lang="en-US" sz="2400" b="1"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extLst>
      <p:ext uri="{BB962C8B-B14F-4D97-AF65-F5344CB8AC3E}">
        <p14:creationId xmlns:p14="http://schemas.microsoft.com/office/powerpoint/2010/main" xmlns="" val="149685499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RHC REGULATIONS</a:t>
            </a:r>
            <a:endParaRPr lang="en-US" dirty="0"/>
          </a:p>
        </p:txBody>
      </p:sp>
      <p:sp>
        <p:nvSpPr>
          <p:cNvPr id="3" name="Content Placeholder 2"/>
          <p:cNvSpPr>
            <a:spLocks noGrp="1"/>
          </p:cNvSpPr>
          <p:nvPr>
            <p:ph sz="quarter" idx="1"/>
          </p:nvPr>
        </p:nvSpPr>
        <p:spPr>
          <a:xfrm>
            <a:off x="457201" y="1417638"/>
            <a:ext cx="8229600" cy="4864291"/>
          </a:xfrm>
        </p:spPr>
        <p:txBody>
          <a:bodyPr>
            <a:normAutofit fontScale="85000" lnSpcReduction="10000"/>
          </a:bodyPr>
          <a:lstStyle/>
          <a:p>
            <a:pPr marL="401638" indent="-401638">
              <a:buNone/>
              <a:tabLst>
                <a:tab pos="401638" algn="l"/>
              </a:tabLst>
            </a:pPr>
            <a:r>
              <a:rPr lang="en-US" dirty="0" smtClean="0"/>
              <a:t>(</a:t>
            </a:r>
            <a:r>
              <a:rPr lang="en-US" dirty="0"/>
              <a:t>3) </a:t>
            </a:r>
            <a:r>
              <a:rPr lang="en-US" dirty="0" smtClean="0"/>
              <a:t>	For </a:t>
            </a:r>
            <a:r>
              <a:rPr lang="en-US" dirty="0"/>
              <a:t>each patient receiving health care services, the clinic or center maintains a record that includes, as applicable:</a:t>
            </a:r>
          </a:p>
          <a:p>
            <a:pPr marL="1025525" indent="-568325">
              <a:buNone/>
              <a:tabLst>
                <a:tab pos="1025525" algn="l"/>
              </a:tabLst>
            </a:pPr>
            <a:r>
              <a:rPr lang="en-US" dirty="0"/>
              <a:t>(i) </a:t>
            </a:r>
            <a:r>
              <a:rPr lang="en-US" dirty="0" smtClean="0"/>
              <a:t>	</a:t>
            </a:r>
            <a:r>
              <a:rPr lang="en-US" b="1" dirty="0" smtClean="0">
                <a:solidFill>
                  <a:srgbClr val="FF0000"/>
                </a:solidFill>
              </a:rPr>
              <a:t>Identification </a:t>
            </a:r>
            <a:r>
              <a:rPr lang="en-US" b="1" dirty="0">
                <a:solidFill>
                  <a:srgbClr val="FF0000"/>
                </a:solidFill>
              </a:rPr>
              <a:t>and social data, evidence of consent forms, pertinent medical history, assessment of the health status and health care needs of the patient, and a brief summary of the episode, disposition, and instructions to the patient;</a:t>
            </a:r>
          </a:p>
          <a:p>
            <a:pPr marL="1025525" indent="-568325">
              <a:buNone/>
              <a:tabLst>
                <a:tab pos="1025525" algn="l"/>
              </a:tabLst>
            </a:pPr>
            <a:r>
              <a:rPr lang="en-US" b="1" dirty="0">
                <a:solidFill>
                  <a:srgbClr val="FF0000"/>
                </a:solidFill>
              </a:rPr>
              <a:t>(ii) </a:t>
            </a:r>
            <a:r>
              <a:rPr lang="en-US" b="1" dirty="0" smtClean="0">
                <a:solidFill>
                  <a:srgbClr val="FF0000"/>
                </a:solidFill>
              </a:rPr>
              <a:t>	Reports </a:t>
            </a:r>
            <a:r>
              <a:rPr lang="en-US" b="1" dirty="0">
                <a:solidFill>
                  <a:srgbClr val="FF0000"/>
                </a:solidFill>
              </a:rPr>
              <a:t>of physical examinations, diagnostic and laboratory test results, and consultative findings;</a:t>
            </a:r>
          </a:p>
          <a:p>
            <a:pPr marL="1025525" indent="-568325">
              <a:buNone/>
              <a:tabLst>
                <a:tab pos="1025525" algn="l"/>
              </a:tabLst>
            </a:pPr>
            <a:r>
              <a:rPr lang="en-US" b="1" dirty="0">
                <a:solidFill>
                  <a:srgbClr val="FF0000"/>
                </a:solidFill>
              </a:rPr>
              <a:t>(iii) </a:t>
            </a:r>
            <a:r>
              <a:rPr lang="en-US" b="1" dirty="0" smtClean="0">
                <a:solidFill>
                  <a:srgbClr val="FF0000"/>
                </a:solidFill>
              </a:rPr>
              <a:t>	All </a:t>
            </a:r>
            <a:r>
              <a:rPr lang="en-US" b="1" dirty="0">
                <a:solidFill>
                  <a:srgbClr val="FF0000"/>
                </a:solidFill>
              </a:rPr>
              <a:t>physician's orders, reports of treatments and medications, and other pertinent information necessary to monitor the patient's progress;</a:t>
            </a:r>
          </a:p>
          <a:p>
            <a:pPr marL="1025525" indent="-568325">
              <a:buNone/>
              <a:tabLst>
                <a:tab pos="1025525" algn="l"/>
              </a:tabLst>
            </a:pPr>
            <a:r>
              <a:rPr lang="en-US" b="1" dirty="0">
                <a:solidFill>
                  <a:srgbClr val="FF0000"/>
                </a:solidFill>
              </a:rPr>
              <a:t>(iv) </a:t>
            </a:r>
            <a:r>
              <a:rPr lang="en-US" b="1" dirty="0" smtClean="0">
                <a:solidFill>
                  <a:srgbClr val="FF0000"/>
                </a:solidFill>
              </a:rPr>
              <a:t>	Signatures </a:t>
            </a:r>
            <a:r>
              <a:rPr lang="en-US" b="1" dirty="0">
                <a:solidFill>
                  <a:srgbClr val="FF0000"/>
                </a:solidFill>
              </a:rPr>
              <a:t>of the physician or other health care professional</a:t>
            </a:r>
            <a:r>
              <a:rPr lang="en-US" b="1" dirty="0" smtClean="0">
                <a:solidFill>
                  <a:srgbClr val="FF0000"/>
                </a:solidFill>
              </a:rPr>
              <a:t>.</a:t>
            </a:r>
            <a:r>
              <a:rPr lang="en-US" dirty="0" smtClean="0"/>
              <a:t> </a:t>
            </a:r>
            <a:r>
              <a:rPr lang="en-US" b="1" dirty="0"/>
              <a:t>(</a:t>
            </a:r>
            <a:r>
              <a:rPr lang="en-US" b="1" dirty="0" smtClean="0"/>
              <a:t>J70)</a:t>
            </a:r>
            <a:endParaRPr lang="en-US" b="1"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extLst>
      <p:ext uri="{BB962C8B-B14F-4D97-AF65-F5344CB8AC3E}">
        <p14:creationId xmlns:p14="http://schemas.microsoft.com/office/powerpoint/2010/main" xmlns="" val="186602304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46592"/>
          </a:xfrm>
        </p:spPr>
        <p:txBody>
          <a:bodyPr/>
          <a:lstStyle/>
          <a:p>
            <a:r>
              <a:rPr lang="en-US" dirty="0" smtClean="0"/>
              <a:t>RHC REGULATIONS</a:t>
            </a:r>
            <a:endParaRPr lang="en-US" dirty="0"/>
          </a:p>
        </p:txBody>
      </p:sp>
      <p:sp>
        <p:nvSpPr>
          <p:cNvPr id="3" name="Content Placeholder 2"/>
          <p:cNvSpPr>
            <a:spLocks noGrp="1"/>
          </p:cNvSpPr>
          <p:nvPr>
            <p:ph sz="quarter" idx="1"/>
          </p:nvPr>
        </p:nvSpPr>
        <p:spPr>
          <a:xfrm>
            <a:off x="457200" y="1303792"/>
            <a:ext cx="8229600" cy="4886062"/>
          </a:xfrm>
        </p:spPr>
        <p:txBody>
          <a:bodyPr>
            <a:normAutofit fontScale="85000" lnSpcReduction="20000"/>
          </a:bodyPr>
          <a:lstStyle/>
          <a:p>
            <a:pPr marL="0" indent="0">
              <a:buNone/>
            </a:pPr>
            <a:r>
              <a:rPr lang="en-US" dirty="0" smtClean="0"/>
              <a:t>(</a:t>
            </a:r>
            <a:r>
              <a:rPr lang="en-US" dirty="0"/>
              <a:t>b) </a:t>
            </a:r>
            <a:r>
              <a:rPr lang="en-US" b="1" i="1" dirty="0">
                <a:solidFill>
                  <a:srgbClr val="FF0000"/>
                </a:solidFill>
              </a:rPr>
              <a:t>Protection of record information</a:t>
            </a:r>
            <a:r>
              <a:rPr lang="en-US" i="1" dirty="0"/>
              <a:t>. </a:t>
            </a:r>
            <a:r>
              <a:rPr lang="en-US" b="1" dirty="0"/>
              <a:t>(</a:t>
            </a:r>
            <a:r>
              <a:rPr lang="en-US" b="1" dirty="0" smtClean="0"/>
              <a:t>J71</a:t>
            </a:r>
            <a:r>
              <a:rPr lang="en-US" b="1" dirty="0"/>
              <a:t>)</a:t>
            </a:r>
          </a:p>
          <a:p>
            <a:pPr marL="747713" indent="-401638">
              <a:buNone/>
              <a:tabLst>
                <a:tab pos="747713" algn="l"/>
              </a:tabLst>
            </a:pPr>
            <a:r>
              <a:rPr lang="en-US" dirty="0" smtClean="0"/>
              <a:t>(</a:t>
            </a:r>
            <a:r>
              <a:rPr lang="en-US" dirty="0"/>
              <a:t>1) </a:t>
            </a:r>
            <a:r>
              <a:rPr lang="en-US" dirty="0" smtClean="0"/>
              <a:t>The </a:t>
            </a:r>
            <a:r>
              <a:rPr lang="en-US" dirty="0"/>
              <a:t>clinic or center maintains the</a:t>
            </a:r>
            <a:r>
              <a:rPr lang="en-US" b="1" dirty="0"/>
              <a:t> </a:t>
            </a:r>
            <a:r>
              <a:rPr lang="en-US" b="1" dirty="0">
                <a:solidFill>
                  <a:srgbClr val="FF0000"/>
                </a:solidFill>
              </a:rPr>
              <a:t>confidentiality of record </a:t>
            </a:r>
            <a:r>
              <a:rPr lang="en-US" dirty="0"/>
              <a:t>information and provides safeguards against loss, destruction or unauthorized use</a:t>
            </a:r>
            <a:r>
              <a:rPr lang="en-US" dirty="0" smtClean="0"/>
              <a:t>. </a:t>
            </a:r>
            <a:r>
              <a:rPr lang="en-US" b="1" dirty="0"/>
              <a:t>(</a:t>
            </a:r>
            <a:r>
              <a:rPr lang="en-US" b="1" dirty="0" smtClean="0"/>
              <a:t>J72)</a:t>
            </a:r>
            <a:endParaRPr lang="en-US" b="1" dirty="0"/>
          </a:p>
          <a:p>
            <a:pPr marL="747713" indent="-401638">
              <a:buNone/>
              <a:tabLst>
                <a:tab pos="803275" algn="l"/>
              </a:tabLst>
            </a:pPr>
            <a:r>
              <a:rPr lang="en-US" dirty="0" smtClean="0"/>
              <a:t>(</a:t>
            </a:r>
            <a:r>
              <a:rPr lang="en-US" dirty="0"/>
              <a:t>2) </a:t>
            </a:r>
            <a:r>
              <a:rPr lang="en-US" dirty="0" smtClean="0"/>
              <a:t>	</a:t>
            </a:r>
            <a:r>
              <a:rPr lang="en-US" b="1" dirty="0" smtClean="0">
                <a:solidFill>
                  <a:srgbClr val="FF0000"/>
                </a:solidFill>
              </a:rPr>
              <a:t>Written </a:t>
            </a:r>
            <a:r>
              <a:rPr lang="en-US" b="1" dirty="0">
                <a:solidFill>
                  <a:srgbClr val="FF0000"/>
                </a:solidFill>
              </a:rPr>
              <a:t>policies and procedures govern the use and removal of records</a:t>
            </a:r>
            <a:r>
              <a:rPr lang="en-US" dirty="0"/>
              <a:t> from the clinic or center and the conditions </a:t>
            </a:r>
            <a:r>
              <a:rPr lang="en-US" b="1" dirty="0">
                <a:solidFill>
                  <a:srgbClr val="FF0000"/>
                </a:solidFill>
              </a:rPr>
              <a:t>for release of information</a:t>
            </a:r>
            <a:r>
              <a:rPr lang="en-US" dirty="0" smtClean="0"/>
              <a:t>. </a:t>
            </a:r>
            <a:r>
              <a:rPr lang="en-US" b="1" dirty="0"/>
              <a:t>(</a:t>
            </a:r>
            <a:r>
              <a:rPr lang="en-US" b="1" dirty="0" smtClean="0"/>
              <a:t>J73)</a:t>
            </a:r>
            <a:endParaRPr lang="en-US" dirty="0"/>
          </a:p>
          <a:p>
            <a:pPr marL="747713" indent="-401638">
              <a:buNone/>
              <a:tabLst>
                <a:tab pos="803275" algn="l"/>
              </a:tabLst>
            </a:pPr>
            <a:r>
              <a:rPr lang="en-US" dirty="0"/>
              <a:t>(3) </a:t>
            </a:r>
            <a:r>
              <a:rPr lang="en-US" dirty="0" smtClean="0"/>
              <a:t>	The </a:t>
            </a:r>
            <a:r>
              <a:rPr lang="en-US" dirty="0"/>
              <a:t>patient's written consent is required for release of information not authorized to </a:t>
            </a:r>
            <a:r>
              <a:rPr lang="en-US" b="1" dirty="0">
                <a:solidFill>
                  <a:srgbClr val="FF0000"/>
                </a:solidFill>
              </a:rPr>
              <a:t>be released </a:t>
            </a:r>
            <a:r>
              <a:rPr lang="en-US" dirty="0"/>
              <a:t>without such consent</a:t>
            </a:r>
            <a:r>
              <a:rPr lang="en-US" dirty="0" smtClean="0"/>
              <a:t>. </a:t>
            </a:r>
            <a:r>
              <a:rPr lang="en-US" b="1" dirty="0"/>
              <a:t>(</a:t>
            </a:r>
            <a:r>
              <a:rPr lang="en-US" b="1" dirty="0" smtClean="0"/>
              <a:t>J74)</a:t>
            </a:r>
            <a:endParaRPr lang="en-US" dirty="0"/>
          </a:p>
          <a:p>
            <a:pPr marL="747713" indent="-401638">
              <a:buNone/>
              <a:tabLst>
                <a:tab pos="803275" algn="l"/>
              </a:tabLst>
            </a:pPr>
            <a:r>
              <a:rPr lang="en-US" dirty="0"/>
              <a:t>(c) </a:t>
            </a:r>
            <a:r>
              <a:rPr lang="en-US" dirty="0" smtClean="0"/>
              <a:t>	</a:t>
            </a:r>
            <a:r>
              <a:rPr lang="en-US" i="1" dirty="0" smtClean="0"/>
              <a:t>Retention </a:t>
            </a:r>
            <a:r>
              <a:rPr lang="en-US" i="1" dirty="0"/>
              <a:t>of records. </a:t>
            </a:r>
            <a:r>
              <a:rPr lang="en-US" dirty="0"/>
              <a:t>The records are retained for at least 6 years from date of last entry, and longer if required by State statute</a:t>
            </a:r>
            <a:r>
              <a:rPr lang="en-US" dirty="0" smtClean="0"/>
              <a:t>. </a:t>
            </a:r>
            <a:r>
              <a:rPr lang="en-US" b="1" dirty="0"/>
              <a:t>(</a:t>
            </a:r>
            <a:r>
              <a:rPr lang="en-US" b="1" dirty="0" smtClean="0"/>
              <a:t>J75)</a:t>
            </a:r>
            <a:endParaRPr lang="en-US" b="1" dirty="0"/>
          </a:p>
          <a:p>
            <a:pPr marL="0" indent="0">
              <a:buNone/>
            </a:pPr>
            <a:r>
              <a:rPr lang="en-US" dirty="0" smtClean="0"/>
              <a:t>(</a:t>
            </a:r>
            <a:r>
              <a:rPr lang="en-US" dirty="0"/>
              <a:t>Secs. 1102, 1833 and 1902(a)(13), Social Security Act; 49 Stat. 647, 91 Stat. 1485 (42 U.S.C. 1302, 13951 and 1396a(a)(13)))</a:t>
            </a:r>
          </a:p>
          <a:p>
            <a:pPr marL="0" indent="0">
              <a:buNone/>
            </a:pPr>
            <a:r>
              <a:rPr lang="en-US" dirty="0"/>
              <a:t>[43 FR 30529, July 14, 1978. Redesignated at 50 FR 33034, Aug. 16, 1985, as amended at 57 FR 24984, June 12, 1992</a:t>
            </a:r>
            <a:r>
              <a:rPr lang="en-US" dirty="0" smtClean="0"/>
              <a:t>]</a:t>
            </a:r>
            <a:endParaRPr lang="en-US" dirty="0"/>
          </a:p>
        </p:txBody>
      </p:sp>
      <p:pic>
        <p:nvPicPr>
          <p:cNvPr id="5"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extLst>
      <p:ext uri="{BB962C8B-B14F-4D97-AF65-F5344CB8AC3E}">
        <p14:creationId xmlns:p14="http://schemas.microsoft.com/office/powerpoint/2010/main" xmlns="" val="414341877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WHAT TO HAVE</a:t>
            </a:r>
            <a:endParaRPr lang="en-US" dirty="0"/>
          </a:p>
        </p:txBody>
      </p:sp>
      <p:sp>
        <p:nvSpPr>
          <p:cNvPr id="2" name="Content Placeholder 1"/>
          <p:cNvSpPr>
            <a:spLocks noGrp="1"/>
          </p:cNvSpPr>
          <p:nvPr>
            <p:ph sz="quarter" idx="1"/>
          </p:nvPr>
        </p:nvSpPr>
        <p:spPr>
          <a:xfrm>
            <a:off x="457200" y="1481328"/>
            <a:ext cx="8257309" cy="4525963"/>
          </a:xfrm>
        </p:spPr>
        <p:txBody>
          <a:bodyPr/>
          <a:lstStyle/>
          <a:p>
            <a:r>
              <a:rPr lang="en-US" dirty="0" smtClean="0"/>
              <a:t>Various Medical Records Policies/Forms used</a:t>
            </a:r>
          </a:p>
          <a:p>
            <a:pPr lvl="1"/>
            <a:r>
              <a:rPr lang="en-US" dirty="0" smtClean="0"/>
              <a:t>Contents of information within the chart</a:t>
            </a:r>
          </a:p>
          <a:p>
            <a:pPr lvl="1"/>
            <a:r>
              <a:rPr lang="en-US" dirty="0" smtClean="0"/>
              <a:t>Person responsible for Medical Records</a:t>
            </a:r>
          </a:p>
          <a:p>
            <a:pPr lvl="1"/>
            <a:r>
              <a:rPr lang="en-US" dirty="0" smtClean="0"/>
              <a:t>Confidentiality of record</a:t>
            </a:r>
          </a:p>
          <a:p>
            <a:pPr lvl="1"/>
            <a:r>
              <a:rPr lang="en-US" dirty="0" smtClean="0"/>
              <a:t>Protection of record</a:t>
            </a:r>
          </a:p>
          <a:p>
            <a:pPr lvl="1"/>
            <a:r>
              <a:rPr lang="en-US" dirty="0" smtClean="0"/>
              <a:t>Use and Removal of record</a:t>
            </a:r>
          </a:p>
          <a:p>
            <a:pPr lvl="1"/>
            <a:r>
              <a:rPr lang="en-US" dirty="0" smtClean="0"/>
              <a:t>Release of information</a:t>
            </a:r>
          </a:p>
          <a:p>
            <a:pPr lvl="1"/>
            <a:r>
              <a:rPr lang="en-US" dirty="0" smtClean="0"/>
              <a:t>Storage of record/Retention</a:t>
            </a:r>
          </a:p>
          <a:p>
            <a:pPr lvl="1"/>
            <a:r>
              <a:rPr lang="en-US" dirty="0" smtClean="0"/>
              <a:t>Minimum necessary Use</a:t>
            </a:r>
          </a:p>
          <a:p>
            <a:pPr lvl="1"/>
            <a:r>
              <a:rPr lang="en-US" dirty="0" smtClean="0"/>
              <a:t>Complaints</a:t>
            </a:r>
          </a:p>
          <a:p>
            <a:pPr lvl="1"/>
            <a:r>
              <a:rPr lang="en-US" dirty="0" smtClean="0"/>
              <a:t>Fax and email (forms)</a:t>
            </a:r>
          </a:p>
          <a:p>
            <a:pPr lvl="1"/>
            <a:endParaRPr lang="en-US" dirty="0" smtClean="0"/>
          </a:p>
          <a:p>
            <a:pPr lvl="1"/>
            <a:endParaRPr lang="en-US" dirty="0" smtClean="0"/>
          </a:p>
          <a:p>
            <a:pPr lvl="1"/>
            <a:endParaRPr lang="en-US" dirty="0" smtClean="0"/>
          </a:p>
          <a:p>
            <a:pPr lvl="1"/>
            <a:endParaRPr lang="en-US" dirty="0" smtClean="0"/>
          </a:p>
          <a:p>
            <a:pPr lvl="1"/>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42 CFR 491.11</a:t>
            </a: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
        <p:nvSpPr>
          <p:cNvPr id="6" name="Rectangle 3"/>
          <p:cNvSpPr txBox="1">
            <a:spLocks noChangeArrowheads="1"/>
          </p:cNvSpPr>
          <p:nvPr/>
        </p:nvSpPr>
        <p:spPr>
          <a:xfrm>
            <a:off x="457200" y="1600200"/>
            <a:ext cx="7467600" cy="4873752"/>
          </a:xfrm>
          <a:prstGeom prst="rect">
            <a:avLst/>
          </a:prstGeom>
        </p:spPr>
        <p:txBody>
          <a:bodyPr vert="horz">
            <a:normAutofit/>
          </a:bodyPr>
          <a:lstStyle/>
          <a:p>
            <a:pPr marL="274320" marR="0" lvl="0" indent="-274320" algn="ctr" defTabSz="914400" rtl="0" eaLnBrk="1" fontAlgn="auto" latinLnBrk="0" hangingPunct="1">
              <a:lnSpc>
                <a:spcPct val="100000"/>
              </a:lnSpc>
              <a:spcBef>
                <a:spcPts val="600"/>
              </a:spcBef>
              <a:spcAft>
                <a:spcPts val="0"/>
              </a:spcAft>
              <a:buClr>
                <a:schemeClr val="accent1"/>
              </a:buClr>
              <a:buSzPct val="70000"/>
              <a:buFont typeface="Wingdings" pitchFamily="2" charset="2"/>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Annual Program Evaluation</a:t>
            </a:r>
            <a:endParaRPr kumimoji="0" lang="en-US" sz="3200" b="1"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RHC REGULATIONS</a:t>
            </a:r>
            <a:endParaRPr lang="en-US" dirty="0"/>
          </a:p>
        </p:txBody>
      </p:sp>
      <p:sp>
        <p:nvSpPr>
          <p:cNvPr id="3" name="Content Placeholder 2"/>
          <p:cNvSpPr>
            <a:spLocks noGrp="1"/>
          </p:cNvSpPr>
          <p:nvPr>
            <p:ph sz="quarter" idx="1"/>
          </p:nvPr>
        </p:nvSpPr>
        <p:spPr>
          <a:xfrm>
            <a:off x="457200" y="1417638"/>
            <a:ext cx="8215745" cy="4505063"/>
          </a:xfrm>
        </p:spPr>
        <p:txBody>
          <a:bodyPr>
            <a:normAutofit/>
          </a:bodyPr>
          <a:lstStyle/>
          <a:p>
            <a:pPr marL="0" indent="0">
              <a:buNone/>
            </a:pPr>
            <a:r>
              <a:rPr lang="en-US" sz="2400" b="1" dirty="0" smtClean="0"/>
              <a:t>§</a:t>
            </a:r>
            <a:r>
              <a:rPr lang="en-US" sz="2400" b="1" dirty="0"/>
              <a:t> 491.11   Program evaluation. (</a:t>
            </a:r>
            <a:r>
              <a:rPr lang="en-US" sz="2400" b="1" dirty="0" smtClean="0"/>
              <a:t>J76)</a:t>
            </a:r>
            <a:endParaRPr lang="en-US" sz="2400" b="1" dirty="0"/>
          </a:p>
          <a:p>
            <a:pPr marL="803275" indent="-512763">
              <a:buNone/>
              <a:tabLst>
                <a:tab pos="858838" algn="l"/>
              </a:tabLst>
            </a:pPr>
            <a:r>
              <a:rPr lang="en-US" sz="2400" dirty="0" smtClean="0"/>
              <a:t> </a:t>
            </a:r>
            <a:r>
              <a:rPr lang="en-US" sz="2400" dirty="0"/>
              <a:t>(a) The clinic or center carries out, or arranges for, an </a:t>
            </a:r>
            <a:r>
              <a:rPr lang="en-US" sz="2400" b="1" dirty="0">
                <a:solidFill>
                  <a:srgbClr val="FF0000"/>
                </a:solidFill>
              </a:rPr>
              <a:t>annual evaluation of its total program</a:t>
            </a:r>
            <a:r>
              <a:rPr lang="en-US" sz="2400" dirty="0" smtClean="0"/>
              <a:t>. </a:t>
            </a:r>
            <a:r>
              <a:rPr lang="en-US" sz="2400" b="1" dirty="0"/>
              <a:t>(</a:t>
            </a:r>
            <a:r>
              <a:rPr lang="en-US" sz="2400" b="1" dirty="0" smtClean="0"/>
              <a:t>J77)</a:t>
            </a:r>
            <a:endParaRPr lang="en-US" sz="2400" b="1" dirty="0"/>
          </a:p>
          <a:p>
            <a:pPr marL="803275" indent="-401638">
              <a:buNone/>
              <a:tabLst>
                <a:tab pos="803275" algn="l"/>
              </a:tabLst>
            </a:pPr>
            <a:r>
              <a:rPr lang="en-US" sz="2400" dirty="0" smtClean="0"/>
              <a:t>(</a:t>
            </a:r>
            <a:r>
              <a:rPr lang="en-US" sz="2400" dirty="0"/>
              <a:t>b) </a:t>
            </a:r>
            <a:r>
              <a:rPr lang="en-US" sz="2400" dirty="0" smtClean="0"/>
              <a:t>The </a:t>
            </a:r>
            <a:r>
              <a:rPr lang="en-US" sz="2400" dirty="0"/>
              <a:t>evaluation includes review of</a:t>
            </a:r>
            <a:r>
              <a:rPr lang="en-US" sz="2400" dirty="0" smtClean="0"/>
              <a:t>:  </a:t>
            </a:r>
            <a:r>
              <a:rPr lang="en-US" sz="2400" b="1" dirty="0"/>
              <a:t>(</a:t>
            </a:r>
            <a:r>
              <a:rPr lang="en-US" sz="2400" b="1" dirty="0" smtClean="0"/>
              <a:t>J78)</a:t>
            </a:r>
            <a:endParaRPr lang="en-US" sz="2400" b="1" dirty="0"/>
          </a:p>
          <a:p>
            <a:pPr marL="1316038" indent="-457200">
              <a:buNone/>
              <a:tabLst>
                <a:tab pos="1316038" algn="l"/>
              </a:tabLst>
            </a:pPr>
            <a:r>
              <a:rPr lang="en-US" sz="2400" dirty="0" smtClean="0"/>
              <a:t>(</a:t>
            </a:r>
            <a:r>
              <a:rPr lang="en-US" sz="2400" dirty="0"/>
              <a:t>1) The </a:t>
            </a:r>
            <a:r>
              <a:rPr lang="en-US" sz="2400" b="1" dirty="0">
                <a:solidFill>
                  <a:srgbClr val="FF0000"/>
                </a:solidFill>
              </a:rPr>
              <a:t>utilization of clinic or center services</a:t>
            </a:r>
            <a:r>
              <a:rPr lang="en-US" sz="2400" dirty="0"/>
              <a:t>, including at least the </a:t>
            </a:r>
            <a:r>
              <a:rPr lang="en-US" sz="2400" b="1" dirty="0">
                <a:solidFill>
                  <a:srgbClr val="FF0000"/>
                </a:solidFill>
              </a:rPr>
              <a:t>number of patients served and the volume of services</a:t>
            </a:r>
            <a:r>
              <a:rPr lang="en-US" sz="2400" dirty="0" smtClean="0"/>
              <a:t>; </a:t>
            </a:r>
            <a:r>
              <a:rPr lang="en-US" sz="2400" b="1" dirty="0"/>
              <a:t>(</a:t>
            </a:r>
            <a:r>
              <a:rPr lang="en-US" sz="2400" b="1" dirty="0" smtClean="0"/>
              <a:t>J79)</a:t>
            </a:r>
            <a:endParaRPr lang="en-US" sz="2400" b="1" dirty="0"/>
          </a:p>
          <a:p>
            <a:pPr marL="1316038" indent="-457200">
              <a:buNone/>
              <a:tabLst>
                <a:tab pos="1316038" algn="l"/>
              </a:tabLst>
            </a:pPr>
            <a:r>
              <a:rPr lang="en-US" sz="2400" dirty="0" smtClean="0"/>
              <a:t>(</a:t>
            </a:r>
            <a:r>
              <a:rPr lang="en-US" sz="2400" dirty="0"/>
              <a:t>2) A representative </a:t>
            </a:r>
            <a:r>
              <a:rPr lang="en-US" sz="2400" b="1" dirty="0">
                <a:solidFill>
                  <a:srgbClr val="FF0000"/>
                </a:solidFill>
              </a:rPr>
              <a:t>sample of both active and closed clinical records</a:t>
            </a:r>
            <a:r>
              <a:rPr lang="en-US" sz="2400" dirty="0"/>
              <a:t>; </a:t>
            </a:r>
            <a:r>
              <a:rPr lang="en-US" sz="2400" dirty="0" smtClean="0"/>
              <a:t>and </a:t>
            </a:r>
            <a:r>
              <a:rPr lang="en-US" sz="2400" b="1" dirty="0"/>
              <a:t>(</a:t>
            </a:r>
            <a:r>
              <a:rPr lang="en-US" sz="2400" b="1" dirty="0" smtClean="0"/>
              <a:t>J80)</a:t>
            </a:r>
            <a:endParaRPr lang="en-US" sz="2400" b="1" dirty="0"/>
          </a:p>
          <a:p>
            <a:pPr marL="1316038" indent="-457200">
              <a:buNone/>
              <a:tabLst>
                <a:tab pos="1316038" algn="l"/>
              </a:tabLst>
            </a:pPr>
            <a:r>
              <a:rPr lang="en-US" sz="2400" dirty="0" smtClean="0"/>
              <a:t>(</a:t>
            </a:r>
            <a:r>
              <a:rPr lang="en-US" sz="2400" dirty="0"/>
              <a:t>3) The clinic's or center's </a:t>
            </a:r>
            <a:r>
              <a:rPr lang="en-US" sz="2400" b="1" dirty="0">
                <a:solidFill>
                  <a:srgbClr val="FF0000"/>
                </a:solidFill>
              </a:rPr>
              <a:t>health care policies</a:t>
            </a:r>
            <a:r>
              <a:rPr lang="en-US" sz="2400" b="1" dirty="0" smtClean="0">
                <a:solidFill>
                  <a:srgbClr val="FF0000"/>
                </a:solidFill>
              </a:rPr>
              <a:t>.</a:t>
            </a:r>
            <a:r>
              <a:rPr lang="en-US" sz="2400" dirty="0" smtClean="0"/>
              <a:t> </a:t>
            </a:r>
            <a:r>
              <a:rPr lang="en-US" sz="2400" b="1" dirty="0"/>
              <a:t>(</a:t>
            </a:r>
            <a:r>
              <a:rPr lang="en-US" sz="2400" b="1" dirty="0" smtClean="0"/>
              <a:t>J81)</a:t>
            </a:r>
            <a:endParaRPr lang="en-US" sz="2400" dirty="0"/>
          </a:p>
          <a:p>
            <a:pPr marL="0" indent="0">
              <a:buNone/>
            </a:pP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extLst>
      <p:ext uri="{BB962C8B-B14F-4D97-AF65-F5344CB8AC3E}">
        <p14:creationId xmlns:p14="http://schemas.microsoft.com/office/powerpoint/2010/main" xmlns="" val="382896927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RHC REGULATIONS</a:t>
            </a:r>
            <a:endParaRPr lang="en-US" dirty="0"/>
          </a:p>
        </p:txBody>
      </p:sp>
      <p:sp>
        <p:nvSpPr>
          <p:cNvPr id="3" name="Content Placeholder 2"/>
          <p:cNvSpPr>
            <a:spLocks noGrp="1"/>
          </p:cNvSpPr>
          <p:nvPr>
            <p:ph sz="quarter" idx="1"/>
          </p:nvPr>
        </p:nvSpPr>
        <p:spPr>
          <a:xfrm>
            <a:off x="457200" y="1417638"/>
            <a:ext cx="8229600" cy="4777205"/>
          </a:xfrm>
        </p:spPr>
        <p:txBody>
          <a:bodyPr>
            <a:normAutofit/>
          </a:bodyPr>
          <a:lstStyle/>
          <a:p>
            <a:pPr marL="0" indent="0">
              <a:buNone/>
            </a:pPr>
            <a:r>
              <a:rPr lang="en-US" sz="2400" dirty="0" smtClean="0"/>
              <a:t>(</a:t>
            </a:r>
            <a:r>
              <a:rPr lang="en-US" sz="2400" dirty="0"/>
              <a:t>c) The purpose of the evaluation is to determine whether</a:t>
            </a:r>
            <a:r>
              <a:rPr lang="en-US" sz="2400" dirty="0" smtClean="0"/>
              <a:t>: </a:t>
            </a:r>
            <a:r>
              <a:rPr lang="en-US" sz="2400" b="1" dirty="0"/>
              <a:t>(</a:t>
            </a:r>
            <a:r>
              <a:rPr lang="en-US" sz="2400" b="1" dirty="0" smtClean="0"/>
              <a:t>J82)</a:t>
            </a:r>
            <a:endParaRPr lang="en-US" sz="2400" b="1" dirty="0"/>
          </a:p>
          <a:p>
            <a:pPr marL="914400" indent="-457200">
              <a:buNone/>
              <a:tabLst>
                <a:tab pos="914400" algn="l"/>
              </a:tabLst>
            </a:pPr>
            <a:r>
              <a:rPr lang="en-US" sz="2400" dirty="0" smtClean="0"/>
              <a:t>(</a:t>
            </a:r>
            <a:r>
              <a:rPr lang="en-US" sz="2400" dirty="0"/>
              <a:t>1) The utilization of services was appropriate</a:t>
            </a:r>
            <a:r>
              <a:rPr lang="en-US" sz="2400" dirty="0" smtClean="0"/>
              <a:t>; </a:t>
            </a:r>
            <a:r>
              <a:rPr lang="en-US" sz="2400" b="1" dirty="0"/>
              <a:t>(</a:t>
            </a:r>
            <a:r>
              <a:rPr lang="en-US" sz="2400" b="1" dirty="0" smtClean="0"/>
              <a:t>J83)</a:t>
            </a:r>
            <a:endParaRPr lang="en-US" sz="2400" dirty="0"/>
          </a:p>
          <a:p>
            <a:pPr marL="914400" indent="-457200">
              <a:buNone/>
              <a:tabLst>
                <a:tab pos="914400" algn="l"/>
              </a:tabLst>
            </a:pPr>
            <a:r>
              <a:rPr lang="en-US" sz="2400" dirty="0"/>
              <a:t>(2) The established policies were followed; </a:t>
            </a:r>
            <a:r>
              <a:rPr lang="en-US" sz="2400" dirty="0" smtClean="0"/>
              <a:t>and </a:t>
            </a:r>
            <a:r>
              <a:rPr lang="en-US" sz="2400" b="1" dirty="0"/>
              <a:t>(</a:t>
            </a:r>
            <a:r>
              <a:rPr lang="en-US" sz="2400" b="1" dirty="0" smtClean="0"/>
              <a:t>J84)</a:t>
            </a:r>
            <a:endParaRPr lang="en-US" sz="2400" b="1" dirty="0"/>
          </a:p>
          <a:p>
            <a:pPr marL="914400" indent="-457200">
              <a:buNone/>
              <a:tabLst>
                <a:tab pos="914400" algn="l"/>
              </a:tabLst>
            </a:pPr>
            <a:r>
              <a:rPr lang="en-US" sz="2400" dirty="0" smtClean="0"/>
              <a:t>(</a:t>
            </a:r>
            <a:r>
              <a:rPr lang="en-US" sz="2400" dirty="0"/>
              <a:t>3) Any changes are needed</a:t>
            </a:r>
            <a:r>
              <a:rPr lang="en-US" sz="2400" dirty="0" smtClean="0"/>
              <a:t>. </a:t>
            </a:r>
            <a:r>
              <a:rPr lang="en-US" sz="2400" b="1" dirty="0"/>
              <a:t>(</a:t>
            </a:r>
            <a:r>
              <a:rPr lang="en-US" sz="2400" b="1" dirty="0" smtClean="0"/>
              <a:t>J85)</a:t>
            </a:r>
            <a:endParaRPr lang="en-US" sz="2400" b="1" dirty="0"/>
          </a:p>
          <a:p>
            <a:pPr marL="914400" indent="-457200">
              <a:buNone/>
              <a:tabLst>
                <a:tab pos="914400" algn="l"/>
              </a:tabLst>
            </a:pPr>
            <a:r>
              <a:rPr lang="en-US" sz="2400" dirty="0" smtClean="0"/>
              <a:t>(</a:t>
            </a:r>
            <a:r>
              <a:rPr lang="en-US" sz="2400" dirty="0"/>
              <a:t>d) The clinic or center staff considers the findings of the evaluation and takes corrective action if necessary</a:t>
            </a:r>
            <a:r>
              <a:rPr lang="en-US" sz="2400" dirty="0" smtClean="0"/>
              <a:t>. </a:t>
            </a:r>
            <a:r>
              <a:rPr lang="en-US" sz="2400" b="1" dirty="0"/>
              <a:t>(</a:t>
            </a:r>
            <a:r>
              <a:rPr lang="en-US" sz="2400" b="1" dirty="0" smtClean="0"/>
              <a:t>J86)</a:t>
            </a:r>
            <a:endParaRPr lang="en-US" sz="2400" b="1" dirty="0"/>
          </a:p>
          <a:p>
            <a:pPr marL="0" indent="0">
              <a:buNone/>
            </a:pPr>
            <a:r>
              <a:rPr lang="en-US" sz="2400" dirty="0" smtClean="0"/>
              <a:t>[</a:t>
            </a:r>
            <a:r>
              <a:rPr lang="en-US" sz="2400" dirty="0"/>
              <a:t>71 FR 55346, Sept. 22, 2006]</a:t>
            </a:r>
          </a:p>
          <a:p>
            <a:pPr marL="0" indent="0">
              <a:buNone/>
            </a:pPr>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extLst>
      <p:ext uri="{BB962C8B-B14F-4D97-AF65-F5344CB8AC3E}">
        <p14:creationId xmlns:p14="http://schemas.microsoft.com/office/powerpoint/2010/main" xmlns="" val="203387672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WHAT TO HAVE</a:t>
            </a:r>
            <a:endParaRPr lang="en-US" dirty="0"/>
          </a:p>
        </p:txBody>
      </p:sp>
      <p:sp>
        <p:nvSpPr>
          <p:cNvPr id="2" name="Content Placeholder 1"/>
          <p:cNvSpPr>
            <a:spLocks noGrp="1"/>
          </p:cNvSpPr>
          <p:nvPr>
            <p:ph sz="quarter" idx="1"/>
          </p:nvPr>
        </p:nvSpPr>
        <p:spPr>
          <a:xfrm>
            <a:off x="457201" y="1481328"/>
            <a:ext cx="8229600" cy="4525963"/>
          </a:xfrm>
        </p:spPr>
        <p:txBody>
          <a:bodyPr/>
          <a:lstStyle/>
          <a:p>
            <a:r>
              <a:rPr lang="en-US" dirty="0" smtClean="0"/>
              <a:t>Policy for conducting Annual meeting</a:t>
            </a:r>
          </a:p>
          <a:p>
            <a:pPr lvl="1"/>
            <a:r>
              <a:rPr lang="en-US" dirty="0" smtClean="0"/>
              <a:t>Sample of agenda</a:t>
            </a:r>
          </a:p>
          <a:p>
            <a:r>
              <a:rPr lang="en-US" dirty="0" smtClean="0"/>
              <a:t>Policy for review of policies</a:t>
            </a:r>
          </a:p>
          <a:p>
            <a:r>
              <a:rPr lang="en-US" dirty="0" smtClean="0"/>
              <a:t>Policy for review of active and inactive records</a:t>
            </a:r>
          </a:p>
          <a:p>
            <a:r>
              <a:rPr lang="en-US" dirty="0" smtClean="0"/>
              <a:t>QA PI program</a:t>
            </a:r>
          </a:p>
          <a:p>
            <a:r>
              <a:rPr lang="en-US" dirty="0" smtClean="0"/>
              <a:t>Copy of Annual meeting minutes</a:t>
            </a:r>
          </a:p>
          <a:p>
            <a:r>
              <a:rPr lang="en-US" dirty="0" smtClean="0"/>
              <a:t>Copy of your compliance plan</a:t>
            </a:r>
          </a:p>
          <a:p>
            <a:pPr lvl="1"/>
            <a:endParaRPr lang="en-US" dirty="0"/>
          </a:p>
        </p:txBody>
      </p:sp>
      <p:pic>
        <p:nvPicPr>
          <p:cNvPr id="5" name="Picture 2" descr="moz-screenshot"/>
          <p:cNvPicPr>
            <a:picLocks noChangeAspect="1" noChangeArrowheads="1"/>
          </p:cNvPicPr>
          <p:nvPr/>
        </p:nvPicPr>
        <p:blipFill>
          <a:blip r:embed="rId2"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obin\AppData\Local\Microsoft\Windows\Temporary Internet Files\Content.IE5\AYV8CLVG\question_mark_serious_thinker_500_clr[1].gif"/>
          <p:cNvPicPr>
            <a:picLocks noChangeAspect="1" noChangeArrowheads="1" noCrop="1"/>
          </p:cNvPicPr>
          <p:nvPr/>
        </p:nvPicPr>
        <p:blipFill>
          <a:blip r:embed="rId2" cstate="print"/>
          <a:srcRect/>
          <a:stretch>
            <a:fillRect/>
          </a:stretch>
        </p:blipFill>
        <p:spPr bwMode="auto">
          <a:xfrm>
            <a:off x="2667000" y="1047750"/>
            <a:ext cx="3810000" cy="4762500"/>
          </a:xfrm>
          <a:prstGeom prst="rect">
            <a:avLst/>
          </a:prstGeom>
          <a:noFill/>
        </p:spPr>
      </p:pic>
      <p:pic>
        <p:nvPicPr>
          <p:cNvPr id="1027" name="Picture 3" descr="C:\Users\Robin\AppData\Local\Microsoft\Windows\Temporary Internet Files\Content.IE5\AYV8CLVG\question_mark_serious_thinker_500_clr[1].gif"/>
          <p:cNvPicPr>
            <a:picLocks noChangeAspect="1" noChangeArrowheads="1" noCrop="1"/>
          </p:cNvPicPr>
          <p:nvPr/>
        </p:nvPicPr>
        <p:blipFill>
          <a:blip r:embed="rId2" cstate="print"/>
          <a:srcRect/>
          <a:stretch>
            <a:fillRect/>
          </a:stretch>
        </p:blipFill>
        <p:spPr bwMode="auto">
          <a:xfrm>
            <a:off x="2667000" y="1047750"/>
            <a:ext cx="3810000" cy="4762500"/>
          </a:xfrm>
          <a:prstGeom prst="rect">
            <a:avLst/>
          </a:prstGeom>
          <a:noFill/>
        </p:spPr>
      </p:pic>
      <p:pic>
        <p:nvPicPr>
          <p:cNvPr id="4" name="Picture 2" descr="moz-screenshot"/>
          <p:cNvPicPr>
            <a:picLocks noChangeAspect="1" noChangeArrowheads="1"/>
          </p:cNvPicPr>
          <p:nvPr/>
        </p:nvPicPr>
        <p:blipFill>
          <a:blip r:embed="rId3" cstate="print"/>
          <a:srcRect/>
          <a:stretch>
            <a:fillRect/>
          </a:stretch>
        </p:blipFill>
        <p:spPr bwMode="auto">
          <a:xfrm>
            <a:off x="0" y="0"/>
            <a:ext cx="1139825" cy="682625"/>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2280</TotalTime>
  <Words>1870</Words>
  <Application>Microsoft Office PowerPoint</Application>
  <PresentationFormat>On-screen Show (4:3)</PresentationFormat>
  <Paragraphs>272</Paragraphs>
  <Slides>50</Slides>
  <Notes>4</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Oriel</vt:lpstr>
      <vt:lpstr>RHC Regulations and Compliance</vt:lpstr>
      <vt:lpstr>OBJECTIVES</vt:lpstr>
      <vt:lpstr>COMPLIANCE</vt:lpstr>
      <vt:lpstr>COMPLIANCE TOOLS</vt:lpstr>
      <vt:lpstr>CONDITION VS STANDARD</vt:lpstr>
      <vt:lpstr>CERTIFICATION/RECERTIFICATION</vt:lpstr>
      <vt:lpstr>SURVEY ENTITIES</vt:lpstr>
      <vt:lpstr>42 CFR 491.5</vt:lpstr>
      <vt:lpstr>RHC REGULATIONS</vt:lpstr>
      <vt:lpstr>Have available</vt:lpstr>
      <vt:lpstr>42 CFR 491.6</vt:lpstr>
      <vt:lpstr>RHC REGULATIONS</vt:lpstr>
      <vt:lpstr>RHC REGULATIONS</vt:lpstr>
      <vt:lpstr>RHC REGULATIONS</vt:lpstr>
      <vt:lpstr>HAVE AVAILABLE</vt:lpstr>
      <vt:lpstr>HAVE AVAILABLE</vt:lpstr>
      <vt:lpstr>HAVE AVAILABLE</vt:lpstr>
      <vt:lpstr>ADDITIONAL HELPS</vt:lpstr>
      <vt:lpstr>42 CFR 491.7 &amp; 491.8</vt:lpstr>
      <vt:lpstr>RHC REGULATIONS</vt:lpstr>
      <vt:lpstr>RHC REGULATIONS</vt:lpstr>
      <vt:lpstr>RHC REGULATIONS</vt:lpstr>
      <vt:lpstr>RHC REGULATIONS</vt:lpstr>
      <vt:lpstr>RHC REGULATIONS</vt:lpstr>
      <vt:lpstr>RHC REGULATIONS</vt:lpstr>
      <vt:lpstr>RHC REGULATIONS</vt:lpstr>
      <vt:lpstr>RHC REGULATIONS</vt:lpstr>
      <vt:lpstr>RHC REGULATIONS</vt:lpstr>
      <vt:lpstr>RHC REGULATIONS</vt:lpstr>
      <vt:lpstr>HAVE AVAILABLE</vt:lpstr>
      <vt:lpstr>HAVE AVAILABLE</vt:lpstr>
      <vt:lpstr>42 CFR 491.9 </vt:lpstr>
      <vt:lpstr>RHC REGULATIONS</vt:lpstr>
      <vt:lpstr>RHC REGULATIONS</vt:lpstr>
      <vt:lpstr>RHC REGULATIONS</vt:lpstr>
      <vt:lpstr>RHC REGULATIONS</vt:lpstr>
      <vt:lpstr>RHC REGULATIONS</vt:lpstr>
      <vt:lpstr>RHC REGULATIONS</vt:lpstr>
      <vt:lpstr>WHAT TO HAVE</vt:lpstr>
      <vt:lpstr>WHAT TO HAVE</vt:lpstr>
      <vt:lpstr>CFR 42 491.10</vt:lpstr>
      <vt:lpstr>RHC REGULATIONS</vt:lpstr>
      <vt:lpstr>RHC REGULATIONS</vt:lpstr>
      <vt:lpstr>RHC REGULATIONS</vt:lpstr>
      <vt:lpstr>WHAT TO HAVE</vt:lpstr>
      <vt:lpstr>42 CFR 491.11</vt:lpstr>
      <vt:lpstr>RHC REGULATIONS</vt:lpstr>
      <vt:lpstr>RHC REGULATIONS</vt:lpstr>
      <vt:lpstr>WHAT TO HAVE</vt:lpstr>
      <vt:lpstr>Slide 50</vt:lpstr>
    </vt:vector>
  </TitlesOfParts>
  <Company>Adventist Health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Gail W. Nickerson</dc:creator>
  <cp:lastModifiedBy>User</cp:lastModifiedBy>
  <cp:revision>169</cp:revision>
  <dcterms:created xsi:type="dcterms:W3CDTF">2012-08-20T19:43:27Z</dcterms:created>
  <dcterms:modified xsi:type="dcterms:W3CDTF">2018-07-10T14:01:37Z</dcterms:modified>
</cp:coreProperties>
</file>