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9"/>
  </p:notesMasterIdLst>
  <p:sldIdLst>
    <p:sldId id="297" r:id="rId2"/>
    <p:sldId id="257" r:id="rId3"/>
    <p:sldId id="258" r:id="rId4"/>
    <p:sldId id="287" r:id="rId5"/>
    <p:sldId id="261" r:id="rId6"/>
    <p:sldId id="303" r:id="rId7"/>
    <p:sldId id="304" r:id="rId8"/>
    <p:sldId id="293" r:id="rId9"/>
    <p:sldId id="268" r:id="rId10"/>
    <p:sldId id="262" r:id="rId11"/>
    <p:sldId id="291" r:id="rId12"/>
    <p:sldId id="299" r:id="rId13"/>
    <p:sldId id="302" r:id="rId14"/>
    <p:sldId id="300" r:id="rId15"/>
    <p:sldId id="301" r:id="rId16"/>
    <p:sldId id="271" r:id="rId17"/>
    <p:sldId id="264" r:id="rId18"/>
    <p:sldId id="266" r:id="rId19"/>
    <p:sldId id="267" r:id="rId20"/>
    <p:sldId id="263" r:id="rId21"/>
    <p:sldId id="284" r:id="rId22"/>
    <p:sldId id="274" r:id="rId23"/>
    <p:sldId id="275" r:id="rId24"/>
    <p:sldId id="276" r:id="rId25"/>
    <p:sldId id="277" r:id="rId26"/>
    <p:sldId id="278" r:id="rId27"/>
    <p:sldId id="294" r:id="rId28"/>
    <p:sldId id="295" r:id="rId29"/>
    <p:sldId id="279" r:id="rId30"/>
    <p:sldId id="296" r:id="rId31"/>
    <p:sldId id="280" r:id="rId32"/>
    <p:sldId id="281" r:id="rId33"/>
    <p:sldId id="282" r:id="rId34"/>
    <p:sldId id="272" r:id="rId35"/>
    <p:sldId id="273" r:id="rId36"/>
    <p:sldId id="285" r:id="rId37"/>
    <p:sldId id="283" r:id="rId38"/>
    <p:sldId id="306" r:id="rId39"/>
    <p:sldId id="307" r:id="rId40"/>
    <p:sldId id="308" r:id="rId41"/>
    <p:sldId id="309" r:id="rId42"/>
    <p:sldId id="310" r:id="rId43"/>
    <p:sldId id="311" r:id="rId44"/>
    <p:sldId id="312" r:id="rId45"/>
    <p:sldId id="313" r:id="rId46"/>
    <p:sldId id="314" r:id="rId47"/>
    <p:sldId id="29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autoAdjust="0"/>
    <p:restoredTop sz="94673" autoAdjust="0"/>
  </p:normalViewPr>
  <p:slideViewPr>
    <p:cSldViewPr>
      <p:cViewPr varScale="1">
        <p:scale>
          <a:sx n="84" d="100"/>
          <a:sy n="84" d="100"/>
        </p:scale>
        <p:origin x="-140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C582C7-E654-4632-B77F-6AA72767CD07}" type="datetimeFigureOut">
              <a:rPr lang="en-US" smtClean="0"/>
              <a:pPr/>
              <a:t>6/1/2018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CA20A8-86C0-49A7-B905-0DD9C2F7DA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1</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826E830-173D-4DB6-9CE1-6D2FB288A361}" type="datetimeFigureOut">
              <a:rPr lang="en-US" smtClean="0"/>
              <a:pPr/>
              <a:t>6/1/2018</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DDC6EA7-F800-4073-B67C-DE26F47C5CE7}"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826E830-173D-4DB6-9CE1-6D2FB288A361}" type="datetimeFigureOut">
              <a:rPr lang="en-US" smtClean="0"/>
              <a:pPr/>
              <a:t>6/1/2018</a:t>
            </a:fld>
            <a:endParaRPr lang="en-US" dirty="0"/>
          </a:p>
        </p:txBody>
      </p:sp>
      <p:sp>
        <p:nvSpPr>
          <p:cNvPr id="9" name="Slide Number Placeholder 8"/>
          <p:cNvSpPr>
            <a:spLocks noGrp="1"/>
          </p:cNvSpPr>
          <p:nvPr>
            <p:ph type="sldNum" sz="quarter" idx="15"/>
          </p:nvPr>
        </p:nvSpPr>
        <p:spPr/>
        <p:txBody>
          <a:bodyPr rtlCol="0"/>
          <a:lstStyle/>
          <a:p>
            <a:fld id="{9DDC6EA7-F800-4073-B67C-DE26F47C5CE7}"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826E830-173D-4DB6-9CE1-6D2FB288A361}" type="datetimeFigureOut">
              <a:rPr lang="en-US" smtClean="0"/>
              <a:pPr/>
              <a:t>6/1/2018</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DDC6EA7-F800-4073-B67C-DE26F47C5CE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26E830-173D-4DB6-9CE1-6D2FB288A361}" type="datetimeFigureOut">
              <a:rPr lang="en-US" smtClean="0"/>
              <a:pPr/>
              <a:t>6/1/2018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DC6EA7-F800-4073-B67C-DE26F47C5CE7}"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826E830-173D-4DB6-9CE1-6D2FB288A361}" type="datetimeFigureOut">
              <a:rPr lang="en-US" smtClean="0"/>
              <a:pPr/>
              <a:t>6/1/2018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DDC6EA7-F800-4073-B67C-DE26F47C5CE7}"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826E830-173D-4DB6-9CE1-6D2FB288A361}" type="datetimeFigureOut">
              <a:rPr lang="en-US" smtClean="0"/>
              <a:pPr/>
              <a:t>6/1/2018</a:t>
            </a:fld>
            <a:endParaRPr lang="en-US" dirty="0"/>
          </a:p>
        </p:txBody>
      </p:sp>
      <p:sp>
        <p:nvSpPr>
          <p:cNvPr id="7" name="Slide Number Placeholder 6"/>
          <p:cNvSpPr>
            <a:spLocks noGrp="1"/>
          </p:cNvSpPr>
          <p:nvPr>
            <p:ph type="sldNum" sz="quarter" idx="11"/>
          </p:nvPr>
        </p:nvSpPr>
        <p:spPr/>
        <p:txBody>
          <a:bodyPr rtlCol="0"/>
          <a:lstStyle/>
          <a:p>
            <a:fld id="{9DDC6EA7-F800-4073-B67C-DE26F47C5CE7}"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6E830-173D-4DB6-9CE1-6D2FB288A361}" type="datetimeFigureOut">
              <a:rPr lang="en-US" smtClean="0"/>
              <a:pPr/>
              <a:t>6/1/2018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DDC6EA7-F800-4073-B67C-DE26F47C5CE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826E830-173D-4DB6-9CE1-6D2FB288A361}" type="datetimeFigureOut">
              <a:rPr lang="en-US" smtClean="0"/>
              <a:pPr/>
              <a:t>6/1/2018</a:t>
            </a:fld>
            <a:endParaRPr lang="en-US" dirty="0"/>
          </a:p>
        </p:txBody>
      </p:sp>
      <p:sp>
        <p:nvSpPr>
          <p:cNvPr id="22" name="Slide Number Placeholder 21"/>
          <p:cNvSpPr>
            <a:spLocks noGrp="1"/>
          </p:cNvSpPr>
          <p:nvPr>
            <p:ph type="sldNum" sz="quarter" idx="15"/>
          </p:nvPr>
        </p:nvSpPr>
        <p:spPr/>
        <p:txBody>
          <a:bodyPr rtlCol="0"/>
          <a:lstStyle/>
          <a:p>
            <a:fld id="{9DDC6EA7-F800-4073-B67C-DE26F47C5CE7}"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826E830-173D-4DB6-9CE1-6D2FB288A361}" type="datetimeFigureOut">
              <a:rPr lang="en-US" smtClean="0"/>
              <a:pPr/>
              <a:t>6/1/2018</a:t>
            </a:fld>
            <a:endParaRPr lang="en-US" dirty="0"/>
          </a:p>
        </p:txBody>
      </p:sp>
      <p:sp>
        <p:nvSpPr>
          <p:cNvPr id="18" name="Slide Number Placeholder 17"/>
          <p:cNvSpPr>
            <a:spLocks noGrp="1"/>
          </p:cNvSpPr>
          <p:nvPr>
            <p:ph type="sldNum" sz="quarter" idx="11"/>
          </p:nvPr>
        </p:nvSpPr>
        <p:spPr/>
        <p:txBody>
          <a:bodyPr rtlCol="0"/>
          <a:lstStyle/>
          <a:p>
            <a:fld id="{9DDC6EA7-F800-4073-B67C-DE26F47C5CE7}"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26E830-173D-4DB6-9CE1-6D2FB288A361}" type="datetimeFigureOut">
              <a:rPr lang="en-US" smtClean="0"/>
              <a:pPr/>
              <a:t>6/1/2018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DC6EA7-F800-4073-B67C-DE26F47C5CE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26E830-173D-4DB6-9CE1-6D2FB288A361}" type="datetimeFigureOut">
              <a:rPr lang="en-US" smtClean="0"/>
              <a:pPr/>
              <a:t>6/1/2018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DC6EA7-F800-4073-B67C-DE26F47C5CE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826E830-173D-4DB6-9CE1-6D2FB288A361}" type="datetimeFigureOut">
              <a:rPr lang="en-US" smtClean="0"/>
              <a:pPr/>
              <a:t>6/1/2018</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DDC6EA7-F800-4073-B67C-DE26F47C5CE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685800" y="533400"/>
            <a:ext cx="7851648" cy="1828800"/>
          </a:xfrm>
        </p:spPr>
        <p:txBody>
          <a:bodyPr/>
          <a:lstStyle/>
          <a:p>
            <a:pPr algn="ctr"/>
            <a:r>
              <a:rPr lang="en-US" dirty="0" smtClean="0"/>
              <a:t>RHC Policy and Procedure Manual</a:t>
            </a:r>
            <a:endParaRPr lang="en-US" dirty="0"/>
          </a:p>
        </p:txBody>
      </p:sp>
      <p:sp>
        <p:nvSpPr>
          <p:cNvPr id="2051" name="Rectangle 3"/>
          <p:cNvSpPr>
            <a:spLocks noGrp="1" noChangeArrowheads="1"/>
          </p:cNvSpPr>
          <p:nvPr>
            <p:ph type="subTitle" idx="1"/>
          </p:nvPr>
        </p:nvSpPr>
        <p:spPr>
          <a:xfrm>
            <a:off x="4648200" y="2895600"/>
            <a:ext cx="4191000" cy="1828800"/>
          </a:xfrm>
        </p:spPr>
        <p:txBody>
          <a:bodyPr anchor="t">
            <a:normAutofit/>
          </a:bodyPr>
          <a:lstStyle/>
          <a:p>
            <a:r>
              <a:rPr lang="en-US" b="1" dirty="0" smtClean="0"/>
              <a:t>Julie Quinn, CPA</a:t>
            </a:r>
          </a:p>
          <a:p>
            <a:r>
              <a:rPr lang="en-US" sz="2000" b="1" dirty="0" smtClean="0"/>
              <a:t>VP, Compliance &amp; Cost Reporting</a:t>
            </a:r>
          </a:p>
          <a:p>
            <a:r>
              <a:rPr lang="en-US" sz="2000" b="1" dirty="0" smtClean="0"/>
              <a:t>Health Services Associates</a:t>
            </a:r>
          </a:p>
          <a:p>
            <a:r>
              <a:rPr lang="en-US" sz="2000" b="1" dirty="0" smtClean="0"/>
              <a:t>Southeast Regional Office</a:t>
            </a:r>
          </a:p>
          <a:p>
            <a:endParaRPr lang="en-US" b="1" dirty="0" smtClean="0"/>
          </a:p>
          <a:p>
            <a:endParaRPr lang="en-US" b="1" dirty="0"/>
          </a:p>
          <a:p>
            <a:endParaRPr lang="en-US" b="1" dirty="0"/>
          </a:p>
        </p:txBody>
      </p:sp>
      <p:sp>
        <p:nvSpPr>
          <p:cNvPr id="2052" name="Text Box 4"/>
          <p:cNvSpPr txBox="1">
            <a:spLocks noChangeArrowheads="1"/>
          </p:cNvSpPr>
          <p:nvPr/>
        </p:nvSpPr>
        <p:spPr bwMode="auto">
          <a:xfrm>
            <a:off x="4572000" y="5349895"/>
            <a:ext cx="4572000" cy="1508105"/>
          </a:xfrm>
          <a:prstGeom prst="rect">
            <a:avLst/>
          </a:prstGeom>
          <a:noFill/>
          <a:ln w="9525">
            <a:noFill/>
            <a:miter lim="800000"/>
            <a:headEnd/>
            <a:tailEnd/>
          </a:ln>
          <a:effectLst/>
        </p:spPr>
        <p:txBody>
          <a:bodyPr wrap="square">
            <a:spAutoFit/>
          </a:bodyPr>
          <a:lstStyle/>
          <a:p>
            <a:r>
              <a:rPr lang="en-US" sz="2000" b="1" dirty="0" smtClean="0"/>
              <a:t>Health </a:t>
            </a:r>
            <a:r>
              <a:rPr lang="en-US" sz="2000" b="1" dirty="0"/>
              <a:t>Services Associates, Inc.</a:t>
            </a:r>
          </a:p>
          <a:p>
            <a:pPr>
              <a:tabLst>
                <a:tab pos="2571750" algn="l"/>
              </a:tabLst>
            </a:pPr>
            <a:r>
              <a:rPr lang="en-US" dirty="0"/>
              <a:t>2 East Main </a:t>
            </a:r>
            <a:r>
              <a:rPr lang="en-US" dirty="0" smtClean="0"/>
              <a:t>Street	54 Pheasant Ln</a:t>
            </a:r>
          </a:p>
          <a:p>
            <a:pPr defTabSz="742950">
              <a:tabLst>
                <a:tab pos="2571750" algn="l"/>
              </a:tabLst>
            </a:pPr>
            <a:r>
              <a:rPr lang="en-US" dirty="0" smtClean="0"/>
              <a:t>Fremont</a:t>
            </a:r>
            <a:r>
              <a:rPr lang="en-US" dirty="0"/>
              <a:t>, MI </a:t>
            </a:r>
            <a:r>
              <a:rPr lang="en-US" dirty="0" smtClean="0"/>
              <a:t>49412	Ringgold, GA</a:t>
            </a:r>
          </a:p>
          <a:p>
            <a:pPr>
              <a:tabLst>
                <a:tab pos="2571750" algn="l"/>
              </a:tabLst>
            </a:pPr>
            <a:r>
              <a:rPr lang="en-US" dirty="0" smtClean="0"/>
              <a:t>Ph</a:t>
            </a:r>
            <a:r>
              <a:rPr lang="en-US" dirty="0"/>
              <a:t>: </a:t>
            </a:r>
            <a:r>
              <a:rPr lang="en-US" dirty="0" smtClean="0"/>
              <a:t>231.924.0244	231.250.0244</a:t>
            </a:r>
          </a:p>
          <a:p>
            <a:pPr>
              <a:tabLst>
                <a:tab pos="2571750" algn="l"/>
              </a:tabLst>
            </a:pPr>
            <a:r>
              <a:rPr lang="en-US" dirty="0" smtClean="0"/>
              <a:t>Fx</a:t>
            </a:r>
            <a:r>
              <a:rPr lang="en-US" dirty="0"/>
              <a:t>: </a:t>
            </a:r>
            <a:r>
              <a:rPr lang="en-US" dirty="0" smtClean="0"/>
              <a:t>231.924.4882	888.200.4788</a:t>
            </a:r>
            <a:endParaRPr lang="en-US" dirty="0"/>
          </a:p>
        </p:txBody>
      </p:sp>
      <p:sp>
        <p:nvSpPr>
          <p:cNvPr id="2053" name="Text Box 5"/>
          <p:cNvSpPr txBox="1">
            <a:spLocks noChangeArrowheads="1"/>
          </p:cNvSpPr>
          <p:nvPr/>
        </p:nvSpPr>
        <p:spPr bwMode="auto">
          <a:xfrm>
            <a:off x="304800" y="61722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p:txBody>
          <a:bodyPr/>
          <a:lstStyle/>
          <a:p>
            <a:r>
              <a:rPr lang="en-US" dirty="0" smtClean="0"/>
              <a:t>Understand the key components  and requirements</a:t>
            </a:r>
          </a:p>
          <a:p>
            <a:endParaRPr lang="en-US" dirty="0" smtClean="0"/>
          </a:p>
          <a:p>
            <a:r>
              <a:rPr lang="en-US" dirty="0" smtClean="0"/>
              <a:t>Understand the annual review process, provider involvement and implementation </a:t>
            </a:r>
            <a:br>
              <a:rPr lang="en-US" dirty="0" smtClean="0"/>
            </a:br>
            <a:endParaRPr lang="en-US" dirty="0" smtClean="0"/>
          </a:p>
          <a:p>
            <a:r>
              <a:rPr lang="en-US" dirty="0" smtClean="0"/>
              <a:t>Discuss staff comprehension and utilization of the procedure manual</a:t>
            </a:r>
            <a:br>
              <a:rPr lang="en-US" dirty="0" smtClean="0"/>
            </a:br>
            <a:endParaRPr lang="en-US" dirty="0" smtClean="0"/>
          </a:p>
          <a:p>
            <a:r>
              <a:rPr lang="en-US" dirty="0" smtClean="0"/>
              <a:t>Understand what the surveyors look for in the manual</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467600" cy="1143000"/>
          </a:xfrm>
        </p:spPr>
        <p:txBody>
          <a:bodyPr>
            <a:normAutofit/>
          </a:bodyPr>
          <a:lstStyle/>
          <a:p>
            <a:r>
              <a:rPr lang="en-US" dirty="0" smtClean="0"/>
              <a:t>WHAT ARE POLICIES/PROCEDURES</a:t>
            </a:r>
            <a:endParaRPr lang="en-US" dirty="0"/>
          </a:p>
        </p:txBody>
      </p:sp>
      <p:sp>
        <p:nvSpPr>
          <p:cNvPr id="3" name="Content Placeholder 2"/>
          <p:cNvSpPr>
            <a:spLocks noGrp="1"/>
          </p:cNvSpPr>
          <p:nvPr>
            <p:ph sz="quarter" idx="1"/>
          </p:nvPr>
        </p:nvSpPr>
        <p:spPr>
          <a:xfrm>
            <a:off x="457200" y="1981200"/>
            <a:ext cx="8229600" cy="3627120"/>
          </a:xfrm>
        </p:spPr>
        <p:txBody>
          <a:bodyPr/>
          <a:lstStyle/>
          <a:p>
            <a:r>
              <a:rPr lang="en-US" dirty="0" smtClean="0"/>
              <a:t>Set of documents that describe an organization’s policies for operation and the procedures necessary to fulfill the policies.</a:t>
            </a:r>
            <a:br>
              <a:rPr lang="en-US" dirty="0" smtClean="0"/>
            </a:br>
            <a:endParaRPr lang="en-US" dirty="0" smtClean="0"/>
          </a:p>
          <a:p>
            <a:r>
              <a:rPr lang="en-US" dirty="0" smtClean="0"/>
              <a:t>In the RHC, policies/procedures are not only required for certification but are also directly related to the consistency and quality of care a patient receives.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US" dirty="0" smtClean="0"/>
              <a:t>WHAT DOES A POLICY/PROCEDURE MANUAL DO?</a:t>
            </a:r>
            <a:endParaRPr lang="en-US" dirty="0"/>
          </a:p>
        </p:txBody>
      </p:sp>
      <p:sp>
        <p:nvSpPr>
          <p:cNvPr id="3" name="Content Placeholder 2"/>
          <p:cNvSpPr>
            <a:spLocks noGrp="1"/>
          </p:cNvSpPr>
          <p:nvPr>
            <p:ph sz="quarter" idx="1"/>
          </p:nvPr>
        </p:nvSpPr>
        <p:spPr>
          <a:xfrm>
            <a:off x="457200" y="1981200"/>
            <a:ext cx="8229600" cy="4389120"/>
          </a:xfrm>
        </p:spPr>
        <p:txBody>
          <a:bodyPr>
            <a:normAutofit/>
          </a:bodyPr>
          <a:lstStyle/>
          <a:p>
            <a:r>
              <a:rPr lang="en-US" dirty="0" smtClean="0"/>
              <a:t>Saves time and effort</a:t>
            </a:r>
          </a:p>
          <a:p>
            <a:pPr lvl="1"/>
            <a:r>
              <a:rPr lang="en-US" dirty="0" smtClean="0"/>
              <a:t>When issues arise the policy manual is checked.</a:t>
            </a:r>
          </a:p>
          <a:p>
            <a:pPr lvl="1"/>
            <a:r>
              <a:rPr lang="en-US" dirty="0" smtClean="0"/>
              <a:t>Time spent reinventing or recreating policy is avoided.</a:t>
            </a:r>
          </a:p>
          <a:p>
            <a:r>
              <a:rPr lang="en-US" dirty="0" smtClean="0"/>
              <a:t>Assists in new member recruitment</a:t>
            </a:r>
          </a:p>
          <a:p>
            <a:pPr lvl="1"/>
            <a:r>
              <a:rPr lang="en-US" dirty="0" smtClean="0"/>
              <a:t>Policies inform people what you are all about.</a:t>
            </a:r>
          </a:p>
          <a:p>
            <a:r>
              <a:rPr lang="en-US" dirty="0" smtClean="0"/>
              <a:t>Provides detailed job descriptions</a:t>
            </a:r>
          </a:p>
          <a:p>
            <a:r>
              <a:rPr lang="en-US" dirty="0" smtClean="0"/>
              <a:t>Orients new members about their purpose, job standards and expectations.</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rmAutofit/>
          </a:bodyPr>
          <a:lstStyle/>
          <a:p>
            <a:r>
              <a:rPr lang="en-US" dirty="0" smtClean="0"/>
              <a:t>WHAT DOES A POLICY/PROCEDURE MANUAL DO?</a:t>
            </a:r>
            <a:endParaRPr lang="en-US" dirty="0"/>
          </a:p>
        </p:txBody>
      </p:sp>
      <p:sp>
        <p:nvSpPr>
          <p:cNvPr id="3" name="Content Placeholder 2"/>
          <p:cNvSpPr>
            <a:spLocks noGrp="1"/>
          </p:cNvSpPr>
          <p:nvPr>
            <p:ph sz="quarter" idx="1"/>
          </p:nvPr>
        </p:nvSpPr>
        <p:spPr>
          <a:xfrm>
            <a:off x="457200" y="1981200"/>
            <a:ext cx="8229600" cy="4389120"/>
          </a:xfrm>
        </p:spPr>
        <p:txBody>
          <a:bodyPr>
            <a:normAutofit/>
          </a:bodyPr>
          <a:lstStyle/>
          <a:p>
            <a:r>
              <a:rPr lang="en-US" dirty="0" smtClean="0"/>
              <a:t>Provides continuity and consistency in decision making.</a:t>
            </a:r>
          </a:p>
          <a:p>
            <a:pPr lvl="1"/>
            <a:r>
              <a:rPr lang="en-US" dirty="0" smtClean="0"/>
              <a:t>Ensures the clinic will stay on track even when there are staff changes (at all levels).</a:t>
            </a:r>
          </a:p>
          <a:p>
            <a:r>
              <a:rPr lang="en-US" dirty="0" smtClean="0"/>
              <a:t>Sets a positive direction for the organization</a:t>
            </a:r>
          </a:p>
          <a:p>
            <a:pPr lvl="1"/>
            <a:r>
              <a:rPr lang="en-US" dirty="0" smtClean="0"/>
              <a:t>Helps leaders take a proactive approach for the clinic functions.</a:t>
            </a:r>
          </a:p>
          <a:p>
            <a:r>
              <a:rPr lang="en-US" dirty="0" smtClean="0"/>
              <a:t>Provides a way to review existing programs and services to ensure that needs are being met.</a:t>
            </a:r>
          </a:p>
          <a:p>
            <a:r>
              <a:rPr lang="en-US" dirty="0" smtClean="0"/>
              <a:t>Helps avoid conflict and the potential for misunderstanding.</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7467600" cy="1143000"/>
          </a:xfrm>
        </p:spPr>
        <p:txBody>
          <a:bodyPr>
            <a:normAutofit/>
          </a:bodyPr>
          <a:lstStyle/>
          <a:p>
            <a:r>
              <a:rPr lang="en-US" dirty="0" smtClean="0"/>
              <a:t>WHAT </a:t>
            </a:r>
            <a:r>
              <a:rPr lang="en-US" dirty="0" smtClean="0"/>
              <a:t>DOES A POLICY/PROCEDURE MANUAL DO?</a:t>
            </a:r>
            <a:endParaRPr lang="en-US" dirty="0"/>
          </a:p>
        </p:txBody>
      </p:sp>
      <p:sp>
        <p:nvSpPr>
          <p:cNvPr id="3" name="Content Placeholder 2"/>
          <p:cNvSpPr>
            <a:spLocks noGrp="1"/>
          </p:cNvSpPr>
          <p:nvPr>
            <p:ph sz="quarter" idx="1"/>
          </p:nvPr>
        </p:nvSpPr>
        <p:spPr>
          <a:xfrm>
            <a:off x="457200" y="2438400"/>
            <a:ext cx="8229600" cy="3627120"/>
          </a:xfrm>
        </p:spPr>
        <p:txBody>
          <a:bodyPr/>
          <a:lstStyle/>
          <a:p>
            <a:r>
              <a:rPr lang="en-US" dirty="0" smtClean="0"/>
              <a:t>Policies and Procedures are for internal control.</a:t>
            </a:r>
            <a:r>
              <a:rPr lang="en-US" dirty="0" smtClean="0"/>
              <a:t/>
            </a:r>
            <a:br>
              <a:rPr lang="en-US" dirty="0" smtClean="0"/>
            </a:br>
            <a:endParaRPr lang="en-US" dirty="0" smtClean="0"/>
          </a:p>
          <a:p>
            <a:r>
              <a:rPr lang="en-US" dirty="0" smtClean="0"/>
              <a:t>They are only controls if they are properly designed and actually followed.</a:t>
            </a:r>
          </a:p>
          <a:p>
            <a:pPr>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7467600" cy="1143000"/>
          </a:xfrm>
        </p:spPr>
        <p:txBody>
          <a:bodyPr>
            <a:normAutofit/>
          </a:bodyPr>
          <a:lstStyle/>
          <a:p>
            <a:r>
              <a:rPr lang="en-US" dirty="0" smtClean="0"/>
              <a:t>WHAT </a:t>
            </a:r>
            <a:r>
              <a:rPr lang="en-US" dirty="0" smtClean="0"/>
              <a:t>DOES A POLICY/PROCEDURE MANUAL DO?</a:t>
            </a:r>
            <a:endParaRPr lang="en-US" dirty="0"/>
          </a:p>
        </p:txBody>
      </p:sp>
      <p:sp>
        <p:nvSpPr>
          <p:cNvPr id="3" name="Content Placeholder 2"/>
          <p:cNvSpPr>
            <a:spLocks noGrp="1"/>
          </p:cNvSpPr>
          <p:nvPr>
            <p:ph sz="quarter" idx="1"/>
          </p:nvPr>
        </p:nvSpPr>
        <p:spPr>
          <a:xfrm>
            <a:off x="457200" y="2438400"/>
            <a:ext cx="8229600" cy="3627120"/>
          </a:xfrm>
        </p:spPr>
        <p:txBody>
          <a:bodyPr/>
          <a:lstStyle/>
          <a:p>
            <a:r>
              <a:rPr lang="en-US" dirty="0" smtClean="0"/>
              <a:t>Policies and Procedures provide decision-makers with limits, alternatives and general guidelines.</a:t>
            </a:r>
          </a:p>
          <a:p>
            <a:endParaRPr lang="en-US" dirty="0" smtClean="0"/>
          </a:p>
          <a:p>
            <a:r>
              <a:rPr lang="en-US" dirty="0" smtClean="0"/>
              <a:t>They allow management to operate without constant intervention.  Once established, enable others to work within that framework.</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POLICY?</a:t>
            </a:r>
            <a:endParaRPr lang="en-US" dirty="0"/>
          </a:p>
        </p:txBody>
      </p:sp>
      <p:sp>
        <p:nvSpPr>
          <p:cNvPr id="3" name="Content Placeholder 2"/>
          <p:cNvSpPr>
            <a:spLocks noGrp="1"/>
          </p:cNvSpPr>
          <p:nvPr>
            <p:ph sz="quarter" idx="1"/>
          </p:nvPr>
        </p:nvSpPr>
        <p:spPr/>
        <p:txBody>
          <a:bodyPr>
            <a:normAutofit/>
          </a:bodyPr>
          <a:lstStyle/>
          <a:p>
            <a:r>
              <a:rPr lang="en-US" dirty="0" smtClean="0"/>
              <a:t>Policies should naturally flow from the by-laws of the clinic.  </a:t>
            </a:r>
            <a:r>
              <a:rPr lang="en-US" smtClean="0"/>
              <a:t>The by-laws </a:t>
            </a:r>
            <a:r>
              <a:rPr lang="en-US" dirty="0" smtClean="0"/>
              <a:t>give the overall framework and the policies provide the tools to run the programs, facilities and activities that take place within the clinic setting.</a:t>
            </a:r>
            <a:br>
              <a:rPr lang="en-US" dirty="0" smtClean="0"/>
            </a:br>
            <a:endParaRPr lang="en-US" dirty="0" smtClean="0"/>
          </a:p>
          <a:p>
            <a:r>
              <a:rPr lang="en-US" dirty="0" smtClean="0"/>
              <a:t>RHC policies should naturally flow from the Federal Regulations as well as the main methods of practice within the RHC.</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POLICY?</a:t>
            </a:r>
            <a:endParaRPr lang="en-US" dirty="0"/>
          </a:p>
        </p:txBody>
      </p:sp>
      <p:sp>
        <p:nvSpPr>
          <p:cNvPr id="3" name="Content Placeholder 2"/>
          <p:cNvSpPr>
            <a:spLocks noGrp="1"/>
          </p:cNvSpPr>
          <p:nvPr>
            <p:ph sz="quarter" idx="1"/>
          </p:nvPr>
        </p:nvSpPr>
        <p:spPr>
          <a:xfrm>
            <a:off x="457200" y="1981200"/>
            <a:ext cx="8229600" cy="2636520"/>
          </a:xfrm>
        </p:spPr>
        <p:txBody>
          <a:bodyPr>
            <a:normAutofit lnSpcReduction="10000"/>
          </a:bodyPr>
          <a:lstStyle/>
          <a:p>
            <a:r>
              <a:rPr lang="en-US" dirty="0" smtClean="0"/>
              <a:t>Usable</a:t>
            </a:r>
            <a:br>
              <a:rPr lang="en-US" dirty="0" smtClean="0"/>
            </a:br>
            <a:endParaRPr lang="en-US" dirty="0" smtClean="0"/>
          </a:p>
          <a:p>
            <a:r>
              <a:rPr lang="en-US" dirty="0" smtClean="0"/>
              <a:t>Consistent with the guidelines/bylaws, etc</a:t>
            </a:r>
            <a:br>
              <a:rPr lang="en-US" dirty="0" smtClean="0"/>
            </a:br>
            <a:endParaRPr lang="en-US" dirty="0" smtClean="0"/>
          </a:p>
          <a:p>
            <a:r>
              <a:rPr lang="en-US" dirty="0" smtClean="0"/>
              <a:t>Reflects your clinic mission, goals and </a:t>
            </a:r>
            <a:r>
              <a:rPr lang="en-US" dirty="0" smtClean="0"/>
              <a:t>values</a:t>
            </a:r>
          </a:p>
          <a:p>
            <a:pPr>
              <a:buNone/>
            </a:pPr>
            <a:r>
              <a:rPr lang="en-US" dirty="0" smtClean="0"/>
              <a:t/>
            </a:r>
            <a:br>
              <a:rPr lang="en-US" dirty="0" smtClean="0"/>
            </a:br>
            <a:endParaRPr lang="en-US" dirty="0" smtClean="0"/>
          </a:p>
          <a:p>
            <a:pPr>
              <a:buNone/>
            </a:pPr>
            <a:endParaRPr lang="en-US" dirty="0" smtClean="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POLICY?</a:t>
            </a:r>
            <a:endParaRPr lang="en-US" dirty="0"/>
          </a:p>
        </p:txBody>
      </p:sp>
      <p:sp>
        <p:nvSpPr>
          <p:cNvPr id="3" name="Content Placeholder 2"/>
          <p:cNvSpPr>
            <a:spLocks noGrp="1"/>
          </p:cNvSpPr>
          <p:nvPr>
            <p:ph sz="quarter" idx="1"/>
          </p:nvPr>
        </p:nvSpPr>
        <p:spPr/>
        <p:txBody>
          <a:bodyPr>
            <a:normAutofit/>
          </a:bodyPr>
          <a:lstStyle/>
          <a:p>
            <a:r>
              <a:rPr lang="en-US" b="1" dirty="0" smtClean="0"/>
              <a:t>Answers the WHY, WHAT and HOW:</a:t>
            </a:r>
            <a:br>
              <a:rPr lang="en-US" b="1" dirty="0" smtClean="0"/>
            </a:br>
            <a:endParaRPr lang="en-US" b="1" dirty="0" smtClean="0"/>
          </a:p>
          <a:p>
            <a:r>
              <a:rPr lang="en-US" b="1" dirty="0" smtClean="0"/>
              <a:t>WHY</a:t>
            </a:r>
            <a:r>
              <a:rPr lang="en-US" dirty="0" smtClean="0"/>
              <a:t>?  Why is this policy needed?</a:t>
            </a:r>
            <a:br>
              <a:rPr lang="en-US" dirty="0" smtClean="0"/>
            </a:br>
            <a:endParaRPr lang="en-US" dirty="0" smtClean="0"/>
          </a:p>
          <a:p>
            <a:r>
              <a:rPr lang="en-US" b="1" dirty="0" smtClean="0"/>
              <a:t>WHAT</a:t>
            </a:r>
            <a:r>
              <a:rPr lang="en-US" dirty="0" smtClean="0"/>
              <a:t>? What do you want to show for programs, activities and services.  Policies are the steps to put your goals into action.</a:t>
            </a:r>
            <a:br>
              <a:rPr lang="en-US" dirty="0" smtClean="0"/>
            </a:br>
            <a:endParaRPr lang="en-US" dirty="0" smtClean="0"/>
          </a:p>
          <a:p>
            <a:r>
              <a:rPr lang="en-US" b="1" dirty="0" smtClean="0"/>
              <a:t>HOW?  </a:t>
            </a:r>
            <a:r>
              <a:rPr lang="en-US" dirty="0" smtClean="0"/>
              <a:t>How you plan to carry out the objectives and details.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POLICY?</a:t>
            </a:r>
            <a:endParaRPr lang="en-US" dirty="0"/>
          </a:p>
        </p:txBody>
      </p:sp>
      <p:sp>
        <p:nvSpPr>
          <p:cNvPr id="3" name="Content Placeholder 2"/>
          <p:cNvSpPr>
            <a:spLocks noGrp="1"/>
          </p:cNvSpPr>
          <p:nvPr>
            <p:ph sz="quarter" idx="1"/>
          </p:nvPr>
        </p:nvSpPr>
        <p:spPr>
          <a:xfrm>
            <a:off x="457200" y="1600200"/>
            <a:ext cx="8229600" cy="3779520"/>
          </a:xfrm>
        </p:spPr>
        <p:txBody>
          <a:bodyPr>
            <a:normAutofit/>
          </a:bodyPr>
          <a:lstStyle/>
          <a:p>
            <a:r>
              <a:rPr lang="en-US" dirty="0" smtClean="0"/>
              <a:t>It is fact, not opinion.</a:t>
            </a:r>
            <a:br>
              <a:rPr lang="en-US" dirty="0" smtClean="0"/>
            </a:br>
            <a:endParaRPr lang="en-US" dirty="0" smtClean="0"/>
          </a:p>
          <a:p>
            <a:r>
              <a:rPr lang="en-US" dirty="0" smtClean="0"/>
              <a:t>It is proactive.</a:t>
            </a:r>
            <a:br>
              <a:rPr lang="en-US" dirty="0" smtClean="0"/>
            </a:br>
            <a:endParaRPr lang="en-US" dirty="0" smtClean="0"/>
          </a:p>
          <a:p>
            <a:r>
              <a:rPr lang="en-US" dirty="0" smtClean="0"/>
              <a:t>It is the general guide for decision-making.</a:t>
            </a:r>
            <a:br>
              <a:rPr lang="en-US" dirty="0" smtClean="0"/>
            </a:br>
            <a:endParaRPr lang="en-US" dirty="0" smtClean="0"/>
          </a:p>
          <a:p>
            <a:r>
              <a:rPr lang="en-US" dirty="0" smtClean="0"/>
              <a:t>It can have changes implemented following proper structure.</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sz="quarter" idx="1"/>
          </p:nvPr>
        </p:nvSpPr>
        <p:spPr>
          <a:xfrm>
            <a:off x="533400" y="2133600"/>
            <a:ext cx="8229600" cy="2788920"/>
          </a:xfrm>
        </p:spPr>
        <p:txBody>
          <a:bodyPr/>
          <a:lstStyle/>
          <a:p>
            <a:r>
              <a:rPr lang="en-US" dirty="0" smtClean="0"/>
              <a:t>POLICIES ask Why and What</a:t>
            </a:r>
            <a:br>
              <a:rPr lang="en-US" dirty="0" smtClean="0"/>
            </a:br>
            <a:endParaRPr lang="en-US" dirty="0" smtClean="0"/>
          </a:p>
          <a:p>
            <a:r>
              <a:rPr lang="en-US" dirty="0" smtClean="0"/>
              <a:t>PROCEDURES tell How</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WE NEED THIS POLICY?</a:t>
            </a:r>
            <a:endParaRPr lang="en-US" dirty="0"/>
          </a:p>
        </p:txBody>
      </p:sp>
      <p:sp>
        <p:nvSpPr>
          <p:cNvPr id="3" name="Content Placeholder 2"/>
          <p:cNvSpPr>
            <a:spLocks noGrp="1"/>
          </p:cNvSpPr>
          <p:nvPr>
            <p:ph sz="quarter" idx="1"/>
          </p:nvPr>
        </p:nvSpPr>
        <p:spPr>
          <a:xfrm>
            <a:off x="457200" y="1524000"/>
            <a:ext cx="8229600" cy="3276600"/>
          </a:xfrm>
        </p:spPr>
        <p:txBody>
          <a:bodyPr>
            <a:normAutofit/>
          </a:bodyPr>
          <a:lstStyle/>
          <a:p>
            <a:r>
              <a:rPr lang="en-US" dirty="0" smtClean="0"/>
              <a:t>First ask yourself:</a:t>
            </a:r>
            <a:br>
              <a:rPr lang="en-US" dirty="0" smtClean="0"/>
            </a:br>
            <a:endParaRPr lang="en-US" dirty="0" smtClean="0"/>
          </a:p>
          <a:p>
            <a:pPr lvl="1"/>
            <a:r>
              <a:rPr lang="en-US" dirty="0" smtClean="0"/>
              <a:t>Why the policy is needed, </a:t>
            </a:r>
            <a:br>
              <a:rPr lang="en-US" dirty="0" smtClean="0"/>
            </a:br>
            <a:endParaRPr lang="en-US" dirty="0" smtClean="0"/>
          </a:p>
          <a:p>
            <a:pPr lvl="1"/>
            <a:r>
              <a:rPr lang="en-US" dirty="0" smtClean="0"/>
              <a:t>What are it’s intentions, </a:t>
            </a:r>
            <a:br>
              <a:rPr lang="en-US" dirty="0" smtClean="0"/>
            </a:br>
            <a:endParaRPr lang="en-US" dirty="0" smtClean="0"/>
          </a:p>
          <a:p>
            <a:pPr lvl="1"/>
            <a:r>
              <a:rPr lang="en-US" dirty="0" smtClean="0"/>
              <a:t>When it is effective and to whom it applies.</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a:bodyPr>
          <a:lstStyle/>
          <a:p>
            <a:r>
              <a:rPr lang="en-US" dirty="0" smtClean="0"/>
              <a:t>WHAT CAN BE INCLUDED IN THE POLICY?</a:t>
            </a:r>
            <a:endParaRPr lang="en-US" dirty="0"/>
          </a:p>
        </p:txBody>
      </p:sp>
      <p:sp>
        <p:nvSpPr>
          <p:cNvPr id="3" name="Content Placeholder 2"/>
          <p:cNvSpPr>
            <a:spLocks noGrp="1"/>
          </p:cNvSpPr>
          <p:nvPr>
            <p:ph sz="quarter" idx="1"/>
          </p:nvPr>
        </p:nvSpPr>
        <p:spPr>
          <a:xfrm>
            <a:off x="381000" y="2209800"/>
            <a:ext cx="4038600" cy="2880515"/>
          </a:xfrm>
        </p:spPr>
        <p:txBody>
          <a:bodyPr>
            <a:normAutofit/>
          </a:bodyPr>
          <a:lstStyle/>
          <a:p>
            <a:r>
              <a:rPr lang="en-US" dirty="0" smtClean="0"/>
              <a:t>Purpose</a:t>
            </a:r>
          </a:p>
          <a:p>
            <a:r>
              <a:rPr lang="en-US" dirty="0" smtClean="0"/>
              <a:t>Persons affected</a:t>
            </a:r>
          </a:p>
          <a:p>
            <a:r>
              <a:rPr lang="en-US" dirty="0" smtClean="0"/>
              <a:t>Scope</a:t>
            </a:r>
          </a:p>
          <a:p>
            <a:r>
              <a:rPr lang="en-US" dirty="0" smtClean="0"/>
              <a:t>Policy Section</a:t>
            </a:r>
          </a:p>
          <a:p>
            <a:r>
              <a:rPr lang="en-US" dirty="0" smtClean="0"/>
              <a:t>Definitions</a:t>
            </a:r>
          </a:p>
        </p:txBody>
      </p:sp>
      <p:sp>
        <p:nvSpPr>
          <p:cNvPr id="5" name="Content Placeholder 4"/>
          <p:cNvSpPr>
            <a:spLocks noGrp="1"/>
          </p:cNvSpPr>
          <p:nvPr>
            <p:ph sz="quarter" idx="2"/>
          </p:nvPr>
        </p:nvSpPr>
        <p:spPr>
          <a:xfrm>
            <a:off x="4572000" y="2209800"/>
            <a:ext cx="4038600" cy="4434840"/>
          </a:xfrm>
        </p:spPr>
        <p:txBody>
          <a:bodyPr>
            <a:normAutofit/>
          </a:bodyPr>
          <a:lstStyle/>
          <a:p>
            <a:r>
              <a:rPr lang="en-US" dirty="0" smtClean="0"/>
              <a:t>Responsibilities</a:t>
            </a:r>
          </a:p>
          <a:p>
            <a:r>
              <a:rPr lang="en-US" dirty="0" smtClean="0"/>
              <a:t>Procedures</a:t>
            </a:r>
          </a:p>
          <a:p>
            <a:r>
              <a:rPr lang="en-US" dirty="0" smtClean="0"/>
              <a:t>Title </a:t>
            </a:r>
          </a:p>
          <a:p>
            <a:r>
              <a:rPr lang="en-US" dirty="0" smtClean="0"/>
              <a:t>Effective Date</a:t>
            </a:r>
          </a:p>
          <a:p>
            <a:r>
              <a:rPr lang="en-US" dirty="0" smtClean="0"/>
              <a:t>Revision Date</a:t>
            </a:r>
          </a:p>
          <a:p>
            <a:r>
              <a:rPr lang="en-US" dirty="0" smtClean="0"/>
              <a:t>Approval Section</a:t>
            </a:r>
          </a:p>
          <a:p>
            <a:endParaRPr lang="en-US" dirty="0"/>
          </a:p>
        </p:txBody>
      </p:sp>
      <p:pic>
        <p:nvPicPr>
          <p:cNvPr id="6"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US" dirty="0" smtClean="0"/>
              <a:t>HOW TO DEVELOP POLICIES AND PROCEDURES</a:t>
            </a:r>
            <a:endParaRPr lang="en-US" dirty="0"/>
          </a:p>
        </p:txBody>
      </p:sp>
      <p:sp>
        <p:nvSpPr>
          <p:cNvPr id="3" name="Content Placeholder 2"/>
          <p:cNvSpPr>
            <a:spLocks noGrp="1"/>
          </p:cNvSpPr>
          <p:nvPr>
            <p:ph sz="quarter" idx="1"/>
          </p:nvPr>
        </p:nvSpPr>
        <p:spPr>
          <a:xfrm>
            <a:off x="381000" y="1905000"/>
            <a:ext cx="8229600" cy="2712720"/>
          </a:xfrm>
        </p:spPr>
        <p:txBody>
          <a:bodyPr/>
          <a:lstStyle/>
          <a:p>
            <a:r>
              <a:rPr lang="en-US" dirty="0" smtClean="0"/>
              <a:t>Identify Issues</a:t>
            </a:r>
          </a:p>
          <a:p>
            <a:r>
              <a:rPr lang="en-US" dirty="0" smtClean="0"/>
              <a:t>Draft Policy</a:t>
            </a:r>
          </a:p>
          <a:p>
            <a:r>
              <a:rPr lang="en-US" dirty="0" smtClean="0"/>
              <a:t>Approve Policy</a:t>
            </a:r>
          </a:p>
          <a:p>
            <a:r>
              <a:rPr lang="en-US" dirty="0" smtClean="0"/>
              <a:t>Implement</a:t>
            </a:r>
          </a:p>
          <a:p>
            <a:r>
              <a:rPr lang="en-US" dirty="0" smtClean="0"/>
              <a:t>Review and Evaluate</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SHOULD BE INVOLVED?</a:t>
            </a:r>
            <a:endParaRPr lang="en-US" dirty="0"/>
          </a:p>
        </p:txBody>
      </p:sp>
      <p:sp>
        <p:nvSpPr>
          <p:cNvPr id="2" name="Content Placeholder 1"/>
          <p:cNvSpPr>
            <a:spLocks noGrp="1"/>
          </p:cNvSpPr>
          <p:nvPr>
            <p:ph sz="quarter" idx="1"/>
          </p:nvPr>
        </p:nvSpPr>
        <p:spPr/>
        <p:txBody>
          <a:bodyPr/>
          <a:lstStyle/>
          <a:p>
            <a:r>
              <a:rPr lang="en-US" dirty="0" smtClean="0"/>
              <a:t>491.8(b)(1)(ii)</a:t>
            </a:r>
            <a:br>
              <a:rPr lang="en-US" dirty="0" smtClean="0"/>
            </a:br>
            <a:endParaRPr lang="en-US" dirty="0" smtClean="0"/>
          </a:p>
          <a:p>
            <a:r>
              <a:rPr lang="en-US" dirty="0" smtClean="0"/>
              <a:t>The </a:t>
            </a:r>
            <a:r>
              <a:rPr lang="en-US" b="1" dirty="0" smtClean="0"/>
              <a:t>physician, in conjunction with the nurse practitioner and/or the physician assistant </a:t>
            </a:r>
            <a:r>
              <a:rPr lang="en-US" dirty="0" smtClean="0"/>
              <a:t>participates in developing, executing, and periodically reviewing the clinic's written policies and the services provided to Federal program patients. </a:t>
            </a:r>
          </a:p>
          <a:p>
            <a:endParaRPr lang="en-US" dirty="0" smtClean="0"/>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SHOULD BE INVOLVED?</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491.8(c)(1)</a:t>
            </a:r>
            <a:br>
              <a:rPr lang="en-US" dirty="0" smtClean="0"/>
            </a:br>
            <a:endParaRPr lang="en-US" dirty="0" smtClean="0"/>
          </a:p>
          <a:p>
            <a:r>
              <a:rPr lang="en-US" dirty="0" smtClean="0"/>
              <a:t>The </a:t>
            </a:r>
            <a:r>
              <a:rPr lang="en-US" b="1" dirty="0" smtClean="0"/>
              <a:t>physician's assistant and the nurse practitioner members of the clinic's staff MUST participate </a:t>
            </a:r>
            <a:r>
              <a:rPr lang="en-US" dirty="0" smtClean="0"/>
              <a:t>in the development, execution, and periodic review of the written policies governing the services the clinic furnishes; provide services in accordance with those policies; arranges for services that cannot be provided at the clinic; assure that adequate patient health records are maintained and transferred as required; participate with a physician in a periodic review of the patient's health records.</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SHOULD BE INVOLVED?</a:t>
            </a:r>
            <a:endParaRPr lang="en-US" dirty="0"/>
          </a:p>
        </p:txBody>
      </p:sp>
      <p:sp>
        <p:nvSpPr>
          <p:cNvPr id="3" name="Content Placeholder 2"/>
          <p:cNvSpPr>
            <a:spLocks noGrp="1"/>
          </p:cNvSpPr>
          <p:nvPr>
            <p:ph sz="quarter" idx="1"/>
          </p:nvPr>
        </p:nvSpPr>
        <p:spPr/>
        <p:txBody>
          <a:bodyPr>
            <a:normAutofit/>
          </a:bodyPr>
          <a:lstStyle/>
          <a:p>
            <a:r>
              <a:rPr lang="en-US" dirty="0" smtClean="0"/>
              <a:t>491.9(b)(2)</a:t>
            </a:r>
            <a:br>
              <a:rPr lang="en-US" dirty="0" smtClean="0"/>
            </a:br>
            <a:endParaRPr lang="en-US" dirty="0" smtClean="0"/>
          </a:p>
          <a:p>
            <a:r>
              <a:rPr lang="en-US" dirty="0" smtClean="0"/>
              <a:t>Patient care policies are developed with the advice of a group of professional personnel that includes one or more physicians and one or more physician's assistants or nurse practitioners. </a:t>
            </a:r>
            <a:r>
              <a:rPr lang="en-US" b="1" dirty="0" smtClean="0"/>
              <a:t>At least one member of the group is not a member of the clinic staff</a:t>
            </a:r>
            <a:r>
              <a:rPr lang="en-US" dirty="0" smtClean="0"/>
              <a:t>.</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NEEDS TO BE COVERED?</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491.9(b)(3)</a:t>
            </a:r>
          </a:p>
          <a:p>
            <a:r>
              <a:rPr lang="en-US" dirty="0" smtClean="0"/>
              <a:t>The </a:t>
            </a:r>
            <a:r>
              <a:rPr lang="en-US" b="1" dirty="0" smtClean="0"/>
              <a:t>patient care policies </a:t>
            </a:r>
            <a:r>
              <a:rPr lang="en-US" dirty="0" smtClean="0"/>
              <a:t>include a description of the </a:t>
            </a:r>
            <a:r>
              <a:rPr lang="en-US" b="1" dirty="0" smtClean="0"/>
              <a:t>services the clinic furnishes directly and those furnished through agreement or arrangement</a:t>
            </a:r>
            <a:r>
              <a:rPr lang="en-US" dirty="0" smtClean="0"/>
              <a:t>; guidelines for the </a:t>
            </a:r>
            <a:r>
              <a:rPr lang="en-US" b="1" dirty="0" smtClean="0"/>
              <a:t>medical management of health problems </a:t>
            </a:r>
            <a:r>
              <a:rPr lang="en-US" dirty="0" smtClean="0"/>
              <a:t>which include the conditions requiring medical consultation and or </a:t>
            </a:r>
            <a:r>
              <a:rPr lang="en-US" b="1" dirty="0" smtClean="0"/>
              <a:t>patient referral</a:t>
            </a:r>
            <a:r>
              <a:rPr lang="en-US" dirty="0" smtClean="0"/>
              <a:t>, the </a:t>
            </a:r>
            <a:r>
              <a:rPr lang="en-US" b="1" dirty="0" smtClean="0"/>
              <a:t>maintenance of health care records</a:t>
            </a:r>
            <a:r>
              <a:rPr lang="en-US" dirty="0" smtClean="0"/>
              <a:t>, and </a:t>
            </a:r>
            <a:r>
              <a:rPr lang="en-US" b="1" dirty="0" smtClean="0"/>
              <a:t>procedures for the periodic review and evaluation of the services </a:t>
            </a:r>
            <a:r>
              <a:rPr lang="en-US" dirty="0" smtClean="0"/>
              <a:t>furnished by the clinic; and </a:t>
            </a:r>
            <a:r>
              <a:rPr lang="en-US" b="1" dirty="0" smtClean="0"/>
              <a:t>rules for the storage, handling, and administration of biologicals</a:t>
            </a:r>
            <a:r>
              <a:rPr lang="en-US" dirty="0" smtClean="0"/>
              <a:t>.</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sz="quarter" idx="1"/>
          </p:nvPr>
        </p:nvSpPr>
        <p:spPr/>
        <p:txBody>
          <a:bodyPr>
            <a:normAutofit/>
          </a:bodyPr>
          <a:lstStyle/>
          <a:p>
            <a:r>
              <a:rPr lang="en-US" dirty="0" smtClean="0"/>
              <a:t>NAME OF ENTITY</a:t>
            </a:r>
          </a:p>
          <a:p>
            <a:r>
              <a:rPr lang="en-US" dirty="0" smtClean="0"/>
              <a:t>MISSION/BYLAWS</a:t>
            </a:r>
          </a:p>
          <a:p>
            <a:pPr lvl="1"/>
            <a:r>
              <a:rPr lang="en-US" dirty="0" smtClean="0"/>
              <a:t>(Lay the foundation for your existence)</a:t>
            </a:r>
          </a:p>
          <a:p>
            <a:r>
              <a:rPr lang="en-US" dirty="0" smtClean="0"/>
              <a:t>GOALS AND OBJECTIVES</a:t>
            </a:r>
          </a:p>
          <a:p>
            <a:pPr lvl="1"/>
            <a:r>
              <a:rPr lang="en-US" dirty="0" smtClean="0"/>
              <a:t>(What do you want to accomplish?)</a:t>
            </a:r>
          </a:p>
          <a:p>
            <a:r>
              <a:rPr lang="en-US" dirty="0" smtClean="0"/>
              <a:t>POLICY</a:t>
            </a:r>
          </a:p>
          <a:p>
            <a:pPr lvl="1"/>
            <a:r>
              <a:rPr lang="en-US" dirty="0" smtClean="0"/>
              <a:t>(Define why and what you are doing)</a:t>
            </a:r>
          </a:p>
          <a:p>
            <a:r>
              <a:rPr lang="en-US" dirty="0" smtClean="0"/>
              <a:t>PROCEDURES</a:t>
            </a:r>
          </a:p>
          <a:p>
            <a:pPr lvl="1"/>
            <a:r>
              <a:rPr lang="en-US" dirty="0" smtClean="0"/>
              <a:t>(Outline the details)</a:t>
            </a:r>
          </a:p>
          <a:p>
            <a:r>
              <a:rPr lang="en-US" dirty="0" smtClean="0"/>
              <a:t>ACTION</a:t>
            </a:r>
          </a:p>
          <a:p>
            <a:pPr lvl="1"/>
            <a:r>
              <a:rPr lang="en-US" dirty="0" smtClean="0"/>
              <a:t>(Implement)</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PUTTING IT ALL TOGETHER</a:t>
            </a:r>
            <a:endParaRPr lang="en-US" dirty="0"/>
          </a:p>
        </p:txBody>
      </p:sp>
      <p:sp>
        <p:nvSpPr>
          <p:cNvPr id="2" name="Content Placeholder 1"/>
          <p:cNvSpPr>
            <a:spLocks noGrp="1"/>
          </p:cNvSpPr>
          <p:nvPr>
            <p:ph sz="quarter" idx="1"/>
          </p:nvPr>
        </p:nvSpPr>
        <p:spPr/>
        <p:txBody>
          <a:bodyPr/>
          <a:lstStyle/>
          <a:p>
            <a:r>
              <a:rPr lang="en-US" dirty="0" smtClean="0"/>
              <a:t>Sections of the J Tag regulations</a:t>
            </a:r>
          </a:p>
          <a:p>
            <a:pPr lvl="1"/>
            <a:r>
              <a:rPr lang="en-US" dirty="0" smtClean="0"/>
              <a:t>Administration</a:t>
            </a:r>
          </a:p>
          <a:p>
            <a:pPr lvl="1"/>
            <a:r>
              <a:rPr lang="en-US" dirty="0" smtClean="0"/>
              <a:t>Physical Plant and Safety</a:t>
            </a:r>
          </a:p>
          <a:p>
            <a:pPr lvl="1"/>
            <a:r>
              <a:rPr lang="en-US" dirty="0" smtClean="0"/>
              <a:t>Human Resources and Organizational Structure</a:t>
            </a:r>
          </a:p>
          <a:p>
            <a:pPr lvl="1"/>
            <a:r>
              <a:rPr lang="en-US" dirty="0" smtClean="0"/>
              <a:t>Clinical Guidelines to include lab and additional clinical policies</a:t>
            </a:r>
          </a:p>
          <a:p>
            <a:pPr lvl="1"/>
            <a:r>
              <a:rPr lang="en-US" dirty="0" smtClean="0"/>
              <a:t>Medical Records</a:t>
            </a:r>
          </a:p>
          <a:p>
            <a:pPr lvl="1"/>
            <a:r>
              <a:rPr lang="en-US" dirty="0" smtClean="0"/>
              <a:t>Program Evaluation</a:t>
            </a:r>
          </a:p>
          <a:p>
            <a:pPr lvl="1"/>
            <a:r>
              <a:rPr lang="en-US" dirty="0" smtClean="0"/>
              <a:t>Emergency Preparedness</a:t>
            </a:r>
          </a:p>
          <a:p>
            <a:pPr lvl="1"/>
            <a:r>
              <a:rPr lang="en-US" dirty="0" smtClean="0"/>
              <a:t>Additional services rendered in the clinic such as X-ray, etc.</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SUGGESTED ORDER OF MANUAL</a:t>
            </a:r>
            <a:endParaRPr lang="en-US" dirty="0"/>
          </a:p>
        </p:txBody>
      </p:sp>
      <p:sp>
        <p:nvSpPr>
          <p:cNvPr id="2" name="Content Placeholder 1"/>
          <p:cNvSpPr>
            <a:spLocks noGrp="1"/>
          </p:cNvSpPr>
          <p:nvPr>
            <p:ph sz="quarter" idx="1"/>
          </p:nvPr>
        </p:nvSpPr>
        <p:spPr/>
        <p:txBody>
          <a:bodyPr/>
          <a:lstStyle/>
          <a:p>
            <a:r>
              <a:rPr lang="en-US" dirty="0" smtClean="0"/>
              <a:t>Set policies in manual to follow CMS J Tag Guidelines.</a:t>
            </a:r>
          </a:p>
          <a:p>
            <a:pPr lvl="1"/>
            <a:r>
              <a:rPr lang="en-US" dirty="0" smtClean="0"/>
              <a:t>Administration</a:t>
            </a:r>
          </a:p>
          <a:p>
            <a:pPr lvl="1"/>
            <a:r>
              <a:rPr lang="en-US" dirty="0" smtClean="0"/>
              <a:t>Physical Plant and Safety</a:t>
            </a:r>
          </a:p>
          <a:p>
            <a:pPr lvl="1"/>
            <a:r>
              <a:rPr lang="en-US" dirty="0" smtClean="0"/>
              <a:t>Human Resources/Organizational Structure</a:t>
            </a:r>
          </a:p>
          <a:p>
            <a:pPr lvl="1"/>
            <a:r>
              <a:rPr lang="en-US" dirty="0" smtClean="0"/>
              <a:t>Patient Care Policies—Clinical Guidelines</a:t>
            </a:r>
          </a:p>
          <a:p>
            <a:pPr lvl="1"/>
            <a:r>
              <a:rPr lang="en-US" dirty="0" smtClean="0"/>
              <a:t>Patient Care Policies—Laboratory Procedures</a:t>
            </a:r>
          </a:p>
          <a:p>
            <a:pPr lvl="1"/>
            <a:r>
              <a:rPr lang="en-US" dirty="0" smtClean="0"/>
              <a:t>Patient Care Policies—Additional Clinical Procedures</a:t>
            </a:r>
          </a:p>
          <a:p>
            <a:pPr lvl="1"/>
            <a:r>
              <a:rPr lang="en-US" dirty="0" smtClean="0"/>
              <a:t>Medical Records</a:t>
            </a:r>
          </a:p>
          <a:p>
            <a:pPr lvl="1"/>
            <a:r>
              <a:rPr lang="en-US" dirty="0" smtClean="0"/>
              <a:t>Program Evaluation</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ADMINISTRATION</a:t>
            </a:r>
            <a:endParaRPr lang="en-US" dirty="0"/>
          </a:p>
        </p:txBody>
      </p:sp>
      <p:sp>
        <p:nvSpPr>
          <p:cNvPr id="2" name="Content Placeholder 1"/>
          <p:cNvSpPr>
            <a:spLocks noGrp="1"/>
          </p:cNvSpPr>
          <p:nvPr>
            <p:ph sz="quarter" idx="1"/>
          </p:nvPr>
        </p:nvSpPr>
        <p:spPr/>
        <p:txBody>
          <a:bodyPr/>
          <a:lstStyle/>
          <a:p>
            <a:r>
              <a:rPr lang="en-US" dirty="0" smtClean="0"/>
              <a:t>Health Services—List the services offered within the clinic setting.  Include office hours and hospital and lab affiliation.</a:t>
            </a:r>
          </a:p>
          <a:p>
            <a:r>
              <a:rPr lang="en-US" dirty="0" smtClean="0"/>
              <a:t>Patient Complaints</a:t>
            </a:r>
          </a:p>
          <a:p>
            <a:r>
              <a:rPr lang="en-US" dirty="0" smtClean="0"/>
              <a:t>Patient Rights and Responsibilities</a:t>
            </a:r>
          </a:p>
          <a:p>
            <a:r>
              <a:rPr lang="en-US" dirty="0" smtClean="0"/>
              <a:t>Office Schematic Floor Plan</a:t>
            </a:r>
          </a:p>
          <a:p>
            <a:r>
              <a:rPr lang="en-US" dirty="0" smtClean="0"/>
              <a:t>Smoke Free Environment</a:t>
            </a:r>
          </a:p>
          <a:p>
            <a:r>
              <a:rPr lang="en-US" dirty="0" smtClean="0"/>
              <a:t>Civil Rights—Provider Based Required.  Independent is state based at this time.</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PHYSICAL PLANT AND SAFETY</a:t>
            </a:r>
            <a:endParaRPr lang="en-US" dirty="0"/>
          </a:p>
        </p:txBody>
      </p:sp>
      <p:sp>
        <p:nvSpPr>
          <p:cNvPr id="2" name="Content Placeholder 1"/>
          <p:cNvSpPr>
            <a:spLocks noGrp="1"/>
          </p:cNvSpPr>
          <p:nvPr>
            <p:ph sz="quarter" idx="1"/>
          </p:nvPr>
        </p:nvSpPr>
        <p:spPr/>
        <p:txBody>
          <a:bodyPr>
            <a:normAutofit/>
          </a:bodyPr>
          <a:lstStyle/>
          <a:p>
            <a:r>
              <a:rPr lang="en-US" dirty="0" smtClean="0"/>
              <a:t>Threat and Disturbances</a:t>
            </a:r>
          </a:p>
          <a:p>
            <a:r>
              <a:rPr lang="en-US" dirty="0" smtClean="0"/>
              <a:t>Cleaning</a:t>
            </a:r>
          </a:p>
          <a:p>
            <a:r>
              <a:rPr lang="en-US" dirty="0" smtClean="0"/>
              <a:t>Emergency Evacuation Plan</a:t>
            </a:r>
          </a:p>
          <a:p>
            <a:r>
              <a:rPr lang="en-US" dirty="0" smtClean="0"/>
              <a:t>Exposure Control Plan</a:t>
            </a:r>
          </a:p>
          <a:p>
            <a:r>
              <a:rPr lang="en-US" dirty="0" smtClean="0"/>
              <a:t>Failure of Essential Services</a:t>
            </a:r>
          </a:p>
          <a:p>
            <a:r>
              <a:rPr lang="en-US" dirty="0" smtClean="0"/>
              <a:t>Hazardous Materials-Right to Know</a:t>
            </a:r>
          </a:p>
          <a:p>
            <a:r>
              <a:rPr lang="en-US" dirty="0" smtClean="0"/>
              <a:t>Inclement Weather</a:t>
            </a:r>
          </a:p>
          <a:p>
            <a:r>
              <a:rPr lang="en-US" dirty="0" smtClean="0"/>
              <a:t>Medical Waste Management</a:t>
            </a:r>
          </a:p>
          <a:p>
            <a:r>
              <a:rPr lang="en-US" dirty="0" smtClean="0"/>
              <a:t>Preventive Maintenance</a:t>
            </a:r>
          </a:p>
          <a:p>
            <a:r>
              <a:rPr lang="en-US" dirty="0" smtClean="0"/>
              <a:t>Others that reflect the coverage of the physical structure and safety.</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0"/>
            <a:ext cx="8229600" cy="838200"/>
          </a:xfrm>
        </p:spPr>
        <p:txBody>
          <a:bodyPr>
            <a:normAutofit/>
          </a:bodyPr>
          <a:lstStyle/>
          <a:p>
            <a:r>
              <a:rPr lang="en-US" dirty="0" smtClean="0"/>
              <a:t>HUMAN RESOURCES/ ORGANIZATIONAL</a:t>
            </a:r>
            <a:endParaRPr lang="en-US" dirty="0"/>
          </a:p>
        </p:txBody>
      </p:sp>
      <p:sp>
        <p:nvSpPr>
          <p:cNvPr id="2" name="Content Placeholder 1"/>
          <p:cNvSpPr>
            <a:spLocks noGrp="1"/>
          </p:cNvSpPr>
          <p:nvPr>
            <p:ph sz="quarter" idx="1"/>
          </p:nvPr>
        </p:nvSpPr>
        <p:spPr>
          <a:xfrm>
            <a:off x="457200" y="1828800"/>
            <a:ext cx="8229600" cy="4389120"/>
          </a:xfrm>
        </p:spPr>
        <p:txBody>
          <a:bodyPr/>
          <a:lstStyle/>
          <a:p>
            <a:r>
              <a:rPr lang="en-US" dirty="0" smtClean="0"/>
              <a:t>Method of credentialing providers</a:t>
            </a:r>
          </a:p>
          <a:p>
            <a:r>
              <a:rPr lang="en-US" dirty="0" smtClean="0"/>
              <a:t>Job Descriptions for </a:t>
            </a:r>
            <a:r>
              <a:rPr lang="en-US" b="1" dirty="0" smtClean="0"/>
              <a:t>EACH </a:t>
            </a:r>
            <a:r>
              <a:rPr lang="en-US" dirty="0" smtClean="0"/>
              <a:t>position</a:t>
            </a:r>
          </a:p>
          <a:p>
            <a:pPr lvl="1"/>
            <a:r>
              <a:rPr lang="en-US" dirty="0" smtClean="0"/>
              <a:t>Include Medical Director</a:t>
            </a:r>
          </a:p>
          <a:p>
            <a:r>
              <a:rPr lang="en-US" dirty="0" smtClean="0"/>
              <a:t>Organizational Chart</a:t>
            </a:r>
          </a:p>
          <a:p>
            <a:pPr lvl="1"/>
            <a:r>
              <a:rPr lang="en-US" dirty="0" smtClean="0"/>
              <a:t>Include Medical Director</a:t>
            </a:r>
          </a:p>
          <a:p>
            <a:pPr lvl="1"/>
            <a:r>
              <a:rPr lang="en-US" dirty="0" smtClean="0"/>
              <a:t>Provider based RHC may have more than one page.   Show the hospital chart to the clinic and then an individual page to the RHC.</a:t>
            </a:r>
          </a:p>
          <a:p>
            <a:r>
              <a:rPr lang="en-US" dirty="0" smtClean="0"/>
              <a:t>Licensing and Reporting procedures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PATIENT CARE POLICIES</a:t>
            </a:r>
            <a:endParaRPr lang="en-US" dirty="0"/>
          </a:p>
        </p:txBody>
      </p:sp>
      <p:sp>
        <p:nvSpPr>
          <p:cNvPr id="2" name="Content Placeholder 1"/>
          <p:cNvSpPr>
            <a:spLocks noGrp="1"/>
          </p:cNvSpPr>
          <p:nvPr>
            <p:ph sz="quarter" idx="1"/>
          </p:nvPr>
        </p:nvSpPr>
        <p:spPr>
          <a:xfrm>
            <a:off x="533400" y="1524000"/>
            <a:ext cx="8229600" cy="4389120"/>
          </a:xfrm>
        </p:spPr>
        <p:txBody>
          <a:bodyPr>
            <a:normAutofit/>
          </a:bodyPr>
          <a:lstStyle/>
          <a:p>
            <a:r>
              <a:rPr lang="en-US" dirty="0" smtClean="0"/>
              <a:t>CLINICAL GUIDELINES:</a:t>
            </a:r>
          </a:p>
          <a:p>
            <a:pPr lvl="1"/>
            <a:r>
              <a:rPr lang="en-US" dirty="0" smtClean="0"/>
              <a:t>These are the clinical symptoms and diagnosis that you treat within your clinic setting.  You MUST have policies/guidelines to show the recommended process for handling the various presenting issues.</a:t>
            </a:r>
          </a:p>
          <a:p>
            <a:pPr lvl="2"/>
            <a:r>
              <a:rPr lang="en-US" dirty="0" smtClean="0"/>
              <a:t>EX:  Abdominal Pain, Chest Pain, Emergency Care, …</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PATIENT CARE POLICIES</a:t>
            </a:r>
            <a:endParaRPr lang="en-US" dirty="0"/>
          </a:p>
        </p:txBody>
      </p:sp>
      <p:sp>
        <p:nvSpPr>
          <p:cNvPr id="2" name="Content Placeholder 1"/>
          <p:cNvSpPr>
            <a:spLocks noGrp="1"/>
          </p:cNvSpPr>
          <p:nvPr>
            <p:ph sz="quarter" idx="1"/>
          </p:nvPr>
        </p:nvSpPr>
        <p:spPr>
          <a:xfrm>
            <a:off x="457200" y="1524000"/>
            <a:ext cx="8229600" cy="4389120"/>
          </a:xfrm>
        </p:spPr>
        <p:txBody>
          <a:bodyPr>
            <a:normAutofit/>
          </a:bodyPr>
          <a:lstStyle/>
          <a:p>
            <a:r>
              <a:rPr lang="en-US" dirty="0" smtClean="0"/>
              <a:t>LABORATORY:</a:t>
            </a:r>
          </a:p>
          <a:p>
            <a:pPr lvl="1"/>
            <a:r>
              <a:rPr lang="en-US" dirty="0" smtClean="0"/>
              <a:t>These are the steps conducted to provide the various laboratory tests rendered within the clinic setting.  You must have policies and you will need logs for the various tests for compliance.  The Six required labs tests are:</a:t>
            </a:r>
          </a:p>
          <a:p>
            <a:pPr lvl="1"/>
            <a:r>
              <a:rPr lang="en-US" dirty="0" smtClean="0"/>
              <a:t>UA, HcG, Glucose, Stool Occult, Hgh/Hct and Culture transmittal.  </a:t>
            </a:r>
          </a:p>
          <a:p>
            <a:pPr lvl="1"/>
            <a:r>
              <a:rPr lang="en-US" dirty="0" smtClean="0"/>
              <a:t>You will want a policy on venipuncture to cover the process of handling blood draws.</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PATIENT CARE POLICIES</a:t>
            </a:r>
            <a:endParaRPr lang="en-US" dirty="0"/>
          </a:p>
        </p:txBody>
      </p:sp>
      <p:sp>
        <p:nvSpPr>
          <p:cNvPr id="2" name="Content Placeholder 1"/>
          <p:cNvSpPr>
            <a:spLocks noGrp="1"/>
          </p:cNvSpPr>
          <p:nvPr>
            <p:ph sz="quarter" idx="1"/>
          </p:nvPr>
        </p:nvSpPr>
        <p:spPr/>
        <p:txBody>
          <a:bodyPr>
            <a:normAutofit/>
          </a:bodyPr>
          <a:lstStyle/>
          <a:p>
            <a:r>
              <a:rPr lang="en-US" dirty="0" smtClean="0"/>
              <a:t>ADDITIONAL CLINICAL POLICIES</a:t>
            </a:r>
          </a:p>
          <a:p>
            <a:pPr lvl="1"/>
            <a:r>
              <a:rPr lang="en-US" dirty="0" smtClean="0"/>
              <a:t>These are policies that cover patient care issues not addressed in previous two categories.  EX:  Abbreviations and Symbols, Patient Referral, Refusal of Treatment, Sample Medications &amp; Log, Handling/Storage/Maintenance and Disposal of Drugs and Biologicals.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MEDICAL RECORDS</a:t>
            </a:r>
            <a:endParaRPr lang="en-US" dirty="0"/>
          </a:p>
        </p:txBody>
      </p:sp>
      <p:sp>
        <p:nvSpPr>
          <p:cNvPr id="2" name="Content Placeholder 1"/>
          <p:cNvSpPr>
            <a:spLocks noGrp="1"/>
          </p:cNvSpPr>
          <p:nvPr>
            <p:ph sz="quarter" idx="1"/>
          </p:nvPr>
        </p:nvSpPr>
        <p:spPr>
          <a:xfrm>
            <a:off x="457200" y="1600200"/>
            <a:ext cx="8229600" cy="3398520"/>
          </a:xfrm>
        </p:spPr>
        <p:txBody>
          <a:bodyPr>
            <a:normAutofit/>
          </a:bodyPr>
          <a:lstStyle/>
          <a:p>
            <a:r>
              <a:rPr lang="en-US" dirty="0" smtClean="0"/>
              <a:t>This area shows:</a:t>
            </a:r>
          </a:p>
          <a:p>
            <a:pPr lvl="1"/>
            <a:r>
              <a:rPr lang="en-US" dirty="0" smtClean="0"/>
              <a:t>How you handle the patient medical records</a:t>
            </a:r>
          </a:p>
          <a:p>
            <a:pPr lvl="1"/>
            <a:r>
              <a:rPr lang="en-US" dirty="0" smtClean="0"/>
              <a:t>How the recorded is stored and protected on behalf of the patient to assure the security of information.</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MEDICAL RECORDS</a:t>
            </a:r>
            <a:endParaRPr lang="en-US" dirty="0"/>
          </a:p>
        </p:txBody>
      </p:sp>
      <p:sp>
        <p:nvSpPr>
          <p:cNvPr id="2" name="Content Placeholder 1"/>
          <p:cNvSpPr>
            <a:spLocks noGrp="1"/>
          </p:cNvSpPr>
          <p:nvPr>
            <p:ph sz="quarter" idx="1"/>
          </p:nvPr>
        </p:nvSpPr>
        <p:spPr>
          <a:xfrm>
            <a:off x="457200" y="1676400"/>
            <a:ext cx="4038600" cy="3794915"/>
          </a:xfrm>
        </p:spPr>
        <p:txBody>
          <a:bodyPr>
            <a:normAutofit/>
          </a:bodyPr>
          <a:lstStyle/>
          <a:p>
            <a:r>
              <a:rPr lang="en-US" dirty="0" smtClean="0"/>
              <a:t>Examples include:</a:t>
            </a:r>
          </a:p>
          <a:p>
            <a:pPr lvl="1"/>
            <a:r>
              <a:rPr lang="en-US" dirty="0" smtClean="0"/>
              <a:t>De Identification of PHI</a:t>
            </a:r>
          </a:p>
          <a:p>
            <a:pPr lvl="1"/>
            <a:r>
              <a:rPr lang="en-US" dirty="0" smtClean="0"/>
              <a:t>Medical Record Audit Review</a:t>
            </a:r>
          </a:p>
          <a:p>
            <a:pPr lvl="1"/>
            <a:r>
              <a:rPr lang="en-US" dirty="0" smtClean="0"/>
              <a:t>Patient Rights to Amend PHI</a:t>
            </a:r>
          </a:p>
          <a:p>
            <a:pPr lvl="1"/>
            <a:r>
              <a:rPr lang="en-US" dirty="0" smtClean="0"/>
              <a:t>Notice of Privacy Practices</a:t>
            </a:r>
          </a:p>
        </p:txBody>
      </p:sp>
      <p:sp>
        <p:nvSpPr>
          <p:cNvPr id="5" name="Content Placeholder 4"/>
          <p:cNvSpPr>
            <a:spLocks noGrp="1"/>
          </p:cNvSpPr>
          <p:nvPr>
            <p:ph sz="quarter" idx="2"/>
          </p:nvPr>
        </p:nvSpPr>
        <p:spPr>
          <a:xfrm>
            <a:off x="4648200" y="2057400"/>
            <a:ext cx="4038600" cy="4434840"/>
          </a:xfrm>
        </p:spPr>
        <p:txBody>
          <a:bodyPr>
            <a:normAutofit/>
          </a:bodyPr>
          <a:lstStyle/>
          <a:p>
            <a:pPr lvl="1"/>
            <a:r>
              <a:rPr lang="en-US" dirty="0" smtClean="0"/>
              <a:t>Security of Medical Records</a:t>
            </a:r>
          </a:p>
          <a:p>
            <a:pPr lvl="1"/>
            <a:r>
              <a:rPr lang="en-US" dirty="0" smtClean="0"/>
              <a:t>Storage of Medical Records</a:t>
            </a:r>
          </a:p>
          <a:p>
            <a:pPr lvl="1"/>
            <a:r>
              <a:rPr lang="en-US" dirty="0" smtClean="0"/>
              <a:t>Disposal of Medical Records</a:t>
            </a:r>
          </a:p>
          <a:p>
            <a:pPr lvl="1"/>
            <a:r>
              <a:rPr lang="en-US" dirty="0" smtClean="0"/>
              <a:t>Faxing or transferring</a:t>
            </a:r>
          </a:p>
          <a:p>
            <a:endParaRPr lang="en-US" dirty="0"/>
          </a:p>
        </p:txBody>
      </p:sp>
      <p:pic>
        <p:nvPicPr>
          <p:cNvPr id="6"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PROGRAM EVALUATION</a:t>
            </a:r>
            <a:endParaRPr lang="en-US" dirty="0"/>
          </a:p>
        </p:txBody>
      </p:sp>
      <p:sp>
        <p:nvSpPr>
          <p:cNvPr id="2" name="Content Placeholder 1"/>
          <p:cNvSpPr>
            <a:spLocks noGrp="1"/>
          </p:cNvSpPr>
          <p:nvPr>
            <p:ph sz="quarter" idx="1"/>
          </p:nvPr>
        </p:nvSpPr>
        <p:spPr>
          <a:xfrm>
            <a:off x="457200" y="1447800"/>
            <a:ext cx="7467600" cy="4873752"/>
          </a:xfrm>
        </p:spPr>
        <p:txBody>
          <a:bodyPr/>
          <a:lstStyle/>
          <a:p>
            <a:r>
              <a:rPr lang="en-US" dirty="0" smtClean="0"/>
              <a:t>This section describes how the clinic handles the yearly evaluation program and operations through the operational year.</a:t>
            </a:r>
          </a:p>
          <a:p>
            <a:r>
              <a:rPr lang="en-US" dirty="0" smtClean="0"/>
              <a:t>EX: Advisory Committee</a:t>
            </a:r>
          </a:p>
          <a:p>
            <a:pPr lvl="1"/>
            <a:r>
              <a:rPr lang="en-US" dirty="0" smtClean="0"/>
              <a:t>Compliance Plan</a:t>
            </a:r>
          </a:p>
          <a:p>
            <a:pPr lvl="1"/>
            <a:r>
              <a:rPr lang="en-US" dirty="0" smtClean="0"/>
              <a:t>Patient Satisfaction</a:t>
            </a:r>
          </a:p>
          <a:p>
            <a:pPr lvl="1"/>
            <a:r>
              <a:rPr lang="en-US" dirty="0" smtClean="0"/>
              <a:t>Policy Review</a:t>
            </a:r>
          </a:p>
          <a:p>
            <a:pPr lvl="1"/>
            <a:r>
              <a:rPr lang="en-US" dirty="0" smtClean="0"/>
              <a:t>QAPI</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ANNUAL </a:t>
            </a:r>
            <a:r>
              <a:rPr lang="en-US" dirty="0" smtClean="0"/>
              <a:t>REVIEW OF  </a:t>
            </a:r>
            <a:r>
              <a:rPr lang="en-US" dirty="0" smtClean="0"/>
              <a:t>POLICIES</a:t>
            </a:r>
            <a:endParaRPr lang="en-US" dirty="0"/>
          </a:p>
        </p:txBody>
      </p:sp>
      <p:sp>
        <p:nvSpPr>
          <p:cNvPr id="2" name="Content Placeholder 1"/>
          <p:cNvSpPr>
            <a:spLocks noGrp="1"/>
          </p:cNvSpPr>
          <p:nvPr>
            <p:ph sz="quarter" idx="1"/>
          </p:nvPr>
        </p:nvSpPr>
        <p:spPr/>
        <p:txBody>
          <a:bodyPr>
            <a:normAutofit/>
          </a:bodyPr>
          <a:lstStyle/>
          <a:p>
            <a:r>
              <a:rPr lang="en-US" b="1" dirty="0" smtClean="0"/>
              <a:t>YEARLY</a:t>
            </a:r>
            <a:r>
              <a:rPr lang="en-US" dirty="0" smtClean="0"/>
              <a:t> the policies need to be reviewed and must include the involvement of the group of professional personnel.</a:t>
            </a:r>
          </a:p>
          <a:p>
            <a:r>
              <a:rPr lang="en-US" dirty="0" smtClean="0"/>
              <a:t>If there are changes in personnel since the manual was developed, the staff, Especially providers, must have an in-depth knowledge of the policies.</a:t>
            </a:r>
          </a:p>
          <a:p>
            <a:r>
              <a:rPr lang="en-US" dirty="0" smtClean="0"/>
              <a:t>Review policies to assure that they reflect what the clinic is doing and that the clinic is following the written policy.  Changes may need to be completed and approved.</a:t>
            </a:r>
          </a:p>
          <a:p>
            <a:endParaRPr lang="en-US" dirty="0" smtClean="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ANNUAL REVIEW OF POLICIES</a:t>
            </a:r>
            <a:endParaRPr lang="en-US" dirty="0"/>
          </a:p>
        </p:txBody>
      </p:sp>
      <p:sp>
        <p:nvSpPr>
          <p:cNvPr id="2" name="Content Placeholder 1"/>
          <p:cNvSpPr>
            <a:spLocks noGrp="1"/>
          </p:cNvSpPr>
          <p:nvPr>
            <p:ph sz="quarter" idx="1"/>
          </p:nvPr>
        </p:nvSpPr>
        <p:spPr/>
        <p:txBody>
          <a:bodyPr/>
          <a:lstStyle/>
          <a:p>
            <a:r>
              <a:rPr lang="en-US" dirty="0" smtClean="0"/>
              <a:t>Policies need to have current signature reflecting yearly review.</a:t>
            </a:r>
            <a:br>
              <a:rPr lang="en-US" dirty="0" smtClean="0"/>
            </a:br>
            <a:endParaRPr lang="en-US" dirty="0" smtClean="0"/>
          </a:p>
          <a:p>
            <a:r>
              <a:rPr lang="en-US" dirty="0" smtClean="0"/>
              <a:t>Make sure that the policies are current.</a:t>
            </a:r>
            <a:br>
              <a:rPr lang="en-US" dirty="0" smtClean="0"/>
            </a:br>
            <a:endParaRPr lang="en-US" dirty="0" smtClean="0"/>
          </a:p>
          <a:p>
            <a:r>
              <a:rPr lang="en-US" dirty="0" smtClean="0"/>
              <a:t>Make sure that the organizational structure and job descriptions are current.</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HOW DOES THIS AFFECT THE RHC?</a:t>
            </a:r>
            <a:endParaRPr lang="en-US" dirty="0"/>
          </a:p>
        </p:txBody>
      </p:sp>
      <p:sp>
        <p:nvSpPr>
          <p:cNvPr id="2" name="Content Placeholder 1"/>
          <p:cNvSpPr>
            <a:spLocks noGrp="1"/>
          </p:cNvSpPr>
          <p:nvPr>
            <p:ph sz="quarter" idx="1"/>
          </p:nvPr>
        </p:nvSpPr>
        <p:spPr/>
        <p:txBody>
          <a:bodyPr/>
          <a:lstStyle/>
          <a:p>
            <a:r>
              <a:rPr lang="en-US" dirty="0" smtClean="0"/>
              <a:t>You </a:t>
            </a:r>
            <a:r>
              <a:rPr lang="en-US" b="1" dirty="0" smtClean="0"/>
              <a:t>MUST</a:t>
            </a:r>
            <a:r>
              <a:rPr lang="en-US" dirty="0" smtClean="0"/>
              <a:t> have a policy/procedure manual.</a:t>
            </a:r>
          </a:p>
          <a:p>
            <a:pPr lvl="1"/>
            <a:r>
              <a:rPr lang="en-US" dirty="0" smtClean="0"/>
              <a:t>Staff need to know where it is and how to use it</a:t>
            </a:r>
          </a:p>
          <a:p>
            <a:pPr lvl="1"/>
            <a:r>
              <a:rPr lang="en-US" dirty="0" smtClean="0"/>
              <a:t>Paper vs. Electronic</a:t>
            </a:r>
          </a:p>
          <a:p>
            <a:pPr lvl="2"/>
            <a:r>
              <a:rPr lang="en-US" dirty="0" smtClean="0"/>
              <a:t>Typically you may have your policies in the intranet system for availability, must </a:t>
            </a:r>
            <a:r>
              <a:rPr lang="en-US" b="1" dirty="0" smtClean="0"/>
              <a:t>MOST</a:t>
            </a:r>
            <a:r>
              <a:rPr lang="en-US" dirty="0" smtClean="0"/>
              <a:t> surveyors/states require that you </a:t>
            </a:r>
            <a:r>
              <a:rPr lang="en-US" b="1" dirty="0" smtClean="0"/>
              <a:t>ALSO</a:t>
            </a:r>
            <a:r>
              <a:rPr lang="en-US" dirty="0" smtClean="0"/>
              <a:t> have a printed version of the key operation policies in print for use.  </a:t>
            </a:r>
          </a:p>
          <a:p>
            <a:pPr lvl="2"/>
            <a:r>
              <a:rPr lang="en-US" dirty="0" smtClean="0"/>
              <a:t>What if the system is down and you need to find a policy of operation for patient care?</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IS THIS USED IN SURVEY?</a:t>
            </a:r>
            <a:endParaRPr lang="en-US" dirty="0"/>
          </a:p>
        </p:txBody>
      </p:sp>
      <p:sp>
        <p:nvSpPr>
          <p:cNvPr id="2" name="Content Placeholder 1"/>
          <p:cNvSpPr>
            <a:spLocks noGrp="1"/>
          </p:cNvSpPr>
          <p:nvPr>
            <p:ph sz="quarter" idx="1"/>
          </p:nvPr>
        </p:nvSpPr>
        <p:spPr/>
        <p:txBody>
          <a:bodyPr>
            <a:normAutofit/>
          </a:bodyPr>
          <a:lstStyle/>
          <a:p>
            <a:r>
              <a:rPr lang="en-US" dirty="0" smtClean="0"/>
              <a:t>42 CFR 491.1 under the Code of Federal Regulations states the requirement for RHC’s to have a policy/procedure </a:t>
            </a:r>
            <a:r>
              <a:rPr lang="en-US" b="1" dirty="0" smtClean="0"/>
              <a:t>manual on the clinic premises</a:t>
            </a:r>
            <a:r>
              <a:rPr lang="en-US" dirty="0" smtClean="0"/>
              <a:t> as a condition for RHC certification.</a:t>
            </a:r>
          </a:p>
          <a:p>
            <a:r>
              <a:rPr lang="en-US" dirty="0" smtClean="0"/>
              <a:t>It is the book of the clinic that informs the State Surveyor what the clinic does, why and how the services are rendered.</a:t>
            </a:r>
          </a:p>
          <a:p>
            <a:r>
              <a:rPr lang="en-US" dirty="0" smtClean="0"/>
              <a:t>If you do a service, you need a policy.</a:t>
            </a:r>
          </a:p>
          <a:p>
            <a:r>
              <a:rPr lang="en-US" dirty="0" smtClean="0"/>
              <a:t>If you have a policy you need to follow it.</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PROVIDER BASED HINTS</a:t>
            </a:r>
            <a:endParaRPr lang="en-US" dirty="0"/>
          </a:p>
        </p:txBody>
      </p:sp>
      <p:sp>
        <p:nvSpPr>
          <p:cNvPr id="2" name="Content Placeholder 1"/>
          <p:cNvSpPr>
            <a:spLocks noGrp="1"/>
          </p:cNvSpPr>
          <p:nvPr>
            <p:ph sz="quarter" idx="1"/>
          </p:nvPr>
        </p:nvSpPr>
        <p:spPr/>
        <p:txBody>
          <a:bodyPr/>
          <a:lstStyle/>
          <a:p>
            <a:r>
              <a:rPr lang="en-US" dirty="0" smtClean="0"/>
              <a:t>You may “refer up” to policies that are fully administered through the main entity.</a:t>
            </a:r>
          </a:p>
          <a:p>
            <a:r>
              <a:rPr lang="en-US" dirty="0" smtClean="0"/>
              <a:t>You will need to have the core operational policies on the premises.</a:t>
            </a:r>
          </a:p>
          <a:p>
            <a:r>
              <a:rPr lang="en-US" dirty="0" smtClean="0"/>
              <a:t>The policies cannot look like hospital policies for the clinic.  (only the ones that are referred to are acceptable to be actual hospital policies)</a:t>
            </a:r>
            <a:endParaRPr lang="en-US" dirty="0"/>
          </a:p>
        </p:txBody>
      </p:sp>
      <p:pic>
        <p:nvPicPr>
          <p:cNvPr id="4" name="Picture 2" descr="moz-screenshot"/>
          <p:cNvPicPr>
            <a:picLocks noChangeAspect="1" noChangeArrowheads="1"/>
          </p:cNvPicPr>
          <p:nvPr/>
        </p:nvPicPr>
        <p:blipFill>
          <a:blip r:embed="rId2" cstate="print"/>
          <a:srcRect/>
          <a:stretch>
            <a:fillRect/>
          </a:stretch>
        </p:blipFill>
        <p:spPr bwMode="auto">
          <a:xfrm>
            <a:off x="0" y="6175375"/>
            <a:ext cx="1139825" cy="68262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MAIN POINTS</a:t>
            </a:r>
            <a:endParaRPr lang="en-US" dirty="0"/>
          </a:p>
        </p:txBody>
      </p:sp>
      <p:sp>
        <p:nvSpPr>
          <p:cNvPr id="2" name="Content Placeholder 1"/>
          <p:cNvSpPr>
            <a:spLocks noGrp="1"/>
          </p:cNvSpPr>
          <p:nvPr>
            <p:ph sz="quarter" idx="1"/>
          </p:nvPr>
        </p:nvSpPr>
        <p:spPr/>
        <p:txBody>
          <a:bodyPr>
            <a:normAutofit/>
          </a:bodyPr>
          <a:lstStyle/>
          <a:p>
            <a:r>
              <a:rPr lang="en-US" dirty="0" smtClean="0"/>
              <a:t>Document what you do, Do what you document.</a:t>
            </a:r>
          </a:p>
          <a:p>
            <a:r>
              <a:rPr lang="en-US" dirty="0" smtClean="0"/>
              <a:t>Complete a yearly review and include providers.  Yearly signature of policies is needed.</a:t>
            </a:r>
          </a:p>
          <a:p>
            <a:r>
              <a:rPr lang="en-US" dirty="0" smtClean="0"/>
              <a:t>If you have an electronic version only, have a current print version for staff in the event electronic system fails.</a:t>
            </a:r>
          </a:p>
          <a:p>
            <a:r>
              <a:rPr lang="en-US" dirty="0" smtClean="0"/>
              <a:t>Follow the State Operations Manual Chapter 8-Standards and Certification.</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Based on survey feedback:</a:t>
            </a:r>
          </a:p>
          <a:p>
            <a:pPr lvl="1"/>
            <a:r>
              <a:rPr lang="en-US" b="1" dirty="0" smtClean="0"/>
              <a:t>Emergency Kit (grab and go?)   </a:t>
            </a:r>
            <a:r>
              <a:rPr lang="en-US" dirty="0" smtClean="0"/>
              <a:t>Do contents match what is documented in the policy?   Anesthetics, Antibiotics, Anticonvulsants, Antidotes, Emetics**, Serums, Toxoids    Do you have something to address each item within the emergency kit?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Patient Complaints/Rights and Responsibilities</a:t>
            </a:r>
          </a:p>
          <a:p>
            <a:pPr lvl="1"/>
            <a:r>
              <a:rPr lang="en-US" dirty="0" smtClean="0"/>
              <a:t>Do your wall postings and policies include contact for your deeming entity?</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	</a:t>
            </a:r>
            <a:endParaRPr lang="en-US" dirty="0"/>
          </a:p>
        </p:txBody>
      </p:sp>
      <p:sp>
        <p:nvSpPr>
          <p:cNvPr id="3" name="Content Placeholder 2"/>
          <p:cNvSpPr>
            <a:spLocks noGrp="1"/>
          </p:cNvSpPr>
          <p:nvPr>
            <p:ph idx="1"/>
          </p:nvPr>
        </p:nvSpPr>
        <p:spPr/>
        <p:txBody>
          <a:bodyPr/>
          <a:lstStyle/>
          <a:p>
            <a:r>
              <a:rPr lang="en-US" dirty="0" smtClean="0"/>
              <a:t>Drugs and Biologicals</a:t>
            </a:r>
          </a:p>
          <a:p>
            <a:pPr lvl="1"/>
            <a:r>
              <a:rPr lang="en-US" dirty="0" smtClean="0"/>
              <a:t>What is your procedure in a power outage?   </a:t>
            </a:r>
          </a:p>
          <a:p>
            <a:pPr lvl="1"/>
            <a:r>
              <a:rPr lang="en-US" dirty="0" smtClean="0"/>
              <a:t>How do you monitor medication temps after hours?  </a:t>
            </a:r>
          </a:p>
          <a:p>
            <a:pPr lvl="1"/>
            <a:r>
              <a:rPr lang="en-US" dirty="0" smtClean="0"/>
              <a:t>How do you transport medications and to where during a power outage?  </a:t>
            </a:r>
          </a:p>
          <a:p>
            <a:pPr lvl="1"/>
            <a:r>
              <a:rPr lang="en-US" dirty="0" smtClean="0"/>
              <a:t>How do you maintain viability?</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Personnel Files</a:t>
            </a:r>
          </a:p>
          <a:p>
            <a:pPr lvl="1"/>
            <a:r>
              <a:rPr lang="en-US" dirty="0" smtClean="0"/>
              <a:t>Application/Resume/CV, I-9, W-4, OIG Exclusions, Signed Job Descriptions, Signed Standard of Conduct, Trainings and Competencies, Current License/Certifications, Performance Evaluation, Background Check, HEP B status (</a:t>
            </a:r>
            <a:r>
              <a:rPr lang="en-US" dirty="0" err="1" smtClean="0"/>
              <a:t>titre</a:t>
            </a:r>
            <a:r>
              <a:rPr lang="en-US" dirty="0" smtClean="0"/>
              <a:t>) or declination, TB test results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RHC Required Postings</a:t>
            </a:r>
          </a:p>
          <a:p>
            <a:pPr lvl="1"/>
            <a:r>
              <a:rPr lang="en-US" dirty="0" smtClean="0"/>
              <a:t>Ownership, patient care hours, license/permits, OSHA, etc.</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Staff Requirements and Training</a:t>
            </a:r>
          </a:p>
          <a:p>
            <a:pPr lvl="1"/>
            <a:r>
              <a:rPr lang="en-US" dirty="0" smtClean="0"/>
              <a:t>Fraud, Waste and Abuse, HIPAA, Non-Discrimination, Corporate Compliance Plan, EP, etc.</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Medical Management</a:t>
            </a:r>
          </a:p>
          <a:p>
            <a:pPr lvl="1"/>
            <a:r>
              <a:rPr lang="en-US" dirty="0" smtClean="0"/>
              <a:t>Creating a policy as an umbrella for carrying out patient care by listing reference books, on-line resources, etc.</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Lab policies</a:t>
            </a:r>
          </a:p>
          <a:p>
            <a:pPr lvl="1"/>
            <a:r>
              <a:rPr lang="en-US" dirty="0" smtClean="0"/>
              <a:t>Policy for EACH individual test performed within the clinic</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of reflection</a:t>
            </a:r>
            <a:endParaRPr lang="en-US" dirty="0"/>
          </a:p>
        </p:txBody>
      </p:sp>
      <p:sp>
        <p:nvSpPr>
          <p:cNvPr id="3" name="Content Placeholder 2"/>
          <p:cNvSpPr>
            <a:spLocks noGrp="1"/>
          </p:cNvSpPr>
          <p:nvPr>
            <p:ph idx="1"/>
          </p:nvPr>
        </p:nvSpPr>
        <p:spPr/>
        <p:txBody>
          <a:bodyPr/>
          <a:lstStyle/>
          <a:p>
            <a:r>
              <a:rPr lang="en-US" dirty="0" smtClean="0"/>
              <a:t>Patient Referral System</a:t>
            </a:r>
          </a:p>
          <a:p>
            <a:pPr lvl="1"/>
            <a:r>
              <a:rPr lang="en-US" dirty="0" smtClean="0"/>
              <a:t>Close the loop</a:t>
            </a:r>
          </a:p>
          <a:p>
            <a:pPr lvl="1"/>
            <a:r>
              <a:rPr lang="en-US" dirty="0" smtClean="0"/>
              <a:t>Follow up within the system</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bin\AppData\Local\Microsoft\Windows\Temporary Internet Files\Content.IE5\AYV8CLVG\question_mark_serious_thinker_500_clr[1].gif"/>
          <p:cNvPicPr>
            <a:picLocks noChangeAspect="1" noChangeArrowheads="1" noCrop="1"/>
          </p:cNvPicPr>
          <p:nvPr/>
        </p:nvPicPr>
        <p:blipFill>
          <a:blip r:embed="rId2" cstate="print"/>
          <a:srcRect/>
          <a:stretch>
            <a:fillRect/>
          </a:stretch>
        </p:blipFill>
        <p:spPr bwMode="auto">
          <a:xfrm>
            <a:off x="2667000" y="1047750"/>
            <a:ext cx="3810000" cy="4762500"/>
          </a:xfrm>
          <a:prstGeom prst="rect">
            <a:avLst/>
          </a:prstGeom>
          <a:noFill/>
        </p:spPr>
      </p:pic>
      <p:pic>
        <p:nvPicPr>
          <p:cNvPr id="1027" name="Picture 3" descr="C:\Users\Robin\AppData\Local\Microsoft\Windows\Temporary Internet Files\Content.IE5\AYV8CLVG\question_mark_serious_thinker_500_clr[1].gif"/>
          <p:cNvPicPr>
            <a:picLocks noChangeAspect="1" noChangeArrowheads="1" noCrop="1"/>
          </p:cNvPicPr>
          <p:nvPr/>
        </p:nvPicPr>
        <p:blipFill>
          <a:blip r:embed="rId2" cstate="print"/>
          <a:srcRect/>
          <a:stretch>
            <a:fillRect/>
          </a:stretch>
        </p:blipFill>
        <p:spPr bwMode="auto">
          <a:xfrm>
            <a:off x="2667000" y="1047750"/>
            <a:ext cx="3810000" cy="4762500"/>
          </a:xfrm>
          <a:prstGeom prst="rect">
            <a:avLst/>
          </a:prstGeom>
          <a:noFill/>
        </p:spPr>
      </p:pic>
      <p:pic>
        <p:nvPicPr>
          <p:cNvPr id="4"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1955</TotalTime>
  <Words>1702</Words>
  <Application>Microsoft Office PowerPoint</Application>
  <PresentationFormat>On-screen Show (4:3)</PresentationFormat>
  <Paragraphs>250</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Oriel</vt:lpstr>
      <vt:lpstr>RHC Policy and Procedure Manual</vt:lpstr>
      <vt:lpstr>OBJECTIVES</vt:lpstr>
      <vt:lpstr>WHAT ARE POLICIES/PROCEDURES</vt:lpstr>
      <vt:lpstr>WHAT DOES A POLICY/PROCEDURE MANUAL DO?</vt:lpstr>
      <vt:lpstr>WHAT DOES A POLICY/PROCEDURE MANUAL DO?</vt:lpstr>
      <vt:lpstr>WHAT DOES A POLICY/PROCEDURE MANUAL DO?</vt:lpstr>
      <vt:lpstr>WHAT DOES A POLICY/PROCEDURE MANUAL DO?</vt:lpstr>
      <vt:lpstr>WHAT MAKES A GOOD POLICY?</vt:lpstr>
      <vt:lpstr>WHAT MAKES A GOOD POLICY?</vt:lpstr>
      <vt:lpstr>WHAT MAKES A GOOD POLICY?</vt:lpstr>
      <vt:lpstr>WHAT MAKES A GOOD POLICY?</vt:lpstr>
      <vt:lpstr>OVERVIEW</vt:lpstr>
      <vt:lpstr>DO WE NEED THIS POLICY?</vt:lpstr>
      <vt:lpstr>WHAT CAN BE INCLUDED IN THE POLICY?</vt:lpstr>
      <vt:lpstr>HOW TO DEVELOP POLICIES AND PROCEDURES</vt:lpstr>
      <vt:lpstr>WHO SHOULD BE INVOLVED?</vt:lpstr>
      <vt:lpstr>WHO SHOULD BE INVOLVED?</vt:lpstr>
      <vt:lpstr>WHO SHOULD BE INVOLVED?</vt:lpstr>
      <vt:lpstr>WHAT NEEDS TO BE COVERED?</vt:lpstr>
      <vt:lpstr>PUTTING IT ALL TOGETHER</vt:lpstr>
      <vt:lpstr>PUTTING IT ALL TOGETHER</vt:lpstr>
      <vt:lpstr>SUGGESTED ORDER OF MANUAL</vt:lpstr>
      <vt:lpstr>ADMINISTRATION</vt:lpstr>
      <vt:lpstr>PHYSICAL PLANT AND SAFETY</vt:lpstr>
      <vt:lpstr>HUMAN RESOURCES/ ORGANIZATIONAL</vt:lpstr>
      <vt:lpstr>PATIENT CARE POLICIES</vt:lpstr>
      <vt:lpstr>PATIENT CARE POLICIES</vt:lpstr>
      <vt:lpstr>PATIENT CARE POLICIES</vt:lpstr>
      <vt:lpstr>MEDICAL RECORDS</vt:lpstr>
      <vt:lpstr>MEDICAL RECORDS</vt:lpstr>
      <vt:lpstr>PROGRAM EVALUATION</vt:lpstr>
      <vt:lpstr>ANNUAL REVIEW OF  POLICIES</vt:lpstr>
      <vt:lpstr>ANNUAL REVIEW OF POLICIES</vt:lpstr>
      <vt:lpstr>HOW DOES THIS AFFECT THE RHC?</vt:lpstr>
      <vt:lpstr>HOW IS THIS USED IN SURVEY?</vt:lpstr>
      <vt:lpstr>PROVIDER BASED HINTS</vt:lpstr>
      <vt:lpstr>MAIN POINTS</vt:lpstr>
      <vt:lpstr>POINTS OF REFLECTION</vt:lpstr>
      <vt:lpstr>POINTS OF REFLECTION</vt:lpstr>
      <vt:lpstr>Points of Reflection </vt:lpstr>
      <vt:lpstr>POINTS OF REFLECTION</vt:lpstr>
      <vt:lpstr>POINTS OF REFLECTION</vt:lpstr>
      <vt:lpstr>POINTS OF REFLECTION</vt:lpstr>
      <vt:lpstr>Points of reflection</vt:lpstr>
      <vt:lpstr>Points of reflection</vt:lpstr>
      <vt:lpstr>Points of reflection</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AND PROCEDURE MANUAL REQUIREMENTS</dc:title>
  <dc:creator>Robin</dc:creator>
  <cp:lastModifiedBy>User</cp:lastModifiedBy>
  <cp:revision>203</cp:revision>
  <dcterms:created xsi:type="dcterms:W3CDTF">2011-10-13T11:45:05Z</dcterms:created>
  <dcterms:modified xsi:type="dcterms:W3CDTF">2018-06-01T19:53:27Z</dcterms:modified>
</cp:coreProperties>
</file>