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7"/>
  </p:notesMasterIdLst>
  <p:handoutMasterIdLst>
    <p:handoutMasterId r:id="rId38"/>
  </p:handoutMasterIdLst>
  <p:sldIdLst>
    <p:sldId id="353" r:id="rId2"/>
    <p:sldId id="277" r:id="rId3"/>
    <p:sldId id="342" r:id="rId4"/>
    <p:sldId id="276" r:id="rId5"/>
    <p:sldId id="278" r:id="rId6"/>
    <p:sldId id="279" r:id="rId7"/>
    <p:sldId id="316" r:id="rId8"/>
    <p:sldId id="319" r:id="rId9"/>
    <p:sldId id="257" r:id="rId10"/>
    <p:sldId id="258" r:id="rId11"/>
    <p:sldId id="259" r:id="rId12"/>
    <p:sldId id="318" r:id="rId13"/>
    <p:sldId id="260" r:id="rId14"/>
    <p:sldId id="332" r:id="rId15"/>
    <p:sldId id="261" r:id="rId16"/>
    <p:sldId id="356" r:id="rId17"/>
    <p:sldId id="336" r:id="rId18"/>
    <p:sldId id="262" r:id="rId19"/>
    <p:sldId id="355" r:id="rId20"/>
    <p:sldId id="333" r:id="rId21"/>
    <p:sldId id="280" r:id="rId22"/>
    <p:sldId id="334" r:id="rId23"/>
    <p:sldId id="343" r:id="rId24"/>
    <p:sldId id="263" r:id="rId25"/>
    <p:sldId id="265" r:id="rId26"/>
    <p:sldId id="281" r:id="rId27"/>
    <p:sldId id="266" r:id="rId28"/>
    <p:sldId id="267" r:id="rId29"/>
    <p:sldId id="352" r:id="rId30"/>
    <p:sldId id="268" r:id="rId31"/>
    <p:sldId id="269" r:id="rId32"/>
    <p:sldId id="270" r:id="rId33"/>
    <p:sldId id="271" r:id="rId34"/>
    <p:sldId id="272" r:id="rId35"/>
    <p:sldId id="35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AE1F6-1C7E-4247-9C20-17D0BC2F0C46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D257C-3963-4D2D-9815-90D268C684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6C095-95A7-4ACF-ADDB-BA181FC67A08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E5CC3-0894-4698-915B-EE8FB2EC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5E7A8F-8E9A-4E9A-9483-96D9F273FAF9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E5CC3-0894-4698-915B-EE8FB2EC192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7D1807B-CF02-4B24-B479-2CEBD2AF61D4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A801F65-F169-4FFD-AA89-AACE986C68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851648" cy="1828800"/>
          </a:xfrm>
        </p:spPr>
        <p:txBody>
          <a:bodyPr/>
          <a:lstStyle/>
          <a:p>
            <a:pPr algn="ctr"/>
            <a:r>
              <a:rPr lang="en-US" dirty="0" smtClean="0"/>
              <a:t>Managing Your RHC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48200" y="2895600"/>
            <a:ext cx="4191000" cy="1828800"/>
          </a:xfrm>
        </p:spPr>
        <p:txBody>
          <a:bodyPr anchor="t">
            <a:normAutofit/>
          </a:bodyPr>
          <a:lstStyle/>
          <a:p>
            <a:r>
              <a:rPr lang="en-US" b="1" dirty="0" smtClean="0"/>
              <a:t>Julie Quinn, CPA</a:t>
            </a:r>
          </a:p>
          <a:p>
            <a:r>
              <a:rPr lang="en-US" sz="2000" b="1" dirty="0" smtClean="0"/>
              <a:t>VP, Compliance &amp; Cost Reporting</a:t>
            </a:r>
          </a:p>
          <a:p>
            <a:r>
              <a:rPr lang="en-US" sz="2000" b="1" dirty="0" smtClean="0"/>
              <a:t>Health Services Associates</a:t>
            </a:r>
          </a:p>
          <a:p>
            <a:r>
              <a:rPr lang="en-US" sz="2000" b="1" dirty="0" smtClean="0"/>
              <a:t>Southeast Regional Office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572000" y="5349895"/>
            <a:ext cx="4572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/>
              <a:t>Health </a:t>
            </a:r>
            <a:r>
              <a:rPr lang="en-US" sz="2000" b="1" dirty="0"/>
              <a:t>Services Associates, Inc.</a:t>
            </a:r>
          </a:p>
          <a:p>
            <a:pPr>
              <a:tabLst>
                <a:tab pos="2571750" algn="l"/>
              </a:tabLst>
            </a:pPr>
            <a:r>
              <a:rPr lang="en-US" dirty="0"/>
              <a:t>2 East Main </a:t>
            </a:r>
            <a:r>
              <a:rPr lang="en-US" dirty="0" smtClean="0"/>
              <a:t>Street	54 Pheasant Ln</a:t>
            </a:r>
          </a:p>
          <a:p>
            <a:pPr defTabSz="742950">
              <a:tabLst>
                <a:tab pos="2571750" algn="l"/>
              </a:tabLst>
            </a:pPr>
            <a:r>
              <a:rPr lang="en-US" dirty="0" smtClean="0"/>
              <a:t>Fremont</a:t>
            </a:r>
            <a:r>
              <a:rPr lang="en-US" dirty="0"/>
              <a:t>, MI </a:t>
            </a:r>
            <a:r>
              <a:rPr lang="en-US" dirty="0" smtClean="0"/>
              <a:t>49412	Ringgold, GA</a:t>
            </a:r>
          </a:p>
          <a:p>
            <a:pPr>
              <a:tabLst>
                <a:tab pos="2571750" algn="l"/>
              </a:tabLst>
            </a:pPr>
            <a:r>
              <a:rPr lang="en-US" dirty="0" smtClean="0"/>
              <a:t>Ph</a:t>
            </a:r>
            <a:r>
              <a:rPr lang="en-US" dirty="0"/>
              <a:t>: </a:t>
            </a:r>
            <a:r>
              <a:rPr lang="en-US" dirty="0" smtClean="0"/>
              <a:t>231.924.0244	231.250.0244</a:t>
            </a:r>
          </a:p>
          <a:p>
            <a:pPr>
              <a:tabLst>
                <a:tab pos="2571750" algn="l"/>
              </a:tabLst>
            </a:pPr>
            <a:r>
              <a:rPr lang="en-US" dirty="0" smtClean="0"/>
              <a:t>Fx</a:t>
            </a:r>
            <a:r>
              <a:rPr lang="en-US" dirty="0"/>
              <a:t>: </a:t>
            </a:r>
            <a:r>
              <a:rPr lang="en-US" dirty="0" smtClean="0"/>
              <a:t>231.924.4882	888.200.4788</a:t>
            </a:r>
            <a:endParaRPr lang="en-US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04800" y="6172200"/>
            <a:ext cx="380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/>
              <a:t>Promoting Access to Health Care</a:t>
            </a:r>
          </a:p>
        </p:txBody>
      </p:sp>
      <p:pic>
        <p:nvPicPr>
          <p:cNvPr id="6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Participants will understand what makes good management.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Participants will learn process to build a team within the practice.</a:t>
            </a:r>
          </a:p>
          <a:p>
            <a:pPr lvl="0"/>
            <a:endParaRPr lang="en-US" dirty="0" smtClean="0"/>
          </a:p>
          <a:p>
            <a:r>
              <a:rPr lang="en-US" dirty="0" smtClean="0"/>
              <a:t>Participants will understand how good management skills enhance the practice and patient care.</a:t>
            </a:r>
          </a:p>
          <a:p>
            <a:endParaRPr lang="en-US" dirty="0" smtClean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RHC REGULATIONS FOR STAFF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 31</a:t>
            </a:r>
          </a:p>
          <a:p>
            <a:pPr lvl="1"/>
            <a:r>
              <a:rPr lang="en-US" dirty="0" smtClean="0"/>
              <a:t>The clinic is under the medical direction of a physician, and has a health care staff that meets the requirements.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J42</a:t>
            </a:r>
          </a:p>
          <a:p>
            <a:pPr lvl="1"/>
            <a:r>
              <a:rPr lang="en-US" dirty="0" smtClean="0"/>
              <a:t>The staff is sufficient to provide the services essential to the operation of the clinic.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WHAT IS MORALE?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According to Miriam-Webster Dictionary:</a:t>
            </a:r>
          </a:p>
          <a:p>
            <a:pPr lvl="1"/>
            <a:r>
              <a:rPr lang="en-US" dirty="0" smtClean="0"/>
              <a:t>Moral principles, teaching, or conduct</a:t>
            </a:r>
          </a:p>
          <a:p>
            <a:pPr lvl="1"/>
            <a:r>
              <a:rPr lang="en-US" dirty="0" smtClean="0"/>
              <a:t>The mental and emotional condition of an individual or group with regard to the function or tasks at hand, a sense of common purpose with respect to a group.</a:t>
            </a:r>
          </a:p>
          <a:p>
            <a:pPr lvl="1"/>
            <a:r>
              <a:rPr lang="en-US" dirty="0" smtClean="0"/>
              <a:t>The level of individual psychological well-being based on such factors as a sense of purpose and confidence in the future.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MORALE?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64029" y="1306285"/>
            <a:ext cx="7772400" cy="4572000"/>
          </a:xfrm>
        </p:spPr>
        <p:txBody>
          <a:bodyPr vert="horz">
            <a:normAutofit/>
          </a:bodyPr>
          <a:lstStyle/>
          <a:p>
            <a:pPr marL="274320" lvl="1">
              <a:spcBef>
                <a:spcPts val="600"/>
              </a:spcBef>
              <a:buSzPct val="70000"/>
              <a:buFont typeface="Wingdings"/>
              <a:buNone/>
            </a:pPr>
            <a:endParaRPr lang="en-US" sz="2400" dirty="0" smtClean="0"/>
          </a:p>
          <a:p>
            <a:r>
              <a:rPr lang="en-US" dirty="0" smtClean="0"/>
              <a:t>“A happy person is not a person in a certain set of circumstances, but rather a person with a certain set of attitudes”</a:t>
            </a:r>
          </a:p>
          <a:p>
            <a:endParaRPr lang="en-US" dirty="0" smtClean="0"/>
          </a:p>
          <a:p>
            <a:pPr marL="274320" lvl="8" indent="-274320">
              <a:spcBef>
                <a:spcPts val="600"/>
              </a:spcBef>
              <a:buClr>
                <a:schemeClr val="accent1"/>
              </a:buClr>
              <a:buSzPct val="70000"/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						Hugh Downs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“An office staff with high morale doesn’t happen by accident.”     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 Mary Jo Welker MD</a:t>
            </a:r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 matter how boring or tedious the work may be, it can be made enjoyable with a positive environment.</a:t>
            </a:r>
          </a:p>
          <a:p>
            <a:endParaRPr lang="en-US" dirty="0" smtClean="0"/>
          </a:p>
          <a:p>
            <a:r>
              <a:rPr lang="en-US" dirty="0" smtClean="0"/>
              <a:t>No matter how fun the work itself may be, it can be made miserable with a hostile environment.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Left unchecked, poor morale can poison an entire office and even affect patient care.</a:t>
            </a:r>
          </a:p>
          <a:p>
            <a:r>
              <a:rPr lang="en-US" dirty="0" smtClean="0"/>
              <a:t>Good or bad, attitude flows from the top.</a:t>
            </a:r>
          </a:p>
          <a:p>
            <a:r>
              <a:rPr lang="en-US" dirty="0" smtClean="0"/>
              <a:t>70% of your employees are </a:t>
            </a:r>
            <a:r>
              <a:rPr lang="en-US" b="1" dirty="0" smtClean="0"/>
              <a:t>LESS</a:t>
            </a:r>
            <a:r>
              <a:rPr lang="en-US" dirty="0" smtClean="0"/>
              <a:t> motivated today than they used to be.</a:t>
            </a:r>
          </a:p>
          <a:p>
            <a:r>
              <a:rPr lang="en-US" dirty="0" smtClean="0"/>
              <a:t>80% of your employees </a:t>
            </a:r>
            <a:r>
              <a:rPr lang="en-US" b="1" dirty="0" smtClean="0"/>
              <a:t>COULD</a:t>
            </a:r>
            <a:r>
              <a:rPr lang="en-US" dirty="0" smtClean="0"/>
              <a:t> perform significantly better </a:t>
            </a:r>
            <a:r>
              <a:rPr lang="en-US" b="1" dirty="0" smtClean="0"/>
              <a:t>IF THEY WANTED TO</a:t>
            </a:r>
            <a:r>
              <a:rPr lang="en-US" dirty="0" smtClean="0"/>
              <a:t>.</a:t>
            </a:r>
          </a:p>
          <a:p>
            <a:r>
              <a:rPr lang="en-US" dirty="0" smtClean="0"/>
              <a:t>50% of your employees only put enough effort into their work to </a:t>
            </a:r>
            <a:r>
              <a:rPr lang="en-US" b="1" dirty="0" smtClean="0"/>
              <a:t>KEEP THEIR JOB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OR BAD MORALE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 you see in your team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 smtClean="0"/>
              <a:t>staff morale is chronically low, employees suffer, providers suffer, and the practice suffers as patients leave to find a more pleasant health-care environment where people actually seem to enjoy their jobs.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DANGER OF LOW MORALE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Low morale is a </a:t>
            </a:r>
            <a:r>
              <a:rPr lang="en-US" sz="2400" dirty="0" smtClean="0">
                <a:solidFill>
                  <a:srgbClr val="FF0000"/>
                </a:solidFill>
              </a:rPr>
              <a:t>DANGER</a:t>
            </a:r>
            <a:r>
              <a:rPr lang="en-US" sz="2400" dirty="0" smtClean="0"/>
              <a:t> in the medical office/clinic because it can lead to a whole set of issues hazardous to quality patient care.</a:t>
            </a:r>
          </a:p>
          <a:p>
            <a:endParaRPr lang="en-US" sz="2400" dirty="0" smtClean="0"/>
          </a:p>
          <a:p>
            <a:r>
              <a:rPr lang="en-US" sz="2400" dirty="0" smtClean="0"/>
              <a:t>PARTICIPATION QUESTION:</a:t>
            </a:r>
          </a:p>
          <a:p>
            <a:pPr lvl="1"/>
            <a:r>
              <a:rPr lang="en-US" sz="2000" dirty="0" smtClean="0"/>
              <a:t>How can low morale affect your office quality of care?</a:t>
            </a:r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SIGNS OF DECLINING MORALE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Lack of attention to details concerning patient care.</a:t>
            </a:r>
          </a:p>
          <a:p>
            <a:r>
              <a:rPr lang="en-US" sz="9600" dirty="0" smtClean="0"/>
              <a:t>Missed deadlines.</a:t>
            </a:r>
          </a:p>
          <a:p>
            <a:r>
              <a:rPr lang="en-US" sz="9600" dirty="0" smtClean="0"/>
              <a:t>Minimal productivity.</a:t>
            </a:r>
          </a:p>
          <a:p>
            <a:r>
              <a:rPr lang="en-US" sz="9600" dirty="0" smtClean="0"/>
              <a:t>Negative attitude toward patients.</a:t>
            </a:r>
          </a:p>
          <a:p>
            <a:r>
              <a:rPr lang="en-US" sz="9600" dirty="0" smtClean="0"/>
              <a:t>Resentment of providers or co-workers/management.</a:t>
            </a:r>
          </a:p>
          <a:p>
            <a:r>
              <a:rPr lang="en-US" sz="9600" dirty="0" smtClean="0"/>
              <a:t>Talking ABOUT people rather than WITH people.</a:t>
            </a:r>
          </a:p>
          <a:p>
            <a:r>
              <a:rPr lang="en-US" sz="9600" dirty="0" smtClean="0"/>
              <a:t>Keeping secrets or withholding information.</a:t>
            </a:r>
          </a:p>
          <a:p>
            <a:r>
              <a:rPr lang="en-US" sz="9600" dirty="0" smtClean="0"/>
              <a:t>Constant snide remarks and bad attitude.</a:t>
            </a:r>
          </a:p>
          <a:p>
            <a:r>
              <a:rPr lang="en-US" sz="9600" dirty="0" smtClean="0"/>
              <a:t>Infects others.</a:t>
            </a:r>
          </a:p>
          <a:p>
            <a:r>
              <a:rPr lang="en-US" sz="9600" dirty="0" smtClean="0"/>
              <a:t>Negative impact on attempts to improve office morale.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endParaRPr lang="en-US" sz="9600" dirty="0" smtClean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 YOU HAVE A TOXIC EMPLOYEE?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Trouble-maker.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Naysayer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Bad Apple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Gloom and Doom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Negative attitude and “</a:t>
            </a:r>
            <a:r>
              <a:rPr lang="en-US" dirty="0" err="1" smtClean="0"/>
              <a:t>Stinkin</a:t>
            </a:r>
            <a:r>
              <a:rPr lang="en-US" dirty="0" smtClean="0"/>
              <a:t> </a:t>
            </a:r>
            <a:r>
              <a:rPr lang="en-US" dirty="0" err="1" smtClean="0"/>
              <a:t>Thinkin</a:t>
            </a:r>
            <a:r>
              <a:rPr lang="en-US" dirty="0" smtClean="0"/>
              <a:t>”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These can drag high office morale down into the mud.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TO DO WITH BAD MORALE!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 the ringleaders.</a:t>
            </a:r>
          </a:p>
          <a:p>
            <a:r>
              <a:rPr lang="en-US" dirty="0" smtClean="0"/>
              <a:t>Hold them accountable.</a:t>
            </a:r>
          </a:p>
          <a:p>
            <a:r>
              <a:rPr lang="en-US" dirty="0" smtClean="0"/>
              <a:t>Work with them to help correct their attitude or WEED THEM OUT!</a:t>
            </a:r>
          </a:p>
          <a:p>
            <a:pPr lvl="1"/>
            <a:r>
              <a:rPr lang="en-US" dirty="0" smtClean="0"/>
              <a:t>Discuss one on one.</a:t>
            </a:r>
          </a:p>
          <a:p>
            <a:pPr lvl="1"/>
            <a:r>
              <a:rPr lang="en-US" dirty="0" smtClean="0"/>
              <a:t>Identify the extenuating circumstances.</a:t>
            </a:r>
          </a:p>
          <a:p>
            <a:pPr lvl="2"/>
            <a:r>
              <a:rPr lang="en-US" dirty="0" smtClean="0"/>
              <a:t>Home problems, personality conflict with others, depression, etc.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TO DO WITH BAD MORALE!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7467600" cy="4873752"/>
          </a:xfrm>
        </p:spPr>
        <p:txBody>
          <a:bodyPr/>
          <a:lstStyle/>
          <a:p>
            <a:r>
              <a:rPr lang="en-US" dirty="0" smtClean="0"/>
              <a:t>Explain the problems that are being caused.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Set up clear expectations.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Monitor.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DOCUMENT.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PROMOTE GOOD MORALE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2057400"/>
            <a:ext cx="7467600" cy="29718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5100" dirty="0" smtClean="0"/>
              <a:t>Most people will give back when they feel </a:t>
            </a:r>
            <a:r>
              <a:rPr lang="en-US" sz="5100" b="1" dirty="0" smtClean="0"/>
              <a:t>appreciated</a:t>
            </a:r>
            <a:r>
              <a:rPr lang="en-US" sz="5100" dirty="0" smtClean="0"/>
              <a:t> and </a:t>
            </a:r>
            <a:r>
              <a:rPr lang="en-US" sz="5100" b="1" dirty="0" smtClean="0"/>
              <a:t>cared for</a:t>
            </a:r>
            <a:r>
              <a:rPr lang="en-US" sz="5100" dirty="0" smtClean="0"/>
              <a:t>.   This benefits everyone.</a:t>
            </a:r>
          </a:p>
          <a:p>
            <a:pPr algn="ctr">
              <a:buNone/>
            </a:pPr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>
              <a:buNone/>
            </a:pP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promote good morale</a:t>
            </a:r>
            <a:endParaRPr lang="en-US" dirty="0"/>
          </a:p>
        </p:txBody>
      </p:sp>
      <p:pic>
        <p:nvPicPr>
          <p:cNvPr id="4" name="Content Placeholder 3" descr="897366737-2ed77310ec3e11178053e89bb84c231b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371600"/>
            <a:ext cx="6975432" cy="41910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HOW TO PROMOTE GOOD MORALE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KNOW YOUR TEAM</a:t>
            </a:r>
          </a:p>
          <a:p>
            <a:pPr lvl="1"/>
            <a:r>
              <a:rPr lang="en-US" dirty="0" smtClean="0"/>
              <a:t>Characteristics</a:t>
            </a:r>
          </a:p>
          <a:p>
            <a:pPr lvl="1"/>
            <a:r>
              <a:rPr lang="en-US" dirty="0" smtClean="0"/>
              <a:t>Goals</a:t>
            </a:r>
          </a:p>
          <a:p>
            <a:pPr lvl="1"/>
            <a:r>
              <a:rPr lang="en-US" dirty="0" smtClean="0"/>
              <a:t>Interests</a:t>
            </a:r>
          </a:p>
          <a:p>
            <a:pPr lvl="1"/>
            <a:r>
              <a:rPr lang="en-US" dirty="0" smtClean="0"/>
              <a:t>Work Styles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Build a great foundation.</a:t>
            </a:r>
          </a:p>
          <a:p>
            <a:r>
              <a:rPr lang="en-US" dirty="0" smtClean="0"/>
              <a:t>Know the office deficiencies.</a:t>
            </a:r>
          </a:p>
          <a:p>
            <a:r>
              <a:rPr lang="en-US" dirty="0" smtClean="0"/>
              <a:t>Recognize the strengths and use them.</a:t>
            </a:r>
          </a:p>
          <a:p>
            <a:r>
              <a:rPr lang="en-US" dirty="0" smtClean="0"/>
              <a:t>Create a positive atmosphere.</a:t>
            </a:r>
          </a:p>
          <a:p>
            <a:pPr lvl="1"/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HOW TO PROMOTE GOOD MORALE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828800"/>
            <a:ext cx="8229600" cy="438607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Grow an attitude of gratitude.</a:t>
            </a:r>
            <a:br>
              <a:rPr lang="en-US" sz="2800" dirty="0" smtClean="0"/>
            </a:br>
            <a:endParaRPr lang="en-US" sz="2800" dirty="0" smtClean="0"/>
          </a:p>
          <a:p>
            <a:pPr lvl="1"/>
            <a:r>
              <a:rPr lang="en-US" sz="2800" dirty="0" smtClean="0"/>
              <a:t>Staff need to feel appreciated.</a:t>
            </a:r>
            <a:br>
              <a:rPr lang="en-US" sz="2800" dirty="0" smtClean="0"/>
            </a:br>
            <a:endParaRPr lang="en-US" sz="2800" dirty="0" smtClean="0"/>
          </a:p>
          <a:p>
            <a:pPr lvl="1"/>
            <a:r>
              <a:rPr lang="en-US" sz="2800" dirty="0" smtClean="0"/>
              <a:t>EVERYONE is of value.   </a:t>
            </a:r>
            <a:br>
              <a:rPr lang="en-US" sz="2800" dirty="0" smtClean="0"/>
            </a:br>
            <a:endParaRPr lang="en-US" sz="2800" dirty="0" smtClean="0"/>
          </a:p>
          <a:p>
            <a:pPr lvl="1"/>
            <a:r>
              <a:rPr lang="en-US" sz="2800" dirty="0" smtClean="0"/>
              <a:t>Encouragement and say Thank You.</a:t>
            </a:r>
          </a:p>
          <a:p>
            <a:endParaRPr lang="en-US" dirty="0" smtClean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bp-poem-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228600"/>
            <a:ext cx="5768987" cy="84984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HOW TO PROMOTE GOOD MORALE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Hold regular office meetings:</a:t>
            </a:r>
          </a:p>
          <a:p>
            <a:pPr lvl="1"/>
            <a:r>
              <a:rPr lang="en-US" dirty="0" smtClean="0"/>
              <a:t>Team</a:t>
            </a:r>
          </a:p>
          <a:p>
            <a:pPr lvl="1"/>
            <a:r>
              <a:rPr lang="en-US" dirty="0" smtClean="0"/>
              <a:t>Build relationships</a:t>
            </a:r>
          </a:p>
          <a:p>
            <a:pPr lvl="1"/>
            <a:r>
              <a:rPr lang="en-US" dirty="0" smtClean="0"/>
              <a:t>Company updates and news</a:t>
            </a:r>
          </a:p>
          <a:p>
            <a:pPr lvl="1"/>
            <a:r>
              <a:rPr lang="en-US" dirty="0" smtClean="0"/>
              <a:t>Safe room.</a:t>
            </a:r>
          </a:p>
          <a:p>
            <a:pPr lvl="1"/>
            <a:r>
              <a:rPr lang="en-US" dirty="0" smtClean="0"/>
              <a:t>Ownership</a:t>
            </a:r>
          </a:p>
          <a:p>
            <a:r>
              <a:rPr lang="en-US" sz="2300" dirty="0" smtClean="0"/>
              <a:t>Define the mission.</a:t>
            </a:r>
          </a:p>
          <a:p>
            <a:r>
              <a:rPr lang="en-US" sz="2300" dirty="0" smtClean="0"/>
              <a:t>Solicit input.</a:t>
            </a:r>
          </a:p>
          <a:p>
            <a:r>
              <a:rPr lang="en-US" sz="2300" dirty="0" smtClean="0"/>
              <a:t>Specify roles.</a:t>
            </a:r>
          </a:p>
          <a:p>
            <a:r>
              <a:rPr lang="en-US" sz="2300" dirty="0" smtClean="0"/>
              <a:t>Acknowledge success.</a:t>
            </a:r>
          </a:p>
          <a:p>
            <a:r>
              <a:rPr lang="en-US" sz="2300" dirty="0" smtClean="0"/>
              <a:t>Foster Advancement.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endParaRPr lang="en-US" sz="9600" dirty="0" smtClean="0"/>
          </a:p>
          <a:p>
            <a:endParaRPr lang="en-US" sz="9600" dirty="0" smtClean="0"/>
          </a:p>
          <a:p>
            <a:endParaRPr lang="en-US" sz="9600" dirty="0" smtClean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828800"/>
            <a:ext cx="8229600" cy="4005071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“IT IS YOUR ATTITUDE, NOT YOUR APTITUDE, THAT DETERMINES YOUR ALTITUDE.”</a:t>
            </a:r>
          </a:p>
          <a:p>
            <a:pPr>
              <a:buNone/>
            </a:pPr>
            <a:r>
              <a:rPr lang="en-US" dirty="0" smtClean="0"/>
              <a:t>		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	Zig Zigler</a:t>
            </a:r>
          </a:p>
          <a:p>
            <a:endParaRPr lang="en-US" sz="2400" dirty="0" smtClean="0"/>
          </a:p>
          <a:p>
            <a:pPr lvl="8">
              <a:buNone/>
            </a:pPr>
            <a:endParaRPr lang="en-US" sz="23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HOW TO PROMOTE GOOD MORALE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LEADERSHIP AND A GOOD TEAM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Leadership is about the future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“Leader” implies that someone is taking others to a destination beyond the here and now.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Leadership is influence.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Are you happy with YOUR Performance?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What are YOUR Goals?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What is YOUR effect on the staff?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How effective are YOU to inspire and influence?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Good influence is NOT heavy fisted tactics.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LEADERSHIP AND A GOOD TEAM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7467600" cy="4873752"/>
          </a:xfrm>
        </p:spPr>
        <p:txBody>
          <a:bodyPr/>
          <a:lstStyle/>
          <a:p>
            <a:r>
              <a:rPr lang="en-US" dirty="0" smtClean="0"/>
              <a:t>Make sure the employees understand the </a:t>
            </a:r>
            <a:r>
              <a:rPr lang="en-US" b="1" dirty="0" smtClean="0"/>
              <a:t>mission/vision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Provide strong employee </a:t>
            </a:r>
            <a:r>
              <a:rPr lang="en-US" b="1" dirty="0" smtClean="0"/>
              <a:t>orientation and training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Hire the RIGHT people for the RIGHT Job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Be flexible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Give recognition/express appreciation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LEADERSHIP AND A GOOD TEAM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 able to confront change and LEAD the team through the changes.  Be the change agent.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Know what needs to change.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Know the staff and how they deal with change.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Know how the staff accepts change.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Utilize the strengths of the staff to deal with change.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LEADERSHIP AND A GOOD TEAM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8229600" cy="4005072"/>
          </a:xfrm>
        </p:spPr>
        <p:txBody>
          <a:bodyPr>
            <a:normAutofit/>
          </a:bodyPr>
          <a:lstStyle/>
          <a:p>
            <a:r>
              <a:rPr lang="en-US" dirty="0" smtClean="0"/>
              <a:t>“Find ways to reach down and touch everyone in a unit.  Make individuals feel important and part of something larger than themselves.”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	Colin Powell</a:t>
            </a:r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HOW TO BUILD A GOOD TEAM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team must have a </a:t>
            </a:r>
            <a:r>
              <a:rPr lang="en-US" sz="2400" b="1" dirty="0" smtClean="0"/>
              <a:t>committed leader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Team members must </a:t>
            </a:r>
            <a:r>
              <a:rPr lang="en-US" sz="2400" b="1" dirty="0" smtClean="0"/>
              <a:t>all play some vital part </a:t>
            </a:r>
            <a:r>
              <a:rPr lang="en-US" sz="2400" dirty="0" smtClean="0"/>
              <a:t>of the project/work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 smtClean="0"/>
              <a:t>team must have a </a:t>
            </a:r>
            <a:r>
              <a:rPr lang="en-US" sz="2400" b="1" dirty="0" smtClean="0"/>
              <a:t>focus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Team members need to be in the </a:t>
            </a:r>
            <a:r>
              <a:rPr lang="en-US" sz="2400" b="1" dirty="0" smtClean="0"/>
              <a:t>right position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NO member of the team is less important than another, or more important than another.</a:t>
            </a:r>
            <a:endParaRPr lang="en-US" sz="2400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BUILD A GOOD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team strategically </a:t>
            </a:r>
            <a:r>
              <a:rPr lang="en-US" b="1" dirty="0" smtClean="0"/>
              <a:t>trains and plans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Serving</a:t>
            </a:r>
            <a:r>
              <a:rPr lang="en-US" dirty="0" smtClean="0"/>
              <a:t> the team is more important than the position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Team members must show </a:t>
            </a:r>
            <a:r>
              <a:rPr lang="en-US" b="1" dirty="0" smtClean="0"/>
              <a:t>respect</a:t>
            </a:r>
            <a:r>
              <a:rPr lang="en-US" dirty="0" smtClean="0"/>
              <a:t> for each other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 team is only as strong as it is </a:t>
            </a:r>
            <a:r>
              <a:rPr lang="en-US" b="1" dirty="0" smtClean="0"/>
              <a:t>disciplined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COMMUNICATION </a:t>
            </a:r>
            <a:r>
              <a:rPr lang="en-US" dirty="0" smtClean="0"/>
              <a:t>IS CRUCIAL.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BUILD A GOOD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Great teams exhibit sincerity, transparency, and vulnerability.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team needs to be focused in the same direction.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Non-participatory team members could and should be removed.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2209800"/>
            <a:ext cx="7467600" cy="4873752"/>
          </a:xfrm>
        </p:spPr>
        <p:txBody>
          <a:bodyPr/>
          <a:lstStyle/>
          <a:p>
            <a:r>
              <a:rPr lang="en-US" dirty="0" smtClean="0"/>
              <a:t>How does the team approach affect patient care?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Do the patients feel the impact of the team morale?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How much time do you spend each day on unimportant tasks?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Do you need more time in the day to get your work done?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Are you aware of how you utilize your time through the day?</a:t>
            </a:r>
            <a:endParaRPr lang="en-US" sz="2400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Great time management means being effective as well as efficient.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KNOW the difference between IMPORTANT and URGENT.</a:t>
            </a:r>
          </a:p>
          <a:p>
            <a:pPr lvl="1"/>
            <a:r>
              <a:rPr lang="en-US" dirty="0" smtClean="0"/>
              <a:t>Important:  There is an outcome that leads to the completion of your goals.</a:t>
            </a:r>
          </a:p>
          <a:p>
            <a:pPr lvl="1"/>
            <a:r>
              <a:rPr lang="en-US" dirty="0" smtClean="0"/>
              <a:t>Urgent:  Demand immediate attention, often to assist in completion of someone else’s goals.</a:t>
            </a:r>
          </a:p>
          <a:p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8229600" cy="3928871"/>
          </a:xfrm>
        </p:spPr>
        <p:txBody>
          <a:bodyPr>
            <a:normAutofit/>
          </a:bodyPr>
          <a:lstStyle/>
          <a:p>
            <a:r>
              <a:rPr lang="en-US" dirty="0" smtClean="0"/>
              <a:t>Are you being PROACTIVE or REACTIVE?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BLOCK TIME for planning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Do you have a ‘sacred time’ every day?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Analyze how your use your time.</a:t>
            </a:r>
          </a:p>
          <a:p>
            <a:r>
              <a:rPr lang="en-US" dirty="0" smtClean="0"/>
              <a:t>Keep a log for time study.</a:t>
            </a:r>
          </a:p>
          <a:p>
            <a:r>
              <a:rPr lang="en-US" dirty="0" smtClean="0"/>
              <a:t>Track the time and see when you have peak performance times.</a:t>
            </a:r>
          </a:p>
          <a:p>
            <a:pPr lvl="1"/>
            <a:r>
              <a:rPr lang="en-US" dirty="0" smtClean="0"/>
              <a:t>Maximize the work projects into the performance levels.</a:t>
            </a:r>
          </a:p>
          <a:p>
            <a:r>
              <a:rPr lang="en-US" dirty="0" smtClean="0"/>
              <a:t>Make TO DO Lists.</a:t>
            </a:r>
          </a:p>
          <a:p>
            <a:pPr lvl="1"/>
            <a:r>
              <a:rPr lang="en-US" dirty="0" smtClean="0"/>
              <a:t>WARNING:  Do not let the TO DO list hinder you.</a:t>
            </a:r>
          </a:p>
          <a:p>
            <a:r>
              <a:rPr lang="en-US" dirty="0" smtClean="0"/>
              <a:t>Manage the interruptions.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</a:t>
            </a:r>
            <a:endParaRPr lang="en-US" dirty="0"/>
          </a:p>
        </p:txBody>
      </p:sp>
      <p:pic>
        <p:nvPicPr>
          <p:cNvPr id="5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3" descr="bbp-poem-2.jp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1828800" y="1447800"/>
            <a:ext cx="6019800" cy="601980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obin\AppData\Local\Microsoft\Windows\Temporary Internet Files\Content.IE5\AYV8CLVG\question_mark_serious_thinker_500_clr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047750"/>
            <a:ext cx="3810000" cy="4762500"/>
          </a:xfrm>
          <a:prstGeom prst="rect">
            <a:avLst/>
          </a:prstGeom>
          <a:noFill/>
        </p:spPr>
      </p:pic>
      <p:pic>
        <p:nvPicPr>
          <p:cNvPr id="1027" name="Picture 3" descr="C:\Users\Robin\AppData\Local\Microsoft\Windows\Temporary Internet Files\Content.IE5\AYV8CLVG\question_mark_serious_thinker_500_clr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047750"/>
            <a:ext cx="3810000" cy="4762500"/>
          </a:xfrm>
          <a:prstGeom prst="rect">
            <a:avLst/>
          </a:prstGeom>
          <a:noFill/>
        </p:spPr>
      </p:pic>
      <p:pic>
        <p:nvPicPr>
          <p:cNvPr id="4" name="Picture 2" descr="moz-screens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398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731</TotalTime>
  <Words>931</Words>
  <Application>Microsoft Office PowerPoint</Application>
  <PresentationFormat>On-screen Show (4:3)</PresentationFormat>
  <Paragraphs>204</Paragraphs>
  <Slides>35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Oriel</vt:lpstr>
      <vt:lpstr>Managing Your RHC</vt:lpstr>
      <vt:lpstr>OBJECTIVES</vt:lpstr>
      <vt:lpstr>RHC REGULATIONS FOR STAFF</vt:lpstr>
      <vt:lpstr>WHAT IS MORALE?</vt:lpstr>
      <vt:lpstr>WHAT IS MORALE?</vt:lpstr>
      <vt:lpstr>FACTS</vt:lpstr>
      <vt:lpstr>FACTS</vt:lpstr>
      <vt:lpstr>STATISTICS</vt:lpstr>
      <vt:lpstr>GOOD OR BAD MORALE</vt:lpstr>
      <vt:lpstr>DANGER OF LOW MORALE</vt:lpstr>
      <vt:lpstr>KEY SIGNS OF DECLINING MORALE</vt:lpstr>
      <vt:lpstr>DO YOU HAVE A TOXIC EMPLOYEE?</vt:lpstr>
      <vt:lpstr>WHAT TO DO WITH BAD MORALE!</vt:lpstr>
      <vt:lpstr>WHAT TO DO WITH BAD MORALE!</vt:lpstr>
      <vt:lpstr>HOW TO PROMOTE GOOD MORALE</vt:lpstr>
      <vt:lpstr>How to promote good morale</vt:lpstr>
      <vt:lpstr>HOW TO PROMOTE GOOD MORALE</vt:lpstr>
      <vt:lpstr>HOW TO PROMOTE GOOD MORALE</vt:lpstr>
      <vt:lpstr>Slide 19</vt:lpstr>
      <vt:lpstr>HOW TO PROMOTE GOOD MORALE</vt:lpstr>
      <vt:lpstr>HOW TO PROMOTE GOOD MORALE</vt:lpstr>
      <vt:lpstr>LEADERSHIP AND A GOOD TEAM</vt:lpstr>
      <vt:lpstr>LEADERSHIP AND A GOOD TEAM</vt:lpstr>
      <vt:lpstr>LEADERSHIP AND A GOOD TEAM</vt:lpstr>
      <vt:lpstr>LEADERSHIP AND A GOOD TEAM</vt:lpstr>
      <vt:lpstr>HOW TO BUILD A GOOD TEAM</vt:lpstr>
      <vt:lpstr>HOW TO BUILD A GOOD TEAM</vt:lpstr>
      <vt:lpstr>HOW TO BUILD A GOOD TEAM</vt:lpstr>
      <vt:lpstr>QUESTION</vt:lpstr>
      <vt:lpstr>TIME MANAGEMENT</vt:lpstr>
      <vt:lpstr>TIME MANAGEMENT</vt:lpstr>
      <vt:lpstr>TIME MANAGEMENT</vt:lpstr>
      <vt:lpstr>TIME MANAGEMENT</vt:lpstr>
      <vt:lpstr>REMINDER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PATIENT SAFETY</dc:title>
  <dc:creator>Robin</dc:creator>
  <cp:lastModifiedBy>User</cp:lastModifiedBy>
  <cp:revision>90</cp:revision>
  <dcterms:created xsi:type="dcterms:W3CDTF">2012-03-05T13:48:58Z</dcterms:created>
  <dcterms:modified xsi:type="dcterms:W3CDTF">2018-07-11T12:31:27Z</dcterms:modified>
</cp:coreProperties>
</file>