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6" r:id="rId1"/>
  </p:sldMasterIdLst>
  <p:notesMasterIdLst>
    <p:notesMasterId r:id="rId40"/>
  </p:notesMasterIdLst>
  <p:handoutMasterIdLst>
    <p:handoutMasterId r:id="rId41"/>
  </p:handoutMasterIdLst>
  <p:sldIdLst>
    <p:sldId id="256" r:id="rId2"/>
    <p:sldId id="319" r:id="rId3"/>
    <p:sldId id="472" r:id="rId4"/>
    <p:sldId id="257" r:id="rId5"/>
    <p:sldId id="262" r:id="rId6"/>
    <p:sldId id="470" r:id="rId7"/>
    <p:sldId id="471" r:id="rId8"/>
    <p:sldId id="263" r:id="rId9"/>
    <p:sldId id="358" r:id="rId10"/>
    <p:sldId id="479" r:id="rId11"/>
    <p:sldId id="360" r:id="rId12"/>
    <p:sldId id="419" r:id="rId13"/>
    <p:sldId id="473" r:id="rId14"/>
    <p:sldId id="474" r:id="rId15"/>
    <p:sldId id="476" r:id="rId16"/>
    <p:sldId id="477" r:id="rId17"/>
    <p:sldId id="478" r:id="rId18"/>
    <p:sldId id="359" r:id="rId19"/>
    <p:sldId id="480" r:id="rId20"/>
    <p:sldId id="408" r:id="rId21"/>
    <p:sldId id="481" r:id="rId22"/>
    <p:sldId id="495" r:id="rId23"/>
    <p:sldId id="482" r:id="rId24"/>
    <p:sldId id="483" r:id="rId25"/>
    <p:sldId id="485" r:id="rId26"/>
    <p:sldId id="486" r:id="rId27"/>
    <p:sldId id="484" r:id="rId28"/>
    <p:sldId id="487" r:id="rId29"/>
    <p:sldId id="488" r:id="rId30"/>
    <p:sldId id="489" r:id="rId31"/>
    <p:sldId id="490" r:id="rId32"/>
    <p:sldId id="491" r:id="rId33"/>
    <p:sldId id="492" r:id="rId34"/>
    <p:sldId id="494" r:id="rId35"/>
    <p:sldId id="493" r:id="rId36"/>
    <p:sldId id="498" r:id="rId37"/>
    <p:sldId id="499" r:id="rId38"/>
    <p:sldId id="497" r:id="rId39"/>
  </p:sldIdLst>
  <p:sldSz cx="9144000" cy="6858000" type="screen4x3"/>
  <p:notesSz cx="6856413" cy="9083675"/>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39" autoAdjust="0"/>
    <p:restoredTop sz="94629" autoAdjust="0"/>
  </p:normalViewPr>
  <p:slideViewPr>
    <p:cSldViewPr>
      <p:cViewPr varScale="1">
        <p:scale>
          <a:sx n="88" d="100"/>
          <a:sy n="88" d="100"/>
        </p:scale>
        <p:origin x="-1334" y="-82"/>
      </p:cViewPr>
      <p:guideLst>
        <p:guide orient="horz" pos="2160"/>
        <p:guide pos="2880"/>
      </p:guideLst>
    </p:cSldViewPr>
  </p:slideViewPr>
  <p:outlineViewPr>
    <p:cViewPr>
      <p:scale>
        <a:sx n="33" d="100"/>
        <a:sy n="33" d="100"/>
      </p:scale>
      <p:origin x="0" y="1909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eaLnBrk="1" hangingPunct="1">
              <a:defRPr sz="1200"/>
            </a:lvl1pPr>
          </a:lstStyle>
          <a:p>
            <a:endParaRPr lang="en-US" dirty="0"/>
          </a:p>
        </p:txBody>
      </p:sp>
      <p:sp>
        <p:nvSpPr>
          <p:cNvPr id="88067" name="Rectangle 3"/>
          <p:cNvSpPr>
            <a:spLocks noGrp="1" noChangeArrowheads="1"/>
          </p:cNvSpPr>
          <p:nvPr>
            <p:ph type="dt" sz="quarter"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eaLnBrk="1" hangingPunct="1">
              <a:defRPr sz="1200"/>
            </a:lvl1pPr>
          </a:lstStyle>
          <a:p>
            <a:endParaRPr lang="en-US" dirty="0"/>
          </a:p>
        </p:txBody>
      </p:sp>
      <p:sp>
        <p:nvSpPr>
          <p:cNvPr id="88068" name="Rectangle 4"/>
          <p:cNvSpPr>
            <a:spLocks noGrp="1" noChangeArrowheads="1"/>
          </p:cNvSpPr>
          <p:nvPr>
            <p:ph type="ftr" sz="quarter" idx="2"/>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eaLnBrk="1" hangingPunct="1">
              <a:defRPr sz="1200"/>
            </a:lvl1pPr>
          </a:lstStyle>
          <a:p>
            <a:endParaRPr lang="en-US" dirty="0"/>
          </a:p>
        </p:txBody>
      </p:sp>
      <p:sp>
        <p:nvSpPr>
          <p:cNvPr id="88069" name="Rectangle 5"/>
          <p:cNvSpPr>
            <a:spLocks noGrp="1" noChangeArrowheads="1"/>
          </p:cNvSpPr>
          <p:nvPr>
            <p:ph type="sldNum" sz="quarter" idx="3"/>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eaLnBrk="1" hangingPunct="1">
              <a:defRPr sz="1200"/>
            </a:lvl1pPr>
          </a:lstStyle>
          <a:p>
            <a:fld id="{4B70D828-FA27-403D-B125-FB7F02CC1FB1}" type="slidenum">
              <a:rPr lang="en-US"/>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eaLnBrk="1" hangingPunct="1">
              <a:defRPr sz="1200"/>
            </a:lvl1pPr>
          </a:lstStyle>
          <a:p>
            <a:endParaRPr lang="en-US" dirty="0"/>
          </a:p>
        </p:txBody>
      </p:sp>
      <p:sp>
        <p:nvSpPr>
          <p:cNvPr id="55299" name="Rectangle 3"/>
          <p:cNvSpPr>
            <a:spLocks noGrp="1" noChangeArrowheads="1"/>
          </p:cNvSpPr>
          <p:nvPr>
            <p:ph type="dt"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eaLnBrk="1" hangingPunct="1">
              <a:defRPr sz="1200"/>
            </a:lvl1pPr>
          </a:lstStyle>
          <a:p>
            <a:endParaRPr lang="en-US" dirty="0"/>
          </a:p>
        </p:txBody>
      </p:sp>
      <p:sp>
        <p:nvSpPr>
          <p:cNvPr id="55300" name="Rectangle 4"/>
          <p:cNvSpPr>
            <a:spLocks noGrp="1" noRot="1" noChangeAspect="1" noChangeArrowheads="1" noTextEdit="1"/>
          </p:cNvSpPr>
          <p:nvPr>
            <p:ph type="sldImg" idx="2"/>
          </p:nvPr>
        </p:nvSpPr>
        <p:spPr bwMode="auto">
          <a:xfrm>
            <a:off x="1157288" y="681038"/>
            <a:ext cx="4541837" cy="3406775"/>
          </a:xfrm>
          <a:prstGeom prst="rect">
            <a:avLst/>
          </a:prstGeom>
          <a:noFill/>
          <a:ln w="9525">
            <a:solidFill>
              <a:srgbClr val="000000"/>
            </a:solidFill>
            <a:miter lim="800000"/>
            <a:headEnd/>
            <a:tailEnd/>
          </a:ln>
          <a:effectLst/>
        </p:spPr>
      </p:sp>
      <p:sp>
        <p:nvSpPr>
          <p:cNvPr id="55301" name="Rectangle 5"/>
          <p:cNvSpPr>
            <a:spLocks noGrp="1" noChangeArrowheads="1"/>
          </p:cNvSpPr>
          <p:nvPr>
            <p:ph type="body" sz="quarter" idx="3"/>
          </p:nvPr>
        </p:nvSpPr>
        <p:spPr bwMode="auto">
          <a:xfrm>
            <a:off x="685800" y="4314825"/>
            <a:ext cx="5484813" cy="4087813"/>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5302" name="Rectangle 6"/>
          <p:cNvSpPr>
            <a:spLocks noGrp="1" noChangeArrowheads="1"/>
          </p:cNvSpPr>
          <p:nvPr>
            <p:ph type="ftr" sz="quarter" idx="4"/>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eaLnBrk="1" hangingPunct="1">
              <a:defRPr sz="1200"/>
            </a:lvl1pPr>
          </a:lstStyle>
          <a:p>
            <a:endParaRPr lang="en-US" dirty="0"/>
          </a:p>
        </p:txBody>
      </p:sp>
      <p:sp>
        <p:nvSpPr>
          <p:cNvPr id="55303" name="Rectangle 7"/>
          <p:cNvSpPr>
            <a:spLocks noGrp="1" noChangeArrowheads="1"/>
          </p:cNvSpPr>
          <p:nvPr>
            <p:ph type="sldNum" sz="quarter" idx="5"/>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eaLnBrk="1" hangingPunct="1">
              <a:defRPr sz="1200"/>
            </a:lvl1pPr>
          </a:lstStyle>
          <a:p>
            <a:fld id="{0A544D41-D6EA-4582-9320-45F26FC8BFA6}"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5E7A8F-8E9A-4E9A-9483-96D9F273FAF9}" type="slidenum">
              <a:rPr lang="en-US"/>
              <a:pPr/>
              <a:t>1</a:t>
            </a:fld>
            <a:endParaRPr lang="en-US" dirty="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0F9F6E-1541-4505-AE64-1ECE670C27B5}" type="slidenum">
              <a:rPr lang="en-US"/>
              <a:pPr/>
              <a:t>2</a:t>
            </a:fld>
            <a:endParaRPr lang="en-US" dirty="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5E7A8F-8E9A-4E9A-9483-96D9F273FAF9}" type="slidenum">
              <a:rPr lang="en-US"/>
              <a:pPr/>
              <a:t>3</a:t>
            </a:fld>
            <a:endParaRPr lang="en-US" dirty="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63419-AED4-4438-9592-4DCA0442F6C8}" type="slidenum">
              <a:rPr lang="en-US"/>
              <a:pPr/>
              <a:t>4</a:t>
            </a:fld>
            <a:endParaRPr lang="en-US" dirty="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B539F7-67A6-45E2-AE95-FE81E943E34D}" type="slidenum">
              <a:rPr lang="en-US"/>
              <a:pPr/>
              <a:t>5</a:t>
            </a:fld>
            <a:endParaRPr lang="en-US" dirty="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B539F7-67A6-45E2-AE95-FE81E943E34D}" type="slidenum">
              <a:rPr lang="en-US"/>
              <a:pPr/>
              <a:t>6</a:t>
            </a:fld>
            <a:endParaRPr lang="en-US" dirty="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B539F7-67A6-45E2-AE95-FE81E943E34D}" type="slidenum">
              <a:rPr lang="en-US"/>
              <a:pPr/>
              <a:t>7</a:t>
            </a:fld>
            <a:endParaRPr lang="en-US" dirty="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07936A-5DCA-4DCB-9B9E-E048474DB8D0}" type="slidenum">
              <a:rPr lang="en-US"/>
              <a:pPr/>
              <a:t>8</a:t>
            </a:fld>
            <a:endParaRPr lang="en-US" dirty="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5E7A8F-8E9A-4E9A-9483-96D9F273FAF9}" type="slidenum">
              <a:rPr lang="en-US"/>
              <a:pPr/>
              <a:t>9</a:t>
            </a:fld>
            <a:endParaRPr lang="en-US" dirty="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63419-AED4-4438-9592-4DCA0442F6C8}" type="slidenum">
              <a:rPr lang="en-US"/>
              <a:pPr/>
              <a:t>10</a:t>
            </a:fld>
            <a:endParaRPr lang="en-US" dirty="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469D39-AAF3-4FD7-B29E-3BD3387E8F3B}" type="slidenum">
              <a:rPr lang="en-US"/>
              <a:pPr/>
              <a:t>11</a:t>
            </a:fld>
            <a:endParaRPr lang="en-US" dirty="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12</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13</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14</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15</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16</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17</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5E7A8F-8E9A-4E9A-9483-96D9F273FAF9}" type="slidenum">
              <a:rPr lang="en-US"/>
              <a:pPr/>
              <a:t>18</a:t>
            </a:fld>
            <a:endParaRPr lang="en-US" dirty="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63419-AED4-4438-9592-4DCA0442F6C8}" type="slidenum">
              <a:rPr lang="en-US"/>
              <a:pPr/>
              <a:t>19</a:t>
            </a:fld>
            <a:endParaRPr lang="en-US" dirty="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20</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21</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22</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23</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24</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5E7A8F-8E9A-4E9A-9483-96D9F273FAF9}" type="slidenum">
              <a:rPr lang="en-US"/>
              <a:pPr/>
              <a:t>25</a:t>
            </a:fld>
            <a:endParaRPr lang="en-US" dirty="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63419-AED4-4438-9592-4DCA0442F6C8}" type="slidenum">
              <a:rPr lang="en-US"/>
              <a:pPr/>
              <a:t>26</a:t>
            </a:fld>
            <a:endParaRPr lang="en-US" dirty="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27</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28</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29</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30</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5E7A8F-8E9A-4E9A-9483-96D9F273FAF9}" type="slidenum">
              <a:rPr lang="en-US"/>
              <a:pPr/>
              <a:t>31</a:t>
            </a:fld>
            <a:endParaRPr lang="en-US" dirty="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63419-AED4-4438-9592-4DCA0442F6C8}" type="slidenum">
              <a:rPr lang="en-US"/>
              <a:pPr/>
              <a:t>32</a:t>
            </a:fld>
            <a:endParaRPr lang="en-US" dirty="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33</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5E7A8F-8E9A-4E9A-9483-96D9F273FAF9}" type="slidenum">
              <a:rPr lang="en-US"/>
              <a:pPr/>
              <a:t>34</a:t>
            </a:fld>
            <a:endParaRPr lang="en-US" dirty="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35</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36</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9451C-BC39-47D5-9B7B-429E1F0A3475}" type="slidenum">
              <a:rPr lang="en-US"/>
              <a:pPr/>
              <a:t>37</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469D39-AAF3-4FD7-B29E-3BD3387E8F3B}" type="slidenum">
              <a:rPr lang="en-US"/>
              <a:pPr/>
              <a:t>38</a:t>
            </a:fld>
            <a:endParaRPr lang="en-US" dirty="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r>
              <a:rPr lang="en-US" smtClean="0"/>
              <a:t>Health Services Associates, Inc.</a:t>
            </a:r>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548E8E4D-D7C9-437A-B8DB-483611A0D8D8}"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endParaRPr lang="en-US" dirty="0"/>
          </a:p>
        </p:txBody>
      </p:sp>
      <p:sp>
        <p:nvSpPr>
          <p:cNvPr id="9" name="Slide Number Placeholder 8"/>
          <p:cNvSpPr>
            <a:spLocks noGrp="1"/>
          </p:cNvSpPr>
          <p:nvPr>
            <p:ph type="sldNum" sz="quarter" idx="15"/>
          </p:nvPr>
        </p:nvSpPr>
        <p:spPr/>
        <p:txBody>
          <a:bodyPr rtlCol="0"/>
          <a:lstStyle/>
          <a:p>
            <a:fld id="{B1ADC5EF-B6FD-4482-A4B5-A513C2FC62E2}" type="slidenum">
              <a:rPr lang="en-US" smtClean="0"/>
              <a:pPr/>
              <a:t>‹#›</a:t>
            </a:fld>
            <a:endParaRPr lang="en-US" dirty="0"/>
          </a:p>
        </p:txBody>
      </p:sp>
      <p:sp>
        <p:nvSpPr>
          <p:cNvPr id="10" name="Footer Placeholder 9"/>
          <p:cNvSpPr>
            <a:spLocks noGrp="1"/>
          </p:cNvSpPr>
          <p:nvPr>
            <p:ph type="ftr" sz="quarter" idx="16"/>
          </p:nvPr>
        </p:nvSpPr>
        <p:spPr/>
        <p:txBody>
          <a:bodyPr rtlCol="0"/>
          <a:lstStyle/>
          <a:p>
            <a:r>
              <a:rPr lang="en-US" smtClean="0"/>
              <a:t>Health Services Associates, Inc.</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r>
              <a:rPr lang="en-US" smtClean="0"/>
              <a:t>Health Services Associates, Inc.</a:t>
            </a:r>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252443E2-953A-4FBB-A5E1-B6E93E2DEEAC}"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Health Services Associates, Inc.</a:t>
            </a:r>
            <a:endParaRPr lang="en-US" dirty="0"/>
          </a:p>
        </p:txBody>
      </p:sp>
      <p:sp>
        <p:nvSpPr>
          <p:cNvPr id="7" name="Slide Number Placeholder 6"/>
          <p:cNvSpPr>
            <a:spLocks noGrp="1"/>
          </p:cNvSpPr>
          <p:nvPr>
            <p:ph type="sldNum" sz="quarter" idx="12"/>
          </p:nvPr>
        </p:nvSpPr>
        <p:spPr/>
        <p:txBody>
          <a:bodyPr/>
          <a:lstStyle/>
          <a:p>
            <a:fld id="{57310180-16E2-4180-A7B0-6DCA6134C451}"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Health Services Associates, Inc.</a:t>
            </a:r>
            <a:endParaRPr lang="en-US" dirty="0"/>
          </a:p>
        </p:txBody>
      </p:sp>
      <p:sp>
        <p:nvSpPr>
          <p:cNvPr id="9" name="Slide Number Placeholder 8"/>
          <p:cNvSpPr>
            <a:spLocks noGrp="1"/>
          </p:cNvSpPr>
          <p:nvPr>
            <p:ph type="sldNum" sz="quarter" idx="12"/>
          </p:nvPr>
        </p:nvSpPr>
        <p:spPr/>
        <p:txBody>
          <a:bodyPr/>
          <a:lstStyle/>
          <a:p>
            <a:fld id="{6295330B-B8AE-4B31-90D0-AB919F429110}"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endParaRPr lang="en-US" dirty="0"/>
          </a:p>
        </p:txBody>
      </p:sp>
      <p:sp>
        <p:nvSpPr>
          <p:cNvPr id="7" name="Slide Number Placeholder 6"/>
          <p:cNvSpPr>
            <a:spLocks noGrp="1"/>
          </p:cNvSpPr>
          <p:nvPr>
            <p:ph type="sldNum" sz="quarter" idx="11"/>
          </p:nvPr>
        </p:nvSpPr>
        <p:spPr/>
        <p:txBody>
          <a:bodyPr rtlCol="0"/>
          <a:lstStyle/>
          <a:p>
            <a:fld id="{3034C41E-DBD2-4605-86DD-6BDA53D7ED70}" type="slidenum">
              <a:rPr lang="en-US" smtClean="0"/>
              <a:pPr/>
              <a:t>‹#›</a:t>
            </a:fld>
            <a:endParaRPr lang="en-US" dirty="0"/>
          </a:p>
        </p:txBody>
      </p:sp>
      <p:sp>
        <p:nvSpPr>
          <p:cNvPr id="8" name="Footer Placeholder 7"/>
          <p:cNvSpPr>
            <a:spLocks noGrp="1"/>
          </p:cNvSpPr>
          <p:nvPr>
            <p:ph type="ftr" sz="quarter" idx="12"/>
          </p:nvPr>
        </p:nvSpPr>
        <p:spPr/>
        <p:txBody>
          <a:bodyPr rtlCol="0"/>
          <a:lstStyle/>
          <a:p>
            <a:r>
              <a:rPr lang="en-US" smtClean="0"/>
              <a:t>Health Services Associates, Inc.</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Health Services Associates, Inc.</a:t>
            </a:r>
            <a:endParaRPr lang="en-US" dirty="0"/>
          </a:p>
        </p:txBody>
      </p:sp>
      <p:sp>
        <p:nvSpPr>
          <p:cNvPr id="4" name="Slide Number Placeholder 3"/>
          <p:cNvSpPr>
            <a:spLocks noGrp="1"/>
          </p:cNvSpPr>
          <p:nvPr>
            <p:ph type="sldNum" sz="quarter" idx="12"/>
          </p:nvPr>
        </p:nvSpPr>
        <p:spPr/>
        <p:txBody>
          <a:bodyPr/>
          <a:lstStyle/>
          <a:p>
            <a:fld id="{53611A43-D696-4766-B9CD-650E166653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endParaRPr lang="en-US" dirty="0"/>
          </a:p>
        </p:txBody>
      </p:sp>
      <p:sp>
        <p:nvSpPr>
          <p:cNvPr id="22" name="Slide Number Placeholder 21"/>
          <p:cNvSpPr>
            <a:spLocks noGrp="1"/>
          </p:cNvSpPr>
          <p:nvPr>
            <p:ph type="sldNum" sz="quarter" idx="15"/>
          </p:nvPr>
        </p:nvSpPr>
        <p:spPr/>
        <p:txBody>
          <a:bodyPr rtlCol="0"/>
          <a:lstStyle/>
          <a:p>
            <a:fld id="{C5410EE9-0E1B-4D39-845B-72B1048B5C0B}" type="slidenum">
              <a:rPr lang="en-US" smtClean="0"/>
              <a:pPr/>
              <a:t>‹#›</a:t>
            </a:fld>
            <a:endParaRPr lang="en-US" dirty="0"/>
          </a:p>
        </p:txBody>
      </p:sp>
      <p:sp>
        <p:nvSpPr>
          <p:cNvPr id="23" name="Footer Placeholder 22"/>
          <p:cNvSpPr>
            <a:spLocks noGrp="1"/>
          </p:cNvSpPr>
          <p:nvPr>
            <p:ph type="ftr" sz="quarter" idx="16"/>
          </p:nvPr>
        </p:nvSpPr>
        <p:spPr/>
        <p:txBody>
          <a:bodyPr rtlCol="0"/>
          <a:lstStyle/>
          <a:p>
            <a:r>
              <a:rPr lang="en-US" smtClean="0"/>
              <a:t>Health Services Associates, Inc.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endParaRPr lang="en-US" dirty="0"/>
          </a:p>
        </p:txBody>
      </p:sp>
      <p:sp>
        <p:nvSpPr>
          <p:cNvPr id="18" name="Slide Number Placeholder 17"/>
          <p:cNvSpPr>
            <a:spLocks noGrp="1"/>
          </p:cNvSpPr>
          <p:nvPr>
            <p:ph type="sldNum" sz="quarter" idx="11"/>
          </p:nvPr>
        </p:nvSpPr>
        <p:spPr/>
        <p:txBody>
          <a:bodyPr rtlCol="0"/>
          <a:lstStyle/>
          <a:p>
            <a:fld id="{E359FF72-E0D7-45D9-8752-6A9EA0C3EBD0}" type="slidenum">
              <a:rPr lang="en-US" smtClean="0"/>
              <a:pPr/>
              <a:t>‹#›</a:t>
            </a:fld>
            <a:endParaRPr lang="en-US" dirty="0"/>
          </a:p>
        </p:txBody>
      </p:sp>
      <p:sp>
        <p:nvSpPr>
          <p:cNvPr id="21" name="Footer Placeholder 20"/>
          <p:cNvSpPr>
            <a:spLocks noGrp="1"/>
          </p:cNvSpPr>
          <p:nvPr>
            <p:ph type="ftr" sz="quarter" idx="12"/>
          </p:nvPr>
        </p:nvSpPr>
        <p:spPr/>
        <p:txBody>
          <a:bodyPr rtlCol="0"/>
          <a:lstStyle/>
          <a:p>
            <a:r>
              <a:rPr lang="en-US" smtClean="0"/>
              <a:t>Health Services Associates, Inc.</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Health Services Associates, Inc.</a:t>
            </a:r>
            <a:endParaRPr lang="en-US" dirty="0"/>
          </a:p>
        </p:txBody>
      </p:sp>
      <p:sp>
        <p:nvSpPr>
          <p:cNvPr id="6" name="Slide Number Placeholder 5"/>
          <p:cNvSpPr>
            <a:spLocks noGrp="1"/>
          </p:cNvSpPr>
          <p:nvPr>
            <p:ph type="sldNum" sz="quarter" idx="12"/>
          </p:nvPr>
        </p:nvSpPr>
        <p:spPr/>
        <p:txBody>
          <a:bodyPr/>
          <a:lstStyle/>
          <a:p>
            <a:fld id="{49CA944D-3E35-4BE8-A3F6-4E752AAC48D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Health Services Associates, Inc.</a:t>
            </a:r>
            <a:endParaRPr lang="en-US" dirty="0"/>
          </a:p>
        </p:txBody>
      </p:sp>
      <p:sp>
        <p:nvSpPr>
          <p:cNvPr id="6" name="Slide Number Placeholder 5"/>
          <p:cNvSpPr>
            <a:spLocks noGrp="1"/>
          </p:cNvSpPr>
          <p:nvPr>
            <p:ph type="sldNum" sz="quarter" idx="12"/>
          </p:nvPr>
        </p:nvSpPr>
        <p:spPr/>
        <p:txBody>
          <a:bodyPr/>
          <a:lstStyle/>
          <a:p>
            <a:fld id="{491AC808-7834-445E-AB18-7B83D051762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en-US" smtClean="0"/>
              <a:t>Health Services Associates, Inc.</a:t>
            </a:r>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FFD8D17-ACEA-4F76-A124-A303D88AE45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sldNum="0"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685800" y="533400"/>
            <a:ext cx="7851648" cy="1828800"/>
          </a:xfrm>
        </p:spPr>
        <p:txBody>
          <a:bodyPr/>
          <a:lstStyle/>
          <a:p>
            <a:pPr algn="ctr"/>
            <a:r>
              <a:rPr lang="en-US" dirty="0" smtClean="0"/>
              <a:t>Emergency Preparedness</a:t>
            </a:r>
            <a:endParaRPr lang="en-US" dirty="0"/>
          </a:p>
        </p:txBody>
      </p:sp>
      <p:sp>
        <p:nvSpPr>
          <p:cNvPr id="2051" name="Rectangle 3"/>
          <p:cNvSpPr>
            <a:spLocks noGrp="1" noChangeArrowheads="1"/>
          </p:cNvSpPr>
          <p:nvPr>
            <p:ph type="subTitle" idx="1"/>
          </p:nvPr>
        </p:nvSpPr>
        <p:spPr>
          <a:xfrm>
            <a:off x="4648200" y="2895600"/>
            <a:ext cx="4191000" cy="1828800"/>
          </a:xfrm>
        </p:spPr>
        <p:txBody>
          <a:bodyPr anchor="t">
            <a:normAutofit/>
          </a:bodyPr>
          <a:lstStyle/>
          <a:p>
            <a:r>
              <a:rPr lang="en-US" b="1" dirty="0" smtClean="0"/>
              <a:t>Julie Quinn, CPA</a:t>
            </a:r>
          </a:p>
          <a:p>
            <a:r>
              <a:rPr lang="en-US" sz="2000" b="1" dirty="0" smtClean="0"/>
              <a:t>VP, Compliance &amp; Cost Reporting</a:t>
            </a:r>
          </a:p>
          <a:p>
            <a:r>
              <a:rPr lang="en-US" sz="2000" b="1" dirty="0" smtClean="0"/>
              <a:t>Health Services Associates</a:t>
            </a:r>
          </a:p>
          <a:p>
            <a:r>
              <a:rPr lang="en-US" sz="2000" b="1" dirty="0" smtClean="0"/>
              <a:t>Southeast Regional Office</a:t>
            </a:r>
          </a:p>
          <a:p>
            <a:endParaRPr lang="en-US" b="1" dirty="0" smtClean="0"/>
          </a:p>
          <a:p>
            <a:endParaRPr lang="en-US" b="1" dirty="0"/>
          </a:p>
          <a:p>
            <a:endParaRPr lang="en-US" b="1" dirty="0"/>
          </a:p>
        </p:txBody>
      </p:sp>
      <p:sp>
        <p:nvSpPr>
          <p:cNvPr id="2052" name="Text Box 4"/>
          <p:cNvSpPr txBox="1">
            <a:spLocks noChangeArrowheads="1"/>
          </p:cNvSpPr>
          <p:nvPr/>
        </p:nvSpPr>
        <p:spPr bwMode="auto">
          <a:xfrm>
            <a:off x="4572000" y="5334000"/>
            <a:ext cx="4572000" cy="1508105"/>
          </a:xfrm>
          <a:prstGeom prst="rect">
            <a:avLst/>
          </a:prstGeom>
          <a:noFill/>
          <a:ln w="9525">
            <a:noFill/>
            <a:miter lim="800000"/>
            <a:headEnd/>
            <a:tailEnd/>
          </a:ln>
          <a:effectLst/>
        </p:spPr>
        <p:txBody>
          <a:bodyPr wrap="square">
            <a:spAutoFit/>
          </a:bodyPr>
          <a:lstStyle/>
          <a:p>
            <a:r>
              <a:rPr lang="en-US" sz="2000" b="1" dirty="0"/>
              <a:t>      Health Services Associates, Inc.</a:t>
            </a:r>
          </a:p>
          <a:p>
            <a:r>
              <a:rPr lang="en-US" dirty="0"/>
              <a:t>2 East Main </a:t>
            </a:r>
            <a:r>
              <a:rPr lang="en-US" dirty="0" smtClean="0"/>
              <a:t>Street	54 Pheasant Ln</a:t>
            </a:r>
          </a:p>
          <a:p>
            <a:r>
              <a:rPr lang="en-US" dirty="0" smtClean="0"/>
              <a:t>Fremont</a:t>
            </a:r>
            <a:r>
              <a:rPr lang="en-US" dirty="0"/>
              <a:t>, MI </a:t>
            </a:r>
            <a:r>
              <a:rPr lang="en-US" dirty="0" smtClean="0"/>
              <a:t>49412	Ringgold, GA</a:t>
            </a:r>
          </a:p>
          <a:p>
            <a:r>
              <a:rPr lang="en-US" dirty="0" smtClean="0"/>
              <a:t>Ph</a:t>
            </a:r>
            <a:r>
              <a:rPr lang="en-US" dirty="0"/>
              <a:t>: </a:t>
            </a:r>
            <a:r>
              <a:rPr lang="en-US" dirty="0" smtClean="0"/>
              <a:t>231.924.0244		231.250.0244</a:t>
            </a:r>
          </a:p>
          <a:p>
            <a:r>
              <a:rPr lang="en-US" dirty="0" smtClean="0"/>
              <a:t>Fx</a:t>
            </a:r>
            <a:r>
              <a:rPr lang="en-US" dirty="0"/>
              <a:t>: </a:t>
            </a:r>
            <a:r>
              <a:rPr lang="en-US" dirty="0" smtClean="0"/>
              <a:t>231.924.4882		888.200.4788</a:t>
            </a:r>
            <a:endParaRPr lang="en-US" dirty="0"/>
          </a:p>
        </p:txBody>
      </p:sp>
      <p:sp>
        <p:nvSpPr>
          <p:cNvPr id="2053" name="Text Box 5"/>
          <p:cNvSpPr txBox="1">
            <a:spLocks noChangeArrowheads="1"/>
          </p:cNvSpPr>
          <p:nvPr/>
        </p:nvSpPr>
        <p:spPr bwMode="auto">
          <a:xfrm>
            <a:off x="304800" y="6172200"/>
            <a:ext cx="3803650" cy="366713"/>
          </a:xfrm>
          <a:prstGeom prst="rect">
            <a:avLst/>
          </a:prstGeom>
          <a:noFill/>
          <a:ln w="9525">
            <a:noFill/>
            <a:miter lim="800000"/>
            <a:headEnd/>
            <a:tailEnd/>
          </a:ln>
          <a:effectLst/>
        </p:spPr>
        <p:txBody>
          <a:bodyPr wrap="none">
            <a:spAutoFit/>
          </a:bodyPr>
          <a:lstStyle/>
          <a:p>
            <a:r>
              <a:rPr lang="en-US" b="1" i="1" dirty="0"/>
              <a:t>Promoting Access to Health Care</a:t>
            </a:r>
          </a:p>
        </p:txBody>
      </p:sp>
      <p:pic>
        <p:nvPicPr>
          <p:cNvPr id="6"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p:cNvSpPr>
            <a:spLocks noGrp="1" noChangeArrowheads="1"/>
          </p:cNvSpPr>
          <p:nvPr>
            <p:ph type="title"/>
          </p:nvPr>
        </p:nvSpPr>
        <p:spPr/>
        <p:txBody>
          <a:bodyPr/>
          <a:lstStyle/>
          <a:p>
            <a:r>
              <a:rPr lang="en-US" dirty="0" smtClean="0"/>
              <a:t>Objective</a:t>
            </a:r>
            <a:endParaRPr lang="en-US" dirty="0"/>
          </a:p>
        </p:txBody>
      </p:sp>
      <p:sp>
        <p:nvSpPr>
          <p:cNvPr id="7171" name="Rectangle 3"/>
          <p:cNvSpPr>
            <a:spLocks noGrp="1" noChangeArrowheads="1"/>
          </p:cNvSpPr>
          <p:nvPr>
            <p:ph sz="quarter" idx="1"/>
          </p:nvPr>
        </p:nvSpPr>
        <p:spPr/>
        <p:txBody>
          <a:bodyPr>
            <a:normAutofit/>
          </a:bodyPr>
          <a:lstStyle/>
          <a:p>
            <a:pPr>
              <a:lnSpc>
                <a:spcPct val="90000"/>
              </a:lnSpc>
            </a:pPr>
            <a:r>
              <a:rPr lang="en-US" sz="3200" dirty="0" smtClean="0"/>
              <a:t>Discuss the four components of Emergency Preparedness</a:t>
            </a:r>
          </a:p>
          <a:p>
            <a:pPr>
              <a:lnSpc>
                <a:spcPct val="90000"/>
              </a:lnSpc>
              <a:buNone/>
            </a:pPr>
            <a:endParaRPr lang="en-US" dirty="0" smtClean="0"/>
          </a:p>
          <a:p>
            <a:pPr lvl="1">
              <a:lnSpc>
                <a:spcPct val="90000"/>
              </a:lnSpc>
            </a:pPr>
            <a:r>
              <a:rPr lang="en-US" sz="2400" dirty="0" smtClean="0"/>
              <a:t>Emergency Plan</a:t>
            </a:r>
          </a:p>
          <a:p>
            <a:pPr lvl="1">
              <a:lnSpc>
                <a:spcPct val="90000"/>
              </a:lnSpc>
              <a:buNone/>
            </a:pPr>
            <a:endParaRPr lang="en-US" sz="2400" dirty="0" smtClean="0"/>
          </a:p>
          <a:p>
            <a:pPr lvl="1">
              <a:lnSpc>
                <a:spcPct val="90000"/>
              </a:lnSpc>
            </a:pPr>
            <a:r>
              <a:rPr lang="en-US" sz="2400" dirty="0" smtClean="0"/>
              <a:t>Policies and Procedures</a:t>
            </a:r>
          </a:p>
          <a:p>
            <a:pPr lvl="1">
              <a:lnSpc>
                <a:spcPct val="90000"/>
              </a:lnSpc>
            </a:pPr>
            <a:endParaRPr lang="en-US" sz="2400" dirty="0" smtClean="0"/>
          </a:p>
          <a:p>
            <a:pPr lvl="1">
              <a:lnSpc>
                <a:spcPct val="90000"/>
              </a:lnSpc>
            </a:pPr>
            <a:r>
              <a:rPr lang="en-US" sz="2400" dirty="0" smtClean="0"/>
              <a:t>Communication Plan</a:t>
            </a:r>
          </a:p>
          <a:p>
            <a:pPr lvl="1">
              <a:lnSpc>
                <a:spcPct val="90000"/>
              </a:lnSpc>
            </a:pPr>
            <a:endParaRPr lang="en-US" sz="2400" dirty="0" smtClean="0"/>
          </a:p>
          <a:p>
            <a:pPr lvl="1">
              <a:lnSpc>
                <a:spcPct val="90000"/>
              </a:lnSpc>
            </a:pPr>
            <a:r>
              <a:rPr lang="en-US" sz="2400" dirty="0" smtClean="0"/>
              <a:t>Training and Testing</a:t>
            </a:r>
            <a:endParaRPr lang="en-US" sz="1500" dirty="0" smtClean="0"/>
          </a:p>
          <a:p>
            <a:pPr lvl="1">
              <a:buNone/>
            </a:pPr>
            <a:endParaRPr lang="en-US" sz="2800" dirty="0" smtClean="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2286000" y="3124200"/>
            <a:ext cx="6324600" cy="1894362"/>
          </a:xfrm>
        </p:spPr>
        <p:txBody>
          <a:bodyPr/>
          <a:lstStyle/>
          <a:p>
            <a:r>
              <a:rPr lang="en-US" dirty="0" smtClean="0"/>
              <a:t>Emergency Plan</a:t>
            </a:r>
            <a:endParaRPr lang="en-US" dirty="0"/>
          </a:p>
        </p:txBody>
      </p:sp>
      <p:sp>
        <p:nvSpPr>
          <p:cNvPr id="2052" name="Text Box 4"/>
          <p:cNvSpPr txBox="1">
            <a:spLocks noChangeArrowheads="1"/>
          </p:cNvSpPr>
          <p:nvPr/>
        </p:nvSpPr>
        <p:spPr bwMode="auto">
          <a:xfrm>
            <a:off x="4572000" y="5334000"/>
            <a:ext cx="4572000" cy="400110"/>
          </a:xfrm>
          <a:prstGeom prst="rect">
            <a:avLst/>
          </a:prstGeom>
          <a:noFill/>
          <a:ln w="9525">
            <a:noFill/>
            <a:miter lim="800000"/>
            <a:headEnd/>
            <a:tailEnd/>
          </a:ln>
          <a:effectLst/>
        </p:spPr>
        <p:txBody>
          <a:bodyPr wrap="square">
            <a:spAutoFit/>
          </a:bodyPr>
          <a:lstStyle/>
          <a:p>
            <a:r>
              <a:rPr lang="en-US" sz="2000" b="1" dirty="0" smtClean="0"/>
              <a:t>      </a:t>
            </a:r>
            <a:endParaRPr lang="en-US" dirty="0"/>
          </a:p>
        </p:txBody>
      </p:sp>
      <p:sp>
        <p:nvSpPr>
          <p:cNvPr id="2053" name="Text Box 5"/>
          <p:cNvSpPr txBox="1">
            <a:spLocks noChangeArrowheads="1"/>
          </p:cNvSpPr>
          <p:nvPr/>
        </p:nvSpPr>
        <p:spPr bwMode="auto">
          <a:xfrm>
            <a:off x="4953000" y="6248400"/>
            <a:ext cx="3803650" cy="366713"/>
          </a:xfrm>
          <a:prstGeom prst="rect">
            <a:avLst/>
          </a:prstGeom>
          <a:noFill/>
          <a:ln w="9525">
            <a:noFill/>
            <a:miter lim="800000"/>
            <a:headEnd/>
            <a:tailEnd/>
          </a:ln>
          <a:effectLst/>
        </p:spPr>
        <p:txBody>
          <a:bodyPr wrap="none">
            <a:spAutoFit/>
          </a:bodyPr>
          <a:lstStyle/>
          <a:p>
            <a:r>
              <a:rPr lang="en-US" b="1" i="1" dirty="0"/>
              <a:t>Promoting Access to Health Care</a:t>
            </a:r>
          </a:p>
        </p:txBody>
      </p:sp>
      <p:pic>
        <p:nvPicPr>
          <p:cNvPr id="6"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r>
              <a:rPr lang="en-US" dirty="0" smtClean="0"/>
              <a:t>Emergency Plan</a:t>
            </a:r>
            <a:endParaRPr lang="en-US" dirty="0"/>
          </a:p>
        </p:txBody>
      </p:sp>
      <p:sp>
        <p:nvSpPr>
          <p:cNvPr id="6147" name="Rectangle 3"/>
          <p:cNvSpPr>
            <a:spLocks noGrp="1" noChangeArrowheads="1"/>
          </p:cNvSpPr>
          <p:nvPr>
            <p:ph sz="quarter" idx="1"/>
          </p:nvPr>
        </p:nvSpPr>
        <p:spPr/>
        <p:txBody>
          <a:bodyPr/>
          <a:lstStyle/>
          <a:p>
            <a:pPr>
              <a:buFont typeface="Wingdings" pitchFamily="2" charset="2"/>
              <a:buNone/>
            </a:pPr>
            <a:endParaRPr lang="en-US" sz="3200" dirty="0"/>
          </a:p>
          <a:p>
            <a:pPr>
              <a:buNone/>
            </a:pPr>
            <a:r>
              <a:rPr lang="en-US" sz="3200" b="1" i="1" dirty="0" smtClean="0"/>
              <a:t>491.12(a)  Emergency Plan.  The RHC must develop and maintain an emergency preparedness plan that must be reviewed and updated at least annually.  </a:t>
            </a:r>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a:xfrm>
            <a:off x="762000" y="762000"/>
            <a:ext cx="7924800" cy="1295400"/>
          </a:xfrm>
        </p:spPr>
        <p:txBody>
          <a:bodyPr>
            <a:normAutofit/>
          </a:bodyPr>
          <a:lstStyle/>
          <a:p>
            <a:r>
              <a:rPr lang="en-US" dirty="0" smtClean="0"/>
              <a:t>Emergency Plan</a:t>
            </a:r>
            <a:endParaRPr lang="en-US" dirty="0"/>
          </a:p>
        </p:txBody>
      </p:sp>
      <p:sp>
        <p:nvSpPr>
          <p:cNvPr id="11267" name="Rectangle 3"/>
          <p:cNvSpPr>
            <a:spLocks noGrp="1" noChangeArrowheads="1"/>
          </p:cNvSpPr>
          <p:nvPr>
            <p:ph sz="quarter" idx="1"/>
          </p:nvPr>
        </p:nvSpPr>
        <p:spPr>
          <a:xfrm>
            <a:off x="457200" y="2209800"/>
            <a:ext cx="8229600" cy="4389120"/>
          </a:xfrm>
        </p:spPr>
        <p:txBody>
          <a:bodyPr>
            <a:normAutofit/>
          </a:bodyPr>
          <a:lstStyle/>
          <a:p>
            <a:pPr>
              <a:lnSpc>
                <a:spcPct val="90000"/>
              </a:lnSpc>
              <a:buNone/>
            </a:pPr>
            <a:endParaRPr lang="en-US" dirty="0" smtClean="0"/>
          </a:p>
          <a:p>
            <a:pPr>
              <a:lnSpc>
                <a:spcPct val="90000"/>
              </a:lnSpc>
              <a:buNone/>
            </a:pPr>
            <a:endParaRPr lang="en-US" sz="1800" dirty="0" smtClean="0"/>
          </a:p>
          <a:p>
            <a:pPr algn="ctr">
              <a:lnSpc>
                <a:spcPct val="90000"/>
              </a:lnSpc>
              <a:buNone/>
            </a:pPr>
            <a:r>
              <a:rPr lang="en-US" sz="4000" dirty="0" smtClean="0"/>
              <a:t>Why do we need a plan?</a:t>
            </a:r>
          </a:p>
          <a:p>
            <a:pPr algn="ctr">
              <a:lnSpc>
                <a:spcPct val="90000"/>
              </a:lnSpc>
              <a:buNone/>
            </a:pPr>
            <a:endParaRPr lang="en-US" sz="4000" dirty="0" smtClean="0"/>
          </a:p>
          <a:p>
            <a:pPr algn="ctr">
              <a:lnSpc>
                <a:spcPct val="90000"/>
              </a:lnSpc>
              <a:buNone/>
            </a:pPr>
            <a:r>
              <a:rPr lang="en-US" sz="4000" dirty="0" smtClean="0"/>
              <a:t>What does that plan look like?</a:t>
            </a:r>
          </a:p>
          <a:p>
            <a:pPr algn="ctr">
              <a:lnSpc>
                <a:spcPct val="90000"/>
              </a:lnSpc>
              <a:buNone/>
            </a:pPr>
            <a:endParaRPr lang="en-US" sz="4000" dirty="0" smtClean="0"/>
          </a:p>
          <a:p>
            <a:pPr lvl="1">
              <a:lnSpc>
                <a:spcPct val="90000"/>
              </a:lnSpc>
              <a:buNone/>
            </a:pPr>
            <a:endParaRPr lang="en-US" dirty="0" smtClean="0"/>
          </a:p>
          <a:p>
            <a:pPr lvl="2">
              <a:lnSpc>
                <a:spcPct val="90000"/>
              </a:lnSpc>
            </a:pPr>
            <a:endParaRPr lang="en-US" dirty="0"/>
          </a:p>
          <a:p>
            <a:pPr lvl="1">
              <a:lnSpc>
                <a:spcPct val="90000"/>
              </a:lnSpc>
              <a:buFontTx/>
              <a:buNone/>
            </a:pPr>
            <a:endParaRPr lang="en-US" dirty="0"/>
          </a:p>
          <a:p>
            <a:pPr lvl="1">
              <a:lnSpc>
                <a:spcPct val="90000"/>
              </a:lnSpc>
              <a:buFontTx/>
              <a:buNone/>
            </a:pPr>
            <a:endParaRPr lang="en-US" dirty="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a:xfrm>
            <a:off x="457200" y="914400"/>
            <a:ext cx="8229600" cy="762000"/>
          </a:xfrm>
        </p:spPr>
        <p:txBody>
          <a:bodyPr>
            <a:normAutofit/>
          </a:bodyPr>
          <a:lstStyle/>
          <a:p>
            <a:r>
              <a:rPr lang="en-US" dirty="0" smtClean="0"/>
              <a:t>Emergency Plan </a:t>
            </a:r>
            <a:endParaRPr lang="en-US" dirty="0"/>
          </a:p>
        </p:txBody>
      </p:sp>
      <p:sp>
        <p:nvSpPr>
          <p:cNvPr id="11267" name="Rectangle 3"/>
          <p:cNvSpPr>
            <a:spLocks noGrp="1" noChangeArrowheads="1"/>
          </p:cNvSpPr>
          <p:nvPr>
            <p:ph sz="quarter" idx="1"/>
          </p:nvPr>
        </p:nvSpPr>
        <p:spPr>
          <a:xfrm>
            <a:off x="457200" y="1828800"/>
            <a:ext cx="8229600" cy="4389120"/>
          </a:xfrm>
        </p:spPr>
        <p:txBody>
          <a:bodyPr>
            <a:normAutofit fontScale="92500" lnSpcReduction="10000"/>
          </a:bodyPr>
          <a:lstStyle/>
          <a:p>
            <a:pPr>
              <a:lnSpc>
                <a:spcPct val="90000"/>
              </a:lnSpc>
            </a:pPr>
            <a:r>
              <a:rPr lang="en-US" sz="2200" dirty="0" smtClean="0"/>
              <a:t>Table of Contents</a:t>
            </a:r>
          </a:p>
          <a:p>
            <a:pPr lvl="1">
              <a:lnSpc>
                <a:spcPct val="90000"/>
              </a:lnSpc>
            </a:pPr>
            <a:r>
              <a:rPr lang="en-US" sz="1500" dirty="0" smtClean="0"/>
              <a:t>Policy – Program Description</a:t>
            </a:r>
          </a:p>
          <a:p>
            <a:pPr lvl="2">
              <a:lnSpc>
                <a:spcPct val="90000"/>
              </a:lnSpc>
            </a:pPr>
            <a:r>
              <a:rPr lang="en-US" sz="1500" dirty="0" smtClean="0"/>
              <a:t>Document Cover Page</a:t>
            </a:r>
          </a:p>
          <a:p>
            <a:pPr lvl="2">
              <a:lnSpc>
                <a:spcPct val="90000"/>
              </a:lnSpc>
            </a:pPr>
            <a:r>
              <a:rPr lang="en-US" sz="1500" dirty="0" smtClean="0"/>
              <a:t>Document Table of Contents</a:t>
            </a:r>
          </a:p>
          <a:p>
            <a:pPr lvl="2">
              <a:lnSpc>
                <a:spcPct val="90000"/>
              </a:lnSpc>
            </a:pPr>
            <a:r>
              <a:rPr lang="en-US" sz="1500" dirty="0" smtClean="0"/>
              <a:t>Emergency Operation Plan</a:t>
            </a:r>
          </a:p>
          <a:p>
            <a:pPr lvl="3">
              <a:lnSpc>
                <a:spcPct val="90000"/>
              </a:lnSpc>
            </a:pPr>
            <a:r>
              <a:rPr lang="en-US" sz="1500" dirty="0" smtClean="0"/>
              <a:t>Attachment A:  Facility Map</a:t>
            </a:r>
          </a:p>
          <a:p>
            <a:pPr lvl="3">
              <a:lnSpc>
                <a:spcPct val="90000"/>
              </a:lnSpc>
            </a:pPr>
            <a:r>
              <a:rPr lang="en-US" sz="1500" dirty="0" smtClean="0"/>
              <a:t>Attachment B:  Facility Floor Plan</a:t>
            </a:r>
          </a:p>
          <a:p>
            <a:pPr lvl="3">
              <a:lnSpc>
                <a:spcPct val="90000"/>
              </a:lnSpc>
            </a:pPr>
            <a:r>
              <a:rPr lang="en-US" sz="1500" dirty="0" smtClean="0"/>
              <a:t>Attachment C:  Risk Assessment</a:t>
            </a:r>
          </a:p>
          <a:p>
            <a:pPr lvl="3">
              <a:lnSpc>
                <a:spcPct val="90000"/>
              </a:lnSpc>
            </a:pPr>
            <a:r>
              <a:rPr lang="en-US" sz="1500" dirty="0" smtClean="0"/>
              <a:t>Attachment D: Organizational Chart</a:t>
            </a:r>
          </a:p>
          <a:p>
            <a:pPr lvl="3">
              <a:lnSpc>
                <a:spcPct val="90000"/>
              </a:lnSpc>
            </a:pPr>
            <a:r>
              <a:rPr lang="en-US" sz="1500" dirty="0" smtClean="0"/>
              <a:t>Attachment E:  External Contact List</a:t>
            </a:r>
          </a:p>
          <a:p>
            <a:pPr lvl="3">
              <a:lnSpc>
                <a:spcPct val="90000"/>
              </a:lnSpc>
            </a:pPr>
            <a:r>
              <a:rPr lang="en-US" sz="1500" dirty="0" smtClean="0"/>
              <a:t>Attachment F:  Notification Call Tree</a:t>
            </a:r>
          </a:p>
          <a:p>
            <a:pPr lvl="3">
              <a:lnSpc>
                <a:spcPct val="90000"/>
              </a:lnSpc>
            </a:pPr>
            <a:r>
              <a:rPr lang="en-US" sz="1500" dirty="0" smtClean="0"/>
              <a:t>Attachment G:  Vendor Contact List</a:t>
            </a:r>
          </a:p>
          <a:p>
            <a:pPr lvl="3">
              <a:lnSpc>
                <a:spcPct val="90000"/>
              </a:lnSpc>
            </a:pPr>
            <a:r>
              <a:rPr lang="en-US" sz="1500" dirty="0" smtClean="0"/>
              <a:t>Attachment H:  Facility Profile</a:t>
            </a:r>
          </a:p>
          <a:p>
            <a:pPr lvl="3">
              <a:lnSpc>
                <a:spcPct val="90000"/>
              </a:lnSpc>
            </a:pPr>
            <a:r>
              <a:rPr lang="en-US" sz="1500" dirty="0" smtClean="0"/>
              <a:t>Attachment I:  Exercise Documentation</a:t>
            </a:r>
          </a:p>
          <a:p>
            <a:pPr lvl="4">
              <a:lnSpc>
                <a:spcPct val="90000"/>
              </a:lnSpc>
            </a:pPr>
            <a:r>
              <a:rPr lang="en-US" sz="1500" dirty="0" smtClean="0"/>
              <a:t>Hazard 1</a:t>
            </a:r>
          </a:p>
          <a:p>
            <a:pPr lvl="4">
              <a:lnSpc>
                <a:spcPct val="90000"/>
              </a:lnSpc>
            </a:pPr>
            <a:r>
              <a:rPr lang="en-US" sz="1500" dirty="0" smtClean="0"/>
              <a:t>Hazard 2</a:t>
            </a:r>
          </a:p>
          <a:p>
            <a:pPr lvl="4">
              <a:lnSpc>
                <a:spcPct val="90000"/>
              </a:lnSpc>
            </a:pPr>
            <a:r>
              <a:rPr lang="en-US" sz="1500" dirty="0" smtClean="0"/>
              <a:t>Hazard 3</a:t>
            </a:r>
          </a:p>
          <a:p>
            <a:pPr lvl="4">
              <a:lnSpc>
                <a:spcPct val="90000"/>
              </a:lnSpc>
            </a:pPr>
            <a:r>
              <a:rPr lang="en-US" sz="1500" dirty="0" smtClean="0"/>
              <a:t>Hazard 4</a:t>
            </a:r>
          </a:p>
          <a:p>
            <a:pPr lvl="4">
              <a:lnSpc>
                <a:spcPct val="90000"/>
              </a:lnSpc>
            </a:pPr>
            <a:r>
              <a:rPr lang="en-US" sz="1500" dirty="0" smtClean="0"/>
              <a:t>Hazard 5</a:t>
            </a:r>
          </a:p>
          <a:p>
            <a:pPr lvl="2">
              <a:lnSpc>
                <a:spcPct val="90000"/>
              </a:lnSpc>
            </a:pPr>
            <a:endParaRPr lang="en-US" sz="1900" dirty="0" smtClean="0"/>
          </a:p>
          <a:p>
            <a:pPr lvl="1">
              <a:lnSpc>
                <a:spcPct val="90000"/>
              </a:lnSpc>
              <a:buFontTx/>
              <a:buNone/>
            </a:pPr>
            <a:endParaRPr lang="en-US" dirty="0" smtClean="0"/>
          </a:p>
          <a:p>
            <a:pPr lvl="1">
              <a:lnSpc>
                <a:spcPct val="90000"/>
              </a:lnSpc>
              <a:buFontTx/>
              <a:buNone/>
            </a:pPr>
            <a:endParaRPr lang="en-US" dirty="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a:xfrm>
            <a:off x="457200" y="457200"/>
            <a:ext cx="8229600" cy="1295400"/>
          </a:xfrm>
        </p:spPr>
        <p:txBody>
          <a:bodyPr>
            <a:normAutofit/>
          </a:bodyPr>
          <a:lstStyle/>
          <a:p>
            <a:r>
              <a:rPr lang="en-US" dirty="0" smtClean="0"/>
              <a:t>Emergency Plan</a:t>
            </a:r>
            <a:endParaRPr lang="en-US" dirty="0"/>
          </a:p>
        </p:txBody>
      </p:sp>
      <p:sp>
        <p:nvSpPr>
          <p:cNvPr id="11267" name="Rectangle 3"/>
          <p:cNvSpPr>
            <a:spLocks noGrp="1" noChangeArrowheads="1"/>
          </p:cNvSpPr>
          <p:nvPr>
            <p:ph sz="quarter" idx="1"/>
          </p:nvPr>
        </p:nvSpPr>
        <p:spPr>
          <a:xfrm>
            <a:off x="457200" y="1905000"/>
            <a:ext cx="8229600" cy="4389120"/>
          </a:xfrm>
        </p:spPr>
        <p:txBody>
          <a:bodyPr>
            <a:normAutofit/>
          </a:bodyPr>
          <a:lstStyle/>
          <a:p>
            <a:pPr>
              <a:lnSpc>
                <a:spcPct val="90000"/>
              </a:lnSpc>
            </a:pPr>
            <a:r>
              <a:rPr lang="en-US" dirty="0" smtClean="0"/>
              <a:t>Risk Assessment</a:t>
            </a:r>
          </a:p>
          <a:p>
            <a:pPr lvl="1">
              <a:lnSpc>
                <a:spcPct val="90000"/>
              </a:lnSpc>
            </a:pPr>
            <a:r>
              <a:rPr lang="en-US" dirty="0" smtClean="0"/>
              <a:t>Items to consider:</a:t>
            </a:r>
          </a:p>
          <a:p>
            <a:pPr lvl="2">
              <a:lnSpc>
                <a:spcPct val="90000"/>
              </a:lnSpc>
            </a:pPr>
            <a:r>
              <a:rPr lang="en-US" dirty="0" smtClean="0"/>
              <a:t>Proximity to a school</a:t>
            </a:r>
          </a:p>
          <a:p>
            <a:pPr lvl="2">
              <a:lnSpc>
                <a:spcPct val="90000"/>
              </a:lnSpc>
            </a:pPr>
            <a:r>
              <a:rPr lang="en-US" dirty="0" smtClean="0"/>
              <a:t>Proximity to a major highway</a:t>
            </a:r>
          </a:p>
          <a:p>
            <a:pPr lvl="2">
              <a:lnSpc>
                <a:spcPct val="90000"/>
              </a:lnSpc>
            </a:pPr>
            <a:r>
              <a:rPr lang="en-US" dirty="0" smtClean="0"/>
              <a:t>Proximity to a major water source</a:t>
            </a:r>
          </a:p>
          <a:p>
            <a:pPr lvl="2">
              <a:lnSpc>
                <a:spcPct val="90000"/>
              </a:lnSpc>
            </a:pPr>
            <a:r>
              <a:rPr lang="en-US" dirty="0" smtClean="0"/>
              <a:t>Proximity to a railroad</a:t>
            </a:r>
          </a:p>
          <a:p>
            <a:pPr lvl="2">
              <a:lnSpc>
                <a:spcPct val="90000"/>
              </a:lnSpc>
            </a:pPr>
            <a:r>
              <a:rPr lang="en-US" dirty="0" smtClean="0"/>
              <a:t>Proximity to a military base</a:t>
            </a:r>
          </a:p>
          <a:p>
            <a:pPr lvl="2">
              <a:lnSpc>
                <a:spcPct val="90000"/>
              </a:lnSpc>
            </a:pPr>
            <a:r>
              <a:rPr lang="en-US" dirty="0" smtClean="0"/>
              <a:t>Proximity to a chemical or nuclear plant</a:t>
            </a:r>
          </a:p>
          <a:p>
            <a:pPr lvl="2">
              <a:lnSpc>
                <a:spcPct val="90000"/>
              </a:lnSpc>
            </a:pPr>
            <a:r>
              <a:rPr lang="en-US" dirty="0" smtClean="0"/>
              <a:t>Proximity to a fault line</a:t>
            </a:r>
          </a:p>
          <a:p>
            <a:pPr lvl="2">
              <a:lnSpc>
                <a:spcPct val="90000"/>
              </a:lnSpc>
            </a:pPr>
            <a:endParaRPr lang="en-US" dirty="0" smtClean="0"/>
          </a:p>
          <a:p>
            <a:pPr>
              <a:lnSpc>
                <a:spcPct val="90000"/>
              </a:lnSpc>
            </a:pPr>
            <a:r>
              <a:rPr lang="en-US" dirty="0" smtClean="0"/>
              <a:t>Strategies to address the top 5 risks</a:t>
            </a:r>
          </a:p>
          <a:p>
            <a:pPr lvl="1">
              <a:lnSpc>
                <a:spcPct val="90000"/>
              </a:lnSpc>
            </a:pPr>
            <a:r>
              <a:rPr lang="en-US" dirty="0" smtClean="0"/>
              <a:t>The top five risks need to have a specific policy and procedure the clinic will follow during that emergency.  </a:t>
            </a:r>
          </a:p>
          <a:p>
            <a:pPr lvl="2">
              <a:lnSpc>
                <a:spcPct val="90000"/>
              </a:lnSpc>
            </a:pPr>
            <a:endParaRPr lang="en-US" dirty="0" smtClean="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Grp="1" noChangeArrowheads="1"/>
          </p:cNvSpPr>
          <p:nvPr>
            <p:ph type="title"/>
          </p:nvPr>
        </p:nvSpPr>
        <p:spPr>
          <a:xfrm>
            <a:off x="457200" y="457200"/>
            <a:ext cx="7924800" cy="1295400"/>
          </a:xfrm>
        </p:spPr>
        <p:txBody>
          <a:bodyPr>
            <a:normAutofit/>
          </a:bodyPr>
          <a:lstStyle/>
          <a:p>
            <a:r>
              <a:rPr lang="en-US" dirty="0" smtClean="0"/>
              <a:t>Emergency Plan</a:t>
            </a:r>
            <a:endParaRPr lang="en-US" dirty="0"/>
          </a:p>
        </p:txBody>
      </p:sp>
      <p:sp>
        <p:nvSpPr>
          <p:cNvPr id="12291" name="Rectangle 3"/>
          <p:cNvSpPr>
            <a:spLocks noGrp="1" noChangeArrowheads="1"/>
          </p:cNvSpPr>
          <p:nvPr>
            <p:ph sz="quarter" idx="1"/>
          </p:nvPr>
        </p:nvSpPr>
        <p:spPr>
          <a:xfrm>
            <a:off x="457200" y="1981200"/>
            <a:ext cx="8229600" cy="4389120"/>
          </a:xfrm>
        </p:spPr>
        <p:txBody>
          <a:bodyPr>
            <a:normAutofit/>
          </a:bodyPr>
          <a:lstStyle/>
          <a:p>
            <a:pPr>
              <a:lnSpc>
                <a:spcPct val="90000"/>
              </a:lnSpc>
            </a:pPr>
            <a:r>
              <a:rPr lang="en-US" dirty="0" smtClean="0"/>
              <a:t>Clinic demographics: </a:t>
            </a:r>
          </a:p>
          <a:p>
            <a:pPr lvl="1">
              <a:lnSpc>
                <a:spcPct val="90000"/>
              </a:lnSpc>
            </a:pPr>
            <a:r>
              <a:rPr lang="en-US" dirty="0" smtClean="0"/>
              <a:t>Patient population</a:t>
            </a:r>
          </a:p>
          <a:p>
            <a:pPr lvl="1">
              <a:lnSpc>
                <a:spcPct val="90000"/>
              </a:lnSpc>
            </a:pPr>
            <a:r>
              <a:rPr lang="en-US" dirty="0" smtClean="0"/>
              <a:t>Services provided</a:t>
            </a:r>
          </a:p>
          <a:p>
            <a:pPr lvl="2">
              <a:lnSpc>
                <a:spcPct val="90000"/>
              </a:lnSpc>
            </a:pPr>
            <a:r>
              <a:rPr lang="en-US" dirty="0" smtClean="0"/>
              <a:t>What can you provide to the community in an emergency?</a:t>
            </a:r>
          </a:p>
          <a:p>
            <a:pPr lvl="1">
              <a:lnSpc>
                <a:spcPct val="90000"/>
              </a:lnSpc>
            </a:pPr>
            <a:r>
              <a:rPr lang="en-US" dirty="0" smtClean="0"/>
              <a:t>Continuity of operations</a:t>
            </a:r>
          </a:p>
          <a:p>
            <a:pPr lvl="2">
              <a:lnSpc>
                <a:spcPct val="90000"/>
              </a:lnSpc>
            </a:pPr>
            <a:r>
              <a:rPr lang="en-US" dirty="0" smtClean="0"/>
              <a:t>Delegations of authority</a:t>
            </a:r>
          </a:p>
          <a:p>
            <a:pPr lvl="2">
              <a:lnSpc>
                <a:spcPct val="90000"/>
              </a:lnSpc>
            </a:pPr>
            <a:r>
              <a:rPr lang="en-US" dirty="0" smtClean="0"/>
              <a:t>Succession plan</a:t>
            </a:r>
          </a:p>
          <a:p>
            <a:pPr lvl="2">
              <a:lnSpc>
                <a:spcPct val="90000"/>
              </a:lnSpc>
            </a:pPr>
            <a:r>
              <a:rPr lang="en-US" dirty="0" smtClean="0"/>
              <a:t>List of receiving facilities</a:t>
            </a:r>
          </a:p>
          <a:p>
            <a:pPr lvl="2">
              <a:lnSpc>
                <a:spcPct val="90000"/>
              </a:lnSpc>
              <a:buNone/>
            </a:pPr>
            <a:endParaRPr lang="en-US" dirty="0" smtClean="0"/>
          </a:p>
          <a:p>
            <a:pPr>
              <a:lnSpc>
                <a:spcPct val="90000"/>
              </a:lnSpc>
            </a:pPr>
            <a:r>
              <a:rPr lang="en-US" dirty="0" smtClean="0"/>
              <a:t>A process for how you will cooperate with local, tribal, state, and federal officials</a:t>
            </a:r>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p:txBody>
          <a:bodyPr/>
          <a:lstStyle/>
          <a:p>
            <a:r>
              <a:rPr lang="en-US" dirty="0" smtClean="0"/>
              <a:t>Policies and Procedures</a:t>
            </a:r>
            <a:endParaRPr lang="en-US" dirty="0"/>
          </a:p>
        </p:txBody>
      </p:sp>
      <p:sp>
        <p:nvSpPr>
          <p:cNvPr id="2052" name="Text Box 4"/>
          <p:cNvSpPr txBox="1">
            <a:spLocks noChangeArrowheads="1"/>
          </p:cNvSpPr>
          <p:nvPr/>
        </p:nvSpPr>
        <p:spPr bwMode="auto">
          <a:xfrm>
            <a:off x="4572000" y="5334000"/>
            <a:ext cx="4572000" cy="400110"/>
          </a:xfrm>
          <a:prstGeom prst="rect">
            <a:avLst/>
          </a:prstGeom>
          <a:noFill/>
          <a:ln w="9525">
            <a:noFill/>
            <a:miter lim="800000"/>
            <a:headEnd/>
            <a:tailEnd/>
          </a:ln>
          <a:effectLst/>
        </p:spPr>
        <p:txBody>
          <a:bodyPr wrap="square">
            <a:spAutoFit/>
          </a:bodyPr>
          <a:lstStyle/>
          <a:p>
            <a:r>
              <a:rPr lang="en-US" sz="2000" b="1" dirty="0" smtClean="0"/>
              <a:t>      </a:t>
            </a:r>
            <a:endParaRPr lang="en-US" dirty="0"/>
          </a:p>
        </p:txBody>
      </p:sp>
      <p:sp>
        <p:nvSpPr>
          <p:cNvPr id="2053" name="Text Box 5"/>
          <p:cNvSpPr txBox="1">
            <a:spLocks noChangeArrowheads="1"/>
          </p:cNvSpPr>
          <p:nvPr/>
        </p:nvSpPr>
        <p:spPr bwMode="auto">
          <a:xfrm>
            <a:off x="5105400" y="6248400"/>
            <a:ext cx="3803650" cy="366713"/>
          </a:xfrm>
          <a:prstGeom prst="rect">
            <a:avLst/>
          </a:prstGeom>
          <a:noFill/>
          <a:ln w="9525">
            <a:noFill/>
            <a:miter lim="800000"/>
            <a:headEnd/>
            <a:tailEnd/>
          </a:ln>
          <a:effectLst/>
        </p:spPr>
        <p:txBody>
          <a:bodyPr wrap="none">
            <a:spAutoFit/>
          </a:bodyPr>
          <a:lstStyle/>
          <a:p>
            <a:r>
              <a:rPr lang="en-US" b="1" i="1" dirty="0"/>
              <a:t>Promoting Access to Health Care</a:t>
            </a:r>
          </a:p>
        </p:txBody>
      </p:sp>
      <p:pic>
        <p:nvPicPr>
          <p:cNvPr id="6"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r>
              <a:rPr lang="en-US" dirty="0" smtClean="0"/>
              <a:t>Policies and Procedures</a:t>
            </a:r>
            <a:endParaRPr lang="en-US" dirty="0"/>
          </a:p>
        </p:txBody>
      </p:sp>
      <p:sp>
        <p:nvSpPr>
          <p:cNvPr id="6147" name="Rectangle 3"/>
          <p:cNvSpPr>
            <a:spLocks noGrp="1" noChangeArrowheads="1"/>
          </p:cNvSpPr>
          <p:nvPr>
            <p:ph sz="quarter" idx="1"/>
          </p:nvPr>
        </p:nvSpPr>
        <p:spPr/>
        <p:txBody>
          <a:bodyPr>
            <a:normAutofit fontScale="92500" lnSpcReduction="20000"/>
          </a:bodyPr>
          <a:lstStyle/>
          <a:p>
            <a:pPr>
              <a:buFont typeface="Wingdings" pitchFamily="2" charset="2"/>
              <a:buNone/>
            </a:pPr>
            <a:endParaRPr lang="en-US" sz="3200" dirty="0"/>
          </a:p>
          <a:p>
            <a:pPr>
              <a:buNone/>
            </a:pPr>
            <a:r>
              <a:rPr lang="en-US" sz="3200" b="1" i="1" dirty="0" smtClean="0"/>
              <a:t>491.12(b)  Policies and Procedures.  The RHC must develop and implement emergency preparedness policies and procedures, based on the emergency plan set forth in paragraph (a) of this section, and the communication plan at paragraph (c) of this section.  The policies and procedures must be reviewed and updated at least annually.  </a:t>
            </a:r>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Grp="1" noChangeArrowheads="1"/>
          </p:cNvSpPr>
          <p:nvPr>
            <p:ph type="title"/>
          </p:nvPr>
        </p:nvSpPr>
        <p:spPr>
          <a:xfrm>
            <a:off x="457200" y="838200"/>
            <a:ext cx="8229600" cy="1143000"/>
          </a:xfrm>
        </p:spPr>
        <p:txBody>
          <a:bodyPr>
            <a:normAutofit/>
          </a:bodyPr>
          <a:lstStyle/>
          <a:p>
            <a:r>
              <a:rPr lang="en-US" dirty="0" smtClean="0"/>
              <a:t>Policies and Procedures</a:t>
            </a:r>
            <a:endParaRPr lang="en-US" dirty="0"/>
          </a:p>
        </p:txBody>
      </p:sp>
      <p:sp>
        <p:nvSpPr>
          <p:cNvPr id="45059" name="Rectangle 3"/>
          <p:cNvSpPr>
            <a:spLocks noGrp="1" noChangeArrowheads="1"/>
          </p:cNvSpPr>
          <p:nvPr>
            <p:ph sz="quarter" idx="1"/>
          </p:nvPr>
        </p:nvSpPr>
        <p:spPr>
          <a:xfrm>
            <a:off x="838200" y="2362200"/>
            <a:ext cx="7693025" cy="4038600"/>
          </a:xfrm>
        </p:spPr>
        <p:txBody>
          <a:bodyPr/>
          <a:lstStyle/>
          <a:p>
            <a:pPr>
              <a:lnSpc>
                <a:spcPct val="90000"/>
              </a:lnSpc>
            </a:pPr>
            <a:r>
              <a:rPr lang="en-US" dirty="0" smtClean="0"/>
              <a:t>Safe evacuation</a:t>
            </a:r>
          </a:p>
          <a:p>
            <a:pPr lvl="1">
              <a:lnSpc>
                <a:spcPct val="90000"/>
              </a:lnSpc>
            </a:pPr>
            <a:r>
              <a:rPr lang="en-US" dirty="0" smtClean="0"/>
              <a:t>Where is your meeting place outside the clinic?</a:t>
            </a:r>
          </a:p>
          <a:p>
            <a:pPr lvl="1">
              <a:lnSpc>
                <a:spcPct val="90000"/>
              </a:lnSpc>
            </a:pPr>
            <a:r>
              <a:rPr lang="en-US" dirty="0" smtClean="0"/>
              <a:t>Exit signs posted throughout clinic</a:t>
            </a:r>
          </a:p>
          <a:p>
            <a:pPr lvl="1">
              <a:lnSpc>
                <a:spcPct val="90000"/>
              </a:lnSpc>
            </a:pPr>
            <a:r>
              <a:rPr lang="en-US" dirty="0" smtClean="0"/>
              <a:t>Receiving facilities</a:t>
            </a:r>
          </a:p>
          <a:p>
            <a:pPr lvl="1">
              <a:lnSpc>
                <a:spcPct val="90000"/>
              </a:lnSpc>
            </a:pPr>
            <a:r>
              <a:rPr lang="en-US" dirty="0" smtClean="0"/>
              <a:t>Notification to local authorities</a:t>
            </a:r>
          </a:p>
          <a:p>
            <a:pPr lvl="1">
              <a:lnSpc>
                <a:spcPct val="90000"/>
              </a:lnSpc>
            </a:pPr>
            <a:r>
              <a:rPr lang="en-US" dirty="0" smtClean="0"/>
              <a:t>Patient safety</a:t>
            </a:r>
          </a:p>
          <a:p>
            <a:pPr lvl="1">
              <a:lnSpc>
                <a:spcPct val="90000"/>
              </a:lnSpc>
            </a:pPr>
            <a:endParaRPr lang="en-US" dirty="0" smtClean="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a:xfrm>
            <a:off x="457200" y="838200"/>
            <a:ext cx="7467600" cy="1143000"/>
          </a:xfrm>
        </p:spPr>
        <p:txBody>
          <a:bodyPr/>
          <a:lstStyle/>
          <a:p>
            <a:r>
              <a:rPr lang="en-US" dirty="0" smtClean="0"/>
              <a:t>Policies and Procedures</a:t>
            </a:r>
            <a:endParaRPr lang="en-US" dirty="0"/>
          </a:p>
        </p:txBody>
      </p:sp>
      <p:sp>
        <p:nvSpPr>
          <p:cNvPr id="13315" name="Rectangle 3"/>
          <p:cNvSpPr>
            <a:spLocks noGrp="1" noChangeArrowheads="1"/>
          </p:cNvSpPr>
          <p:nvPr>
            <p:ph sz="quarter" idx="1"/>
          </p:nvPr>
        </p:nvSpPr>
        <p:spPr>
          <a:xfrm>
            <a:off x="838200" y="2286000"/>
            <a:ext cx="7693025" cy="4343400"/>
          </a:xfrm>
        </p:spPr>
        <p:txBody>
          <a:bodyPr/>
          <a:lstStyle/>
          <a:p>
            <a:r>
              <a:rPr lang="en-US" dirty="0" smtClean="0"/>
              <a:t>Shelter in place</a:t>
            </a:r>
          </a:p>
          <a:p>
            <a:pPr lvl="1"/>
            <a:r>
              <a:rPr lang="en-US" dirty="0" smtClean="0"/>
              <a:t>Where is your meeting place within the clinic?</a:t>
            </a:r>
          </a:p>
          <a:p>
            <a:pPr lvl="1"/>
            <a:r>
              <a:rPr lang="en-US" dirty="0" smtClean="0"/>
              <a:t>Close windows and doors securely.</a:t>
            </a:r>
          </a:p>
          <a:p>
            <a:pPr lvl="1"/>
            <a:r>
              <a:rPr lang="en-US" dirty="0" smtClean="0"/>
              <a:t>If necessary; turn off fans, ventilators and air conditioners and stuff clothes in gaps around doors and windows</a:t>
            </a:r>
          </a:p>
          <a:p>
            <a:endParaRPr lang="en-US" dirty="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a:xfrm>
            <a:off x="457200" y="838200"/>
            <a:ext cx="7467600" cy="1143000"/>
          </a:xfrm>
        </p:spPr>
        <p:txBody>
          <a:bodyPr/>
          <a:lstStyle/>
          <a:p>
            <a:r>
              <a:rPr lang="en-US" dirty="0" smtClean="0"/>
              <a:t>Policies and Procedures</a:t>
            </a:r>
            <a:endParaRPr lang="en-US" dirty="0"/>
          </a:p>
        </p:txBody>
      </p:sp>
      <p:sp>
        <p:nvSpPr>
          <p:cNvPr id="13315" name="Rectangle 3"/>
          <p:cNvSpPr>
            <a:spLocks noGrp="1" noChangeArrowheads="1"/>
          </p:cNvSpPr>
          <p:nvPr>
            <p:ph sz="quarter" idx="1"/>
          </p:nvPr>
        </p:nvSpPr>
        <p:spPr>
          <a:xfrm>
            <a:off x="838200" y="2209800"/>
            <a:ext cx="7693025" cy="4495800"/>
          </a:xfrm>
        </p:spPr>
        <p:txBody>
          <a:bodyPr>
            <a:normAutofit/>
          </a:bodyPr>
          <a:lstStyle/>
          <a:p>
            <a:r>
              <a:rPr lang="en-US" dirty="0" smtClean="0"/>
              <a:t>Patient records</a:t>
            </a:r>
          </a:p>
          <a:p>
            <a:pPr lvl="1"/>
            <a:r>
              <a:rPr lang="en-US" dirty="0" smtClean="0"/>
              <a:t>All rules pertaining to the protection of and access to patient information (HIPAA) remain in effect during an emergency</a:t>
            </a:r>
          </a:p>
          <a:p>
            <a:pPr lvl="1">
              <a:buNone/>
            </a:pPr>
            <a:endParaRPr lang="en-US" dirty="0" smtClean="0"/>
          </a:p>
          <a:p>
            <a:r>
              <a:rPr lang="en-US" dirty="0" smtClean="0"/>
              <a:t>A system of care documentation that does the following:</a:t>
            </a:r>
          </a:p>
          <a:p>
            <a:pPr lvl="1"/>
            <a:r>
              <a:rPr lang="en-US" dirty="0" smtClean="0"/>
              <a:t>Preserves patient information</a:t>
            </a:r>
          </a:p>
          <a:p>
            <a:pPr lvl="1"/>
            <a:r>
              <a:rPr lang="en-US" dirty="0" smtClean="0"/>
              <a:t>Protects confidentiality of patient information.</a:t>
            </a:r>
          </a:p>
          <a:p>
            <a:pPr lvl="1"/>
            <a:r>
              <a:rPr lang="en-US" dirty="0" smtClean="0"/>
              <a:t> Secures and maintains the records</a:t>
            </a:r>
          </a:p>
          <a:p>
            <a:pPr lvl="1"/>
            <a:endParaRPr lang="en-US" dirty="0" smtClean="0"/>
          </a:p>
          <a:p>
            <a:endParaRPr lang="en-US" dirty="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a:xfrm>
            <a:off x="457200" y="838200"/>
            <a:ext cx="7467600" cy="1143000"/>
          </a:xfrm>
        </p:spPr>
        <p:txBody>
          <a:bodyPr/>
          <a:lstStyle/>
          <a:p>
            <a:r>
              <a:rPr lang="en-US" dirty="0" smtClean="0"/>
              <a:t>Policies and Procedures</a:t>
            </a:r>
            <a:endParaRPr lang="en-US" dirty="0"/>
          </a:p>
        </p:txBody>
      </p:sp>
      <p:sp>
        <p:nvSpPr>
          <p:cNvPr id="13315" name="Rectangle 3"/>
          <p:cNvSpPr>
            <a:spLocks noGrp="1" noChangeArrowheads="1"/>
          </p:cNvSpPr>
          <p:nvPr>
            <p:ph sz="quarter" idx="1"/>
          </p:nvPr>
        </p:nvSpPr>
        <p:spPr>
          <a:xfrm>
            <a:off x="838200" y="2209800"/>
            <a:ext cx="7693025" cy="4343400"/>
          </a:xfrm>
        </p:spPr>
        <p:txBody>
          <a:bodyPr/>
          <a:lstStyle/>
          <a:p>
            <a:r>
              <a:rPr lang="en-US" dirty="0" smtClean="0"/>
              <a:t>Volunteers</a:t>
            </a:r>
          </a:p>
          <a:p>
            <a:pPr lvl="1"/>
            <a:r>
              <a:rPr lang="en-US" dirty="0" smtClean="0"/>
              <a:t>Does the clinic utilize volunteers?  </a:t>
            </a:r>
          </a:p>
          <a:p>
            <a:pPr lvl="2"/>
            <a:r>
              <a:rPr lang="en-US" dirty="0" smtClean="0"/>
              <a:t>Have a job description in place</a:t>
            </a:r>
          </a:p>
          <a:p>
            <a:pPr lvl="1"/>
            <a:r>
              <a:rPr lang="en-US" dirty="0" smtClean="0"/>
              <a:t>Address in your plan that the clinic will allow for authorized volunteers from local, regional, tribal, state and federal agencies to serve in their fields of skill.</a:t>
            </a:r>
          </a:p>
          <a:p>
            <a:pPr lvl="1"/>
            <a:endParaRPr lang="en-US" dirty="0" smtClean="0"/>
          </a:p>
          <a:p>
            <a:endParaRPr lang="en-US" dirty="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a:xfrm>
            <a:off x="457200" y="838200"/>
            <a:ext cx="7467600" cy="1143000"/>
          </a:xfrm>
        </p:spPr>
        <p:txBody>
          <a:bodyPr/>
          <a:lstStyle/>
          <a:p>
            <a:r>
              <a:rPr lang="en-US" dirty="0" smtClean="0"/>
              <a:t>Policies and Procedures - Recommended</a:t>
            </a:r>
            <a:endParaRPr lang="en-US" dirty="0"/>
          </a:p>
        </p:txBody>
      </p:sp>
      <p:sp>
        <p:nvSpPr>
          <p:cNvPr id="13315" name="Rectangle 3"/>
          <p:cNvSpPr>
            <a:spLocks noGrp="1" noChangeArrowheads="1"/>
          </p:cNvSpPr>
          <p:nvPr>
            <p:ph sz="quarter" idx="1"/>
          </p:nvPr>
        </p:nvSpPr>
        <p:spPr>
          <a:xfrm>
            <a:off x="838200" y="2209800"/>
            <a:ext cx="7693025" cy="4343400"/>
          </a:xfrm>
        </p:spPr>
        <p:txBody>
          <a:bodyPr/>
          <a:lstStyle/>
          <a:p>
            <a:r>
              <a:rPr lang="en-US" dirty="0" smtClean="0"/>
              <a:t>Facility lock down</a:t>
            </a:r>
          </a:p>
          <a:p>
            <a:pPr lvl="1"/>
            <a:r>
              <a:rPr lang="en-US" dirty="0" smtClean="0"/>
              <a:t>All windows and doors need to be secured and no one is permitted to enter or leave the facility until the all clear is given</a:t>
            </a:r>
          </a:p>
          <a:p>
            <a:pPr lvl="1"/>
            <a:r>
              <a:rPr lang="en-US" dirty="0" smtClean="0"/>
              <a:t>Ensure all doors and windows are strong enough to fend off the person trying to gain access to the facility</a:t>
            </a:r>
          </a:p>
          <a:p>
            <a:pPr lvl="1"/>
            <a:r>
              <a:rPr lang="en-US" dirty="0" smtClean="0"/>
              <a:t>Recommended that all staff and patients be secured behind at least two locked doors</a:t>
            </a:r>
          </a:p>
          <a:p>
            <a:pPr lvl="1"/>
            <a:endParaRPr lang="en-US" dirty="0" smtClean="0"/>
          </a:p>
          <a:p>
            <a:endParaRPr lang="en-US" dirty="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a:xfrm>
            <a:off x="457200" y="838200"/>
            <a:ext cx="7467600" cy="1143000"/>
          </a:xfrm>
        </p:spPr>
        <p:txBody>
          <a:bodyPr/>
          <a:lstStyle/>
          <a:p>
            <a:r>
              <a:rPr lang="en-US" dirty="0" smtClean="0"/>
              <a:t>Policies and Procedures - Recommended</a:t>
            </a:r>
            <a:endParaRPr lang="en-US" dirty="0"/>
          </a:p>
        </p:txBody>
      </p:sp>
      <p:sp>
        <p:nvSpPr>
          <p:cNvPr id="13315" name="Rectangle 3"/>
          <p:cNvSpPr>
            <a:spLocks noGrp="1" noChangeArrowheads="1"/>
          </p:cNvSpPr>
          <p:nvPr>
            <p:ph sz="quarter" idx="1"/>
          </p:nvPr>
        </p:nvSpPr>
        <p:spPr>
          <a:xfrm>
            <a:off x="838200" y="2209800"/>
            <a:ext cx="7693025" cy="4343400"/>
          </a:xfrm>
        </p:spPr>
        <p:txBody>
          <a:bodyPr/>
          <a:lstStyle/>
          <a:p>
            <a:r>
              <a:rPr lang="en-US" dirty="0" smtClean="0"/>
              <a:t>Suspension of services</a:t>
            </a:r>
          </a:p>
          <a:p>
            <a:pPr lvl="1"/>
            <a:r>
              <a:rPr lang="en-US" dirty="0" smtClean="0"/>
              <a:t>If the facility is unable to operate then the clinic would close for the duration of the emergency</a:t>
            </a:r>
          </a:p>
          <a:p>
            <a:pPr lvl="1"/>
            <a:r>
              <a:rPr lang="en-US" dirty="0" smtClean="0"/>
              <a:t>Notification to patients and staff</a:t>
            </a:r>
          </a:p>
          <a:p>
            <a:pPr lvl="1"/>
            <a:r>
              <a:rPr lang="en-US" dirty="0" smtClean="0"/>
              <a:t>Receiving facilities to offer continuation of care</a:t>
            </a:r>
          </a:p>
          <a:p>
            <a:pPr lvl="1"/>
            <a:r>
              <a:rPr lang="en-US" dirty="0" smtClean="0"/>
              <a:t>Rescheduling when the suspension has been rectified</a:t>
            </a:r>
          </a:p>
          <a:p>
            <a:pPr lvl="1"/>
            <a:endParaRPr lang="en-US" dirty="0" smtClean="0"/>
          </a:p>
          <a:p>
            <a:endParaRPr lang="en-US" dirty="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a:xfrm>
            <a:off x="457200" y="838200"/>
            <a:ext cx="7467600" cy="1143000"/>
          </a:xfrm>
        </p:spPr>
        <p:txBody>
          <a:bodyPr/>
          <a:lstStyle/>
          <a:p>
            <a:r>
              <a:rPr lang="en-US" dirty="0" smtClean="0"/>
              <a:t>Policies and Procedures - Recommended</a:t>
            </a:r>
            <a:endParaRPr lang="en-US" dirty="0"/>
          </a:p>
        </p:txBody>
      </p:sp>
      <p:sp>
        <p:nvSpPr>
          <p:cNvPr id="13315" name="Rectangle 3"/>
          <p:cNvSpPr>
            <a:spLocks noGrp="1" noChangeArrowheads="1"/>
          </p:cNvSpPr>
          <p:nvPr>
            <p:ph sz="quarter" idx="1"/>
          </p:nvPr>
        </p:nvSpPr>
        <p:spPr>
          <a:xfrm>
            <a:off x="838200" y="2209800"/>
            <a:ext cx="7693025" cy="4343400"/>
          </a:xfrm>
        </p:spPr>
        <p:txBody>
          <a:bodyPr/>
          <a:lstStyle/>
          <a:p>
            <a:r>
              <a:rPr lang="en-US" dirty="0" smtClean="0"/>
              <a:t>Medications</a:t>
            </a:r>
          </a:p>
          <a:p>
            <a:pPr lvl="1"/>
            <a:r>
              <a:rPr lang="en-US" dirty="0" smtClean="0"/>
              <a:t>Power outage procedure</a:t>
            </a:r>
          </a:p>
          <a:p>
            <a:pPr lvl="2"/>
            <a:r>
              <a:rPr lang="en-US" dirty="0" smtClean="0"/>
              <a:t>How do you monitor temps during and after business hours</a:t>
            </a:r>
          </a:p>
          <a:p>
            <a:pPr lvl="2"/>
            <a:r>
              <a:rPr lang="en-US" dirty="0" smtClean="0"/>
              <a:t>Where can you move medications </a:t>
            </a:r>
          </a:p>
          <a:p>
            <a:pPr lvl="2"/>
            <a:r>
              <a:rPr lang="en-US" dirty="0" smtClean="0"/>
              <a:t>How do you maintain viability of medications</a:t>
            </a:r>
          </a:p>
          <a:p>
            <a:pPr lvl="2"/>
            <a:r>
              <a:rPr lang="en-US" dirty="0" smtClean="0"/>
              <a:t>Properly dispose medications that go out of temperature range</a:t>
            </a:r>
          </a:p>
          <a:p>
            <a:endParaRPr lang="en-US" dirty="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2286000" y="3124200"/>
            <a:ext cx="6324600" cy="1894362"/>
          </a:xfrm>
        </p:spPr>
        <p:txBody>
          <a:bodyPr/>
          <a:lstStyle/>
          <a:p>
            <a:r>
              <a:rPr lang="en-US" dirty="0" smtClean="0"/>
              <a:t>Communication Plan</a:t>
            </a:r>
            <a:endParaRPr lang="en-US" dirty="0"/>
          </a:p>
        </p:txBody>
      </p:sp>
      <p:sp>
        <p:nvSpPr>
          <p:cNvPr id="2052" name="Text Box 4"/>
          <p:cNvSpPr txBox="1">
            <a:spLocks noChangeArrowheads="1"/>
          </p:cNvSpPr>
          <p:nvPr/>
        </p:nvSpPr>
        <p:spPr bwMode="auto">
          <a:xfrm>
            <a:off x="4572000" y="5334000"/>
            <a:ext cx="4572000" cy="400110"/>
          </a:xfrm>
          <a:prstGeom prst="rect">
            <a:avLst/>
          </a:prstGeom>
          <a:noFill/>
          <a:ln w="9525">
            <a:noFill/>
            <a:miter lim="800000"/>
            <a:headEnd/>
            <a:tailEnd/>
          </a:ln>
          <a:effectLst/>
        </p:spPr>
        <p:txBody>
          <a:bodyPr wrap="square">
            <a:spAutoFit/>
          </a:bodyPr>
          <a:lstStyle/>
          <a:p>
            <a:r>
              <a:rPr lang="en-US" sz="2000" b="1" dirty="0" smtClean="0"/>
              <a:t>      </a:t>
            </a:r>
            <a:endParaRPr lang="en-US" dirty="0"/>
          </a:p>
        </p:txBody>
      </p:sp>
      <p:sp>
        <p:nvSpPr>
          <p:cNvPr id="2053" name="Text Box 5"/>
          <p:cNvSpPr txBox="1">
            <a:spLocks noChangeArrowheads="1"/>
          </p:cNvSpPr>
          <p:nvPr/>
        </p:nvSpPr>
        <p:spPr bwMode="auto">
          <a:xfrm>
            <a:off x="4953000" y="6248400"/>
            <a:ext cx="3803650" cy="366713"/>
          </a:xfrm>
          <a:prstGeom prst="rect">
            <a:avLst/>
          </a:prstGeom>
          <a:noFill/>
          <a:ln w="9525">
            <a:noFill/>
            <a:miter lim="800000"/>
            <a:headEnd/>
            <a:tailEnd/>
          </a:ln>
          <a:effectLst/>
        </p:spPr>
        <p:txBody>
          <a:bodyPr wrap="none">
            <a:spAutoFit/>
          </a:bodyPr>
          <a:lstStyle/>
          <a:p>
            <a:r>
              <a:rPr lang="en-US" b="1" i="1" dirty="0"/>
              <a:t>Promoting Access to Health Care</a:t>
            </a:r>
          </a:p>
        </p:txBody>
      </p:sp>
      <p:pic>
        <p:nvPicPr>
          <p:cNvPr id="6"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r>
              <a:rPr lang="en-US" dirty="0" smtClean="0"/>
              <a:t>Communication Plan</a:t>
            </a:r>
            <a:endParaRPr lang="en-US" dirty="0"/>
          </a:p>
        </p:txBody>
      </p:sp>
      <p:sp>
        <p:nvSpPr>
          <p:cNvPr id="6147" name="Rectangle 3"/>
          <p:cNvSpPr>
            <a:spLocks noGrp="1" noChangeArrowheads="1"/>
          </p:cNvSpPr>
          <p:nvPr>
            <p:ph sz="quarter" idx="1"/>
          </p:nvPr>
        </p:nvSpPr>
        <p:spPr/>
        <p:txBody>
          <a:bodyPr/>
          <a:lstStyle/>
          <a:p>
            <a:pPr>
              <a:buFont typeface="Wingdings" pitchFamily="2" charset="2"/>
              <a:buNone/>
            </a:pPr>
            <a:endParaRPr lang="en-US" sz="3200" dirty="0"/>
          </a:p>
          <a:p>
            <a:pPr>
              <a:buNone/>
            </a:pPr>
            <a:r>
              <a:rPr lang="en-US" sz="3200" b="1" i="1" dirty="0" smtClean="0"/>
              <a:t>491.12(c)  Communication plan.  The RHC must develop and maintain an emergency preparedness communication plan that complies with Federal, State, and local laws and must be reviewed and updated at least annually. </a:t>
            </a:r>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smtClean="0"/>
              <a:t>Communication Plan</a:t>
            </a:r>
            <a:endParaRPr lang="en-US" dirty="0"/>
          </a:p>
        </p:txBody>
      </p:sp>
      <p:sp>
        <p:nvSpPr>
          <p:cNvPr id="13315" name="Rectangle 3"/>
          <p:cNvSpPr>
            <a:spLocks noGrp="1" noChangeArrowheads="1"/>
          </p:cNvSpPr>
          <p:nvPr>
            <p:ph sz="quarter" idx="1"/>
          </p:nvPr>
        </p:nvSpPr>
        <p:spPr/>
        <p:txBody>
          <a:bodyPr/>
          <a:lstStyle/>
          <a:p>
            <a:r>
              <a:rPr lang="en-US" dirty="0" smtClean="0"/>
              <a:t>Names and contact information for all</a:t>
            </a:r>
          </a:p>
          <a:p>
            <a:pPr lvl="1"/>
            <a:r>
              <a:rPr lang="en-US" dirty="0" smtClean="0"/>
              <a:t>Staff</a:t>
            </a:r>
          </a:p>
          <a:p>
            <a:pPr lvl="1"/>
            <a:r>
              <a:rPr lang="en-US" dirty="0" smtClean="0"/>
              <a:t>Entities providing services under arrangement</a:t>
            </a:r>
          </a:p>
          <a:p>
            <a:pPr lvl="1"/>
            <a:r>
              <a:rPr lang="en-US" dirty="0" smtClean="0"/>
              <a:t>Physicians</a:t>
            </a:r>
          </a:p>
          <a:p>
            <a:pPr lvl="1"/>
            <a:r>
              <a:rPr lang="en-US" dirty="0" smtClean="0"/>
              <a:t>Other RHC’s</a:t>
            </a:r>
          </a:p>
          <a:p>
            <a:pPr lvl="1"/>
            <a:r>
              <a:rPr lang="en-US" dirty="0" smtClean="0"/>
              <a:t>Volunteers</a:t>
            </a:r>
          </a:p>
          <a:p>
            <a:pPr lvl="1"/>
            <a:endParaRPr lang="en-US" dirty="0" smtClean="0"/>
          </a:p>
          <a:p>
            <a:r>
              <a:rPr lang="en-US" dirty="0" smtClean="0"/>
              <a:t>Recommend an electronic </a:t>
            </a:r>
            <a:r>
              <a:rPr lang="en-US" b="1" u="sng" dirty="0" smtClean="0"/>
              <a:t>and</a:t>
            </a:r>
            <a:r>
              <a:rPr lang="en-US" dirty="0" smtClean="0"/>
              <a:t> printed clinic call tree</a:t>
            </a:r>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smtClean="0"/>
              <a:t>Communication Plan</a:t>
            </a:r>
            <a:endParaRPr lang="en-US" dirty="0"/>
          </a:p>
        </p:txBody>
      </p:sp>
      <p:sp>
        <p:nvSpPr>
          <p:cNvPr id="13315" name="Rectangle 3"/>
          <p:cNvSpPr>
            <a:spLocks noGrp="1" noChangeArrowheads="1"/>
          </p:cNvSpPr>
          <p:nvPr>
            <p:ph sz="quarter" idx="1"/>
          </p:nvPr>
        </p:nvSpPr>
        <p:spPr/>
        <p:txBody>
          <a:bodyPr/>
          <a:lstStyle/>
          <a:p>
            <a:r>
              <a:rPr lang="en-US" dirty="0" smtClean="0"/>
              <a:t>Names and contact information for all</a:t>
            </a:r>
          </a:p>
          <a:p>
            <a:pPr lvl="1"/>
            <a:r>
              <a:rPr lang="en-US" dirty="0" smtClean="0"/>
              <a:t>Federal, state, tribal, regional, and local emergency preparedness staff</a:t>
            </a:r>
          </a:p>
          <a:p>
            <a:pPr lvl="1"/>
            <a:r>
              <a:rPr lang="en-US" dirty="0" smtClean="0"/>
              <a:t>Other sources of assistance</a:t>
            </a:r>
          </a:p>
          <a:p>
            <a:pPr lvl="1"/>
            <a:endParaRPr lang="en-US" dirty="0" smtClean="0"/>
          </a:p>
          <a:p>
            <a:r>
              <a:rPr lang="en-US" dirty="0" smtClean="0"/>
              <a:t>Recommend an external contact list</a:t>
            </a:r>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smtClean="0"/>
              <a:t>Communication Plan</a:t>
            </a:r>
            <a:endParaRPr lang="en-US" dirty="0"/>
          </a:p>
        </p:txBody>
      </p:sp>
      <p:sp>
        <p:nvSpPr>
          <p:cNvPr id="13315" name="Rectangle 3"/>
          <p:cNvSpPr>
            <a:spLocks noGrp="1" noChangeArrowheads="1"/>
          </p:cNvSpPr>
          <p:nvPr>
            <p:ph sz="quarter" idx="1"/>
          </p:nvPr>
        </p:nvSpPr>
        <p:spPr/>
        <p:txBody>
          <a:bodyPr/>
          <a:lstStyle/>
          <a:p>
            <a:r>
              <a:rPr lang="en-US" dirty="0" smtClean="0"/>
              <a:t>Alternate forms of communication</a:t>
            </a:r>
          </a:p>
          <a:p>
            <a:pPr lvl="1"/>
            <a:r>
              <a:rPr lang="en-US" dirty="0" smtClean="0"/>
              <a:t>Ham radios</a:t>
            </a:r>
          </a:p>
          <a:p>
            <a:pPr lvl="1"/>
            <a:r>
              <a:rPr lang="en-US" dirty="0" err="1" smtClean="0"/>
              <a:t>Walkie</a:t>
            </a:r>
            <a:r>
              <a:rPr lang="en-US" dirty="0" smtClean="0"/>
              <a:t> talkies</a:t>
            </a:r>
          </a:p>
          <a:p>
            <a:pPr lvl="1"/>
            <a:r>
              <a:rPr lang="en-US" dirty="0" smtClean="0"/>
              <a:t>Radio</a:t>
            </a:r>
          </a:p>
          <a:p>
            <a:pPr lvl="1"/>
            <a:r>
              <a:rPr lang="en-US" dirty="0" smtClean="0"/>
              <a:t>Pagers</a:t>
            </a:r>
          </a:p>
          <a:p>
            <a:pPr lvl="1"/>
            <a:endParaRPr lang="en-US" dirty="0" smtClean="0"/>
          </a:p>
          <a:p>
            <a:pPr lvl="1"/>
            <a:r>
              <a:rPr lang="en-US" dirty="0" smtClean="0"/>
              <a:t>Cell phone –CAUTION</a:t>
            </a:r>
          </a:p>
          <a:p>
            <a:pPr lvl="1"/>
            <a:endParaRPr lang="en-US" dirty="0" smtClean="0"/>
          </a:p>
          <a:p>
            <a:pPr lvl="1"/>
            <a:r>
              <a:rPr lang="en-US" dirty="0" smtClean="0"/>
              <a:t>Recommend that you contact local authorities or hospital to determine what form of communication they utilize in an emergency</a:t>
            </a:r>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smtClean="0"/>
              <a:t>Communication Plan</a:t>
            </a:r>
            <a:endParaRPr lang="en-US" dirty="0"/>
          </a:p>
        </p:txBody>
      </p:sp>
      <p:sp>
        <p:nvSpPr>
          <p:cNvPr id="13315" name="Rectangle 3"/>
          <p:cNvSpPr>
            <a:spLocks noGrp="1" noChangeArrowheads="1"/>
          </p:cNvSpPr>
          <p:nvPr>
            <p:ph sz="quarter" idx="1"/>
          </p:nvPr>
        </p:nvSpPr>
        <p:spPr/>
        <p:txBody>
          <a:bodyPr/>
          <a:lstStyle/>
          <a:p>
            <a:r>
              <a:rPr lang="en-US" dirty="0" smtClean="0"/>
              <a:t>Patient information</a:t>
            </a:r>
          </a:p>
          <a:p>
            <a:pPr lvl="1"/>
            <a:r>
              <a:rPr lang="en-US" dirty="0" smtClean="0"/>
              <a:t>HIPAA laws are still in effect</a:t>
            </a:r>
          </a:p>
          <a:p>
            <a:pPr lvl="1"/>
            <a:r>
              <a:rPr lang="en-US" dirty="0" smtClean="0"/>
              <a:t>The clinic must have a means of providing information about the location and condition of patients</a:t>
            </a:r>
          </a:p>
          <a:p>
            <a:pPr lvl="1"/>
            <a:r>
              <a:rPr lang="en-US" dirty="0" smtClean="0"/>
              <a:t>Important information needs to be sent with the patient in a timely manner to help expedite continuation of care</a:t>
            </a:r>
          </a:p>
          <a:p>
            <a:pPr lvl="1"/>
            <a:r>
              <a:rPr lang="en-US" dirty="0" smtClean="0"/>
              <a:t>Saving patient information to a cloud or a removable storage medium</a:t>
            </a:r>
          </a:p>
          <a:p>
            <a:pPr lvl="1"/>
            <a:endParaRPr lang="en-US" dirty="0" smtClean="0"/>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dirty="0" smtClean="0"/>
              <a:t>Communication Plan</a:t>
            </a:r>
            <a:endParaRPr lang="en-US" dirty="0"/>
          </a:p>
        </p:txBody>
      </p:sp>
      <p:sp>
        <p:nvSpPr>
          <p:cNvPr id="13315" name="Rectangle 3"/>
          <p:cNvSpPr>
            <a:spLocks noGrp="1" noChangeArrowheads="1"/>
          </p:cNvSpPr>
          <p:nvPr>
            <p:ph sz="quarter" idx="1"/>
          </p:nvPr>
        </p:nvSpPr>
        <p:spPr/>
        <p:txBody>
          <a:bodyPr/>
          <a:lstStyle/>
          <a:p>
            <a:r>
              <a:rPr lang="en-US" dirty="0" smtClean="0"/>
              <a:t>Surge capacity and resources</a:t>
            </a:r>
          </a:p>
          <a:p>
            <a:pPr>
              <a:buNone/>
            </a:pPr>
            <a:endParaRPr lang="en-US" dirty="0" smtClean="0"/>
          </a:p>
          <a:p>
            <a:pPr lvl="1"/>
            <a:r>
              <a:rPr lang="en-US" dirty="0" smtClean="0"/>
              <a:t>List of services</a:t>
            </a:r>
          </a:p>
          <a:p>
            <a:pPr lvl="2"/>
            <a:r>
              <a:rPr lang="en-US" dirty="0" smtClean="0"/>
              <a:t>What can the clinic do for the community in an emergency?</a:t>
            </a:r>
          </a:p>
          <a:p>
            <a:pPr lvl="2">
              <a:buNone/>
            </a:pPr>
            <a:endParaRPr lang="en-US" dirty="0" smtClean="0"/>
          </a:p>
          <a:p>
            <a:pPr lvl="1"/>
            <a:r>
              <a:rPr lang="en-US" dirty="0" smtClean="0"/>
              <a:t>Asking for help</a:t>
            </a:r>
          </a:p>
          <a:p>
            <a:pPr lvl="2"/>
            <a:r>
              <a:rPr lang="en-US" dirty="0" smtClean="0"/>
              <a:t>Reaching out to local, state and federal resources to aid patients that may be sheltered in place.</a:t>
            </a:r>
          </a:p>
          <a:p>
            <a:pPr lvl="2"/>
            <a:r>
              <a:rPr lang="en-US" dirty="0" smtClean="0"/>
              <a:t>External contact list</a:t>
            </a:r>
          </a:p>
          <a:p>
            <a:pPr lvl="1"/>
            <a:endParaRPr lang="en-US" dirty="0" smtClean="0"/>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2286000" y="3124200"/>
            <a:ext cx="6324600" cy="1894362"/>
          </a:xfrm>
        </p:spPr>
        <p:txBody>
          <a:bodyPr/>
          <a:lstStyle/>
          <a:p>
            <a:r>
              <a:rPr lang="en-US" dirty="0" smtClean="0"/>
              <a:t>Training and Testing</a:t>
            </a:r>
            <a:endParaRPr lang="en-US" dirty="0"/>
          </a:p>
        </p:txBody>
      </p:sp>
      <p:sp>
        <p:nvSpPr>
          <p:cNvPr id="2052" name="Text Box 4"/>
          <p:cNvSpPr txBox="1">
            <a:spLocks noChangeArrowheads="1"/>
          </p:cNvSpPr>
          <p:nvPr/>
        </p:nvSpPr>
        <p:spPr bwMode="auto">
          <a:xfrm>
            <a:off x="4572000" y="5334000"/>
            <a:ext cx="4572000" cy="400110"/>
          </a:xfrm>
          <a:prstGeom prst="rect">
            <a:avLst/>
          </a:prstGeom>
          <a:noFill/>
          <a:ln w="9525">
            <a:noFill/>
            <a:miter lim="800000"/>
            <a:headEnd/>
            <a:tailEnd/>
          </a:ln>
          <a:effectLst/>
        </p:spPr>
        <p:txBody>
          <a:bodyPr wrap="square">
            <a:spAutoFit/>
          </a:bodyPr>
          <a:lstStyle/>
          <a:p>
            <a:r>
              <a:rPr lang="en-US" sz="2000" b="1" dirty="0" smtClean="0"/>
              <a:t>      </a:t>
            </a:r>
            <a:endParaRPr lang="en-US" dirty="0"/>
          </a:p>
        </p:txBody>
      </p:sp>
      <p:sp>
        <p:nvSpPr>
          <p:cNvPr id="2053" name="Text Box 5"/>
          <p:cNvSpPr txBox="1">
            <a:spLocks noChangeArrowheads="1"/>
          </p:cNvSpPr>
          <p:nvPr/>
        </p:nvSpPr>
        <p:spPr bwMode="auto">
          <a:xfrm>
            <a:off x="4953000" y="6248400"/>
            <a:ext cx="3803650" cy="366713"/>
          </a:xfrm>
          <a:prstGeom prst="rect">
            <a:avLst/>
          </a:prstGeom>
          <a:noFill/>
          <a:ln w="9525">
            <a:noFill/>
            <a:miter lim="800000"/>
            <a:headEnd/>
            <a:tailEnd/>
          </a:ln>
          <a:effectLst/>
        </p:spPr>
        <p:txBody>
          <a:bodyPr wrap="none">
            <a:spAutoFit/>
          </a:bodyPr>
          <a:lstStyle/>
          <a:p>
            <a:r>
              <a:rPr lang="en-US" b="1" i="1" dirty="0"/>
              <a:t>Promoting Access to Health Care</a:t>
            </a:r>
          </a:p>
        </p:txBody>
      </p:sp>
      <p:pic>
        <p:nvPicPr>
          <p:cNvPr id="6"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r>
              <a:rPr lang="en-US" dirty="0" smtClean="0"/>
              <a:t>Training and Testing</a:t>
            </a:r>
            <a:endParaRPr lang="en-US" dirty="0"/>
          </a:p>
        </p:txBody>
      </p:sp>
      <p:sp>
        <p:nvSpPr>
          <p:cNvPr id="6147" name="Rectangle 3"/>
          <p:cNvSpPr>
            <a:spLocks noGrp="1" noChangeArrowheads="1"/>
          </p:cNvSpPr>
          <p:nvPr>
            <p:ph sz="quarter" idx="1"/>
          </p:nvPr>
        </p:nvSpPr>
        <p:spPr/>
        <p:txBody>
          <a:bodyPr>
            <a:normAutofit fontScale="85000" lnSpcReduction="20000"/>
          </a:bodyPr>
          <a:lstStyle/>
          <a:p>
            <a:pPr>
              <a:buFont typeface="Wingdings" pitchFamily="2" charset="2"/>
              <a:buNone/>
            </a:pPr>
            <a:endParaRPr lang="en-US" sz="3200" dirty="0"/>
          </a:p>
          <a:p>
            <a:pPr>
              <a:buNone/>
            </a:pPr>
            <a:r>
              <a:rPr lang="en-US" sz="3200" b="1" i="1" dirty="0" smtClean="0"/>
              <a:t>491.12(d)  Training and Testing.  The RHC must develop and maintain an emergency preparedness training and testing program that is based on the emergency plan set forth in paragraph (a) of this section, risk assessment at paragraph (a)(1) of this section, policies and procedures at paragraph (b) of this section, and the communication plan at paragraph (c) of this section.  The training and testing must be reviewed and updated at least annually.</a:t>
            </a:r>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dirty="0" smtClean="0"/>
              <a:t>Training</a:t>
            </a:r>
            <a:endParaRPr lang="en-US" dirty="0"/>
          </a:p>
        </p:txBody>
      </p:sp>
      <p:sp>
        <p:nvSpPr>
          <p:cNvPr id="13315" name="Rectangle 3"/>
          <p:cNvSpPr>
            <a:spLocks noGrp="1" noChangeArrowheads="1"/>
          </p:cNvSpPr>
          <p:nvPr>
            <p:ph sz="quarter" idx="1"/>
          </p:nvPr>
        </p:nvSpPr>
        <p:spPr/>
        <p:txBody>
          <a:bodyPr/>
          <a:lstStyle/>
          <a:p>
            <a:r>
              <a:rPr lang="en-US" dirty="0" smtClean="0"/>
              <a:t>Initial training on the emergency plan for all new and existing staff</a:t>
            </a:r>
          </a:p>
          <a:p>
            <a:r>
              <a:rPr lang="en-US" dirty="0" smtClean="0"/>
              <a:t>Training must be conducted annually on the plan</a:t>
            </a:r>
          </a:p>
          <a:p>
            <a:r>
              <a:rPr lang="en-US" dirty="0" smtClean="0"/>
              <a:t>The staff must demonstrate knowledge of the plan</a:t>
            </a:r>
          </a:p>
          <a:p>
            <a:pPr lvl="1"/>
            <a:r>
              <a:rPr lang="en-US" dirty="0" smtClean="0"/>
              <a:t>Can they locate the plan?</a:t>
            </a:r>
          </a:p>
          <a:p>
            <a:pPr lvl="1"/>
            <a:r>
              <a:rPr lang="en-US" dirty="0" smtClean="0"/>
              <a:t>Do they know their role during an emergency?</a:t>
            </a:r>
          </a:p>
          <a:p>
            <a:pPr lvl="1"/>
            <a:endParaRPr lang="en-US" dirty="0" smtClean="0"/>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dirty="0" smtClean="0"/>
              <a:t>Testing</a:t>
            </a:r>
            <a:endParaRPr lang="en-US" dirty="0"/>
          </a:p>
        </p:txBody>
      </p:sp>
      <p:sp>
        <p:nvSpPr>
          <p:cNvPr id="13315" name="Rectangle 3"/>
          <p:cNvSpPr>
            <a:spLocks noGrp="1" noChangeArrowheads="1"/>
          </p:cNvSpPr>
          <p:nvPr>
            <p:ph sz="quarter" idx="1"/>
          </p:nvPr>
        </p:nvSpPr>
        <p:spPr/>
        <p:txBody>
          <a:bodyPr/>
          <a:lstStyle/>
          <a:p>
            <a:r>
              <a:rPr lang="en-US" dirty="0" smtClean="0"/>
              <a:t>Full-scale exercises</a:t>
            </a:r>
          </a:p>
          <a:p>
            <a:pPr lvl="1"/>
            <a:r>
              <a:rPr lang="en-US" dirty="0" smtClean="0"/>
              <a:t>The clinic must participate in at least one full-scale exercise.  </a:t>
            </a:r>
          </a:p>
          <a:p>
            <a:pPr lvl="1">
              <a:buNone/>
            </a:pPr>
            <a:endParaRPr lang="en-US" dirty="0" smtClean="0"/>
          </a:p>
          <a:p>
            <a:pPr lvl="1"/>
            <a:r>
              <a:rPr lang="en-US" dirty="0" smtClean="0"/>
              <a:t>Actual event</a:t>
            </a:r>
          </a:p>
          <a:p>
            <a:pPr lvl="2"/>
            <a:r>
              <a:rPr lang="en-US" dirty="0" smtClean="0"/>
              <a:t>Any man-made or natural disaster that requires the clinic to activate the plan</a:t>
            </a:r>
          </a:p>
          <a:p>
            <a:pPr lvl="1"/>
            <a:endParaRPr lang="en-US" dirty="0" smtClean="0"/>
          </a:p>
          <a:p>
            <a:pPr lvl="1"/>
            <a:r>
              <a:rPr lang="en-US" dirty="0" smtClean="0"/>
              <a:t>Examples of community or facility based full-scale exercise</a:t>
            </a:r>
          </a:p>
          <a:p>
            <a:pPr lvl="2"/>
            <a:r>
              <a:rPr lang="en-US" dirty="0" smtClean="0"/>
              <a:t>Contacting the fire department to participate in a fire drill </a:t>
            </a:r>
          </a:p>
          <a:p>
            <a:pPr lvl="2"/>
            <a:r>
              <a:rPr lang="en-US" dirty="0" smtClean="0"/>
              <a:t>Contacting the local police to participate in an active shooter exercise</a:t>
            </a:r>
          </a:p>
          <a:p>
            <a:pPr lvl="1"/>
            <a:endParaRPr lang="en-US" dirty="0" smtClean="0"/>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dirty="0" smtClean="0"/>
              <a:t>Testing</a:t>
            </a:r>
            <a:endParaRPr lang="en-US" dirty="0"/>
          </a:p>
        </p:txBody>
      </p:sp>
      <p:sp>
        <p:nvSpPr>
          <p:cNvPr id="13315" name="Rectangle 3"/>
          <p:cNvSpPr>
            <a:spLocks noGrp="1" noChangeArrowheads="1"/>
          </p:cNvSpPr>
          <p:nvPr>
            <p:ph sz="quarter" idx="1"/>
          </p:nvPr>
        </p:nvSpPr>
        <p:spPr/>
        <p:txBody>
          <a:bodyPr>
            <a:normAutofit/>
          </a:bodyPr>
          <a:lstStyle/>
          <a:p>
            <a:r>
              <a:rPr lang="en-US" dirty="0" smtClean="0"/>
              <a:t>The clinic must also complete a second exercise</a:t>
            </a:r>
          </a:p>
          <a:p>
            <a:pPr lvl="1"/>
            <a:endParaRPr lang="en-US" dirty="0" smtClean="0"/>
          </a:p>
          <a:p>
            <a:pPr lvl="1"/>
            <a:r>
              <a:rPr lang="en-US" dirty="0" smtClean="0"/>
              <a:t>Either another full-scale exercise or</a:t>
            </a:r>
          </a:p>
          <a:p>
            <a:pPr lvl="1">
              <a:buNone/>
            </a:pPr>
            <a:endParaRPr lang="en-US" dirty="0" smtClean="0"/>
          </a:p>
          <a:p>
            <a:pPr lvl="1"/>
            <a:r>
              <a:rPr lang="en-US" dirty="0" smtClean="0"/>
              <a:t>A table-top drill</a:t>
            </a:r>
          </a:p>
          <a:p>
            <a:pPr lvl="2"/>
            <a:r>
              <a:rPr lang="en-US" dirty="0" smtClean="0"/>
              <a:t>This is a group based discussion </a:t>
            </a:r>
          </a:p>
          <a:p>
            <a:pPr lvl="2"/>
            <a:r>
              <a:rPr lang="en-US" dirty="0" smtClean="0"/>
              <a:t>Led by a facilitator</a:t>
            </a:r>
          </a:p>
          <a:p>
            <a:pPr lvl="2"/>
            <a:r>
              <a:rPr lang="en-US" dirty="0" smtClean="0"/>
              <a:t>Must be clinically relevant (one of the top 5 hazards)</a:t>
            </a:r>
          </a:p>
          <a:p>
            <a:pPr lvl="2"/>
            <a:r>
              <a:rPr lang="en-US" dirty="0" smtClean="0"/>
              <a:t>Includes problem statements, directed messages or prepared questions </a:t>
            </a:r>
          </a:p>
          <a:p>
            <a:pPr lvl="2"/>
            <a:r>
              <a:rPr lang="en-US" dirty="0" smtClean="0"/>
              <a:t>Should challenge the emergency plan</a:t>
            </a:r>
          </a:p>
          <a:p>
            <a:pPr lvl="1"/>
            <a:endParaRPr lang="en-US" dirty="0" smtClean="0"/>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dirty="0" smtClean="0"/>
              <a:t>Testing</a:t>
            </a:r>
            <a:endParaRPr lang="en-US" dirty="0"/>
          </a:p>
        </p:txBody>
      </p:sp>
      <p:sp>
        <p:nvSpPr>
          <p:cNvPr id="13315" name="Rectangle 3"/>
          <p:cNvSpPr>
            <a:spLocks noGrp="1" noChangeArrowheads="1"/>
          </p:cNvSpPr>
          <p:nvPr>
            <p:ph sz="quarter" idx="1"/>
          </p:nvPr>
        </p:nvSpPr>
        <p:spPr/>
        <p:txBody>
          <a:bodyPr>
            <a:normAutofit/>
          </a:bodyPr>
          <a:lstStyle/>
          <a:p>
            <a:r>
              <a:rPr lang="en-US" dirty="0" smtClean="0"/>
              <a:t>After action reports</a:t>
            </a:r>
          </a:p>
          <a:p>
            <a:pPr lvl="1"/>
            <a:endParaRPr lang="en-US" dirty="0" smtClean="0"/>
          </a:p>
          <a:p>
            <a:pPr lvl="1"/>
            <a:r>
              <a:rPr lang="en-US" dirty="0" smtClean="0"/>
              <a:t>Documentation must be kept for every event, exercise or drill</a:t>
            </a:r>
          </a:p>
          <a:p>
            <a:pPr lvl="1"/>
            <a:endParaRPr lang="en-US" dirty="0" smtClean="0"/>
          </a:p>
          <a:p>
            <a:pPr lvl="1"/>
            <a:r>
              <a:rPr lang="en-US" dirty="0" smtClean="0"/>
              <a:t>Analyze clinic’s response</a:t>
            </a:r>
          </a:p>
          <a:p>
            <a:pPr lvl="1"/>
            <a:endParaRPr lang="en-US" dirty="0" smtClean="0"/>
          </a:p>
          <a:p>
            <a:pPr lvl="1"/>
            <a:r>
              <a:rPr lang="en-US" dirty="0" smtClean="0"/>
              <a:t>Revise the emergency plan based on findings</a:t>
            </a:r>
          </a:p>
          <a:p>
            <a:pPr lvl="1"/>
            <a:endParaRPr lang="en-US" dirty="0" smtClean="0"/>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2286000" y="3124200"/>
            <a:ext cx="6324600" cy="1894362"/>
          </a:xfrm>
        </p:spPr>
        <p:txBody>
          <a:bodyPr/>
          <a:lstStyle/>
          <a:p>
            <a:r>
              <a:rPr lang="en-US" dirty="0" smtClean="0"/>
              <a:t>Integrated Healthcare Systems</a:t>
            </a:r>
            <a:endParaRPr lang="en-US" dirty="0"/>
          </a:p>
        </p:txBody>
      </p:sp>
      <p:sp>
        <p:nvSpPr>
          <p:cNvPr id="2052" name="Text Box 4"/>
          <p:cNvSpPr txBox="1">
            <a:spLocks noChangeArrowheads="1"/>
          </p:cNvSpPr>
          <p:nvPr/>
        </p:nvSpPr>
        <p:spPr bwMode="auto">
          <a:xfrm>
            <a:off x="4572000" y="5334000"/>
            <a:ext cx="4572000" cy="400110"/>
          </a:xfrm>
          <a:prstGeom prst="rect">
            <a:avLst/>
          </a:prstGeom>
          <a:noFill/>
          <a:ln w="9525">
            <a:noFill/>
            <a:miter lim="800000"/>
            <a:headEnd/>
            <a:tailEnd/>
          </a:ln>
          <a:effectLst/>
        </p:spPr>
        <p:txBody>
          <a:bodyPr wrap="square">
            <a:spAutoFit/>
          </a:bodyPr>
          <a:lstStyle/>
          <a:p>
            <a:r>
              <a:rPr lang="en-US" sz="2000" b="1" dirty="0" smtClean="0"/>
              <a:t>      </a:t>
            </a:r>
            <a:endParaRPr lang="en-US" dirty="0"/>
          </a:p>
        </p:txBody>
      </p:sp>
      <p:sp>
        <p:nvSpPr>
          <p:cNvPr id="2053" name="Text Box 5"/>
          <p:cNvSpPr txBox="1">
            <a:spLocks noChangeArrowheads="1"/>
          </p:cNvSpPr>
          <p:nvPr/>
        </p:nvSpPr>
        <p:spPr bwMode="auto">
          <a:xfrm>
            <a:off x="4953000" y="6248400"/>
            <a:ext cx="3803650" cy="366713"/>
          </a:xfrm>
          <a:prstGeom prst="rect">
            <a:avLst/>
          </a:prstGeom>
          <a:noFill/>
          <a:ln w="9525">
            <a:noFill/>
            <a:miter lim="800000"/>
            <a:headEnd/>
            <a:tailEnd/>
          </a:ln>
          <a:effectLst/>
        </p:spPr>
        <p:txBody>
          <a:bodyPr wrap="none">
            <a:spAutoFit/>
          </a:bodyPr>
          <a:lstStyle/>
          <a:p>
            <a:r>
              <a:rPr lang="en-US" b="1" i="1" dirty="0"/>
              <a:t>Promoting Access to Health Care</a:t>
            </a:r>
          </a:p>
        </p:txBody>
      </p:sp>
      <p:pic>
        <p:nvPicPr>
          <p:cNvPr id="6"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r>
              <a:rPr lang="en-US" dirty="0" smtClean="0"/>
              <a:t>Integrated Healthcare Systems</a:t>
            </a:r>
            <a:endParaRPr lang="en-US" dirty="0"/>
          </a:p>
        </p:txBody>
      </p:sp>
      <p:sp>
        <p:nvSpPr>
          <p:cNvPr id="6147" name="Rectangle 3"/>
          <p:cNvSpPr>
            <a:spLocks noGrp="1" noChangeArrowheads="1"/>
          </p:cNvSpPr>
          <p:nvPr>
            <p:ph sz="quarter" idx="1"/>
          </p:nvPr>
        </p:nvSpPr>
        <p:spPr/>
        <p:txBody>
          <a:bodyPr>
            <a:normAutofit fontScale="92500" lnSpcReduction="20000"/>
          </a:bodyPr>
          <a:lstStyle/>
          <a:p>
            <a:pPr>
              <a:buFont typeface="Wingdings" pitchFamily="2" charset="2"/>
              <a:buNone/>
            </a:pPr>
            <a:endParaRPr lang="en-US" sz="3200" dirty="0"/>
          </a:p>
          <a:p>
            <a:pPr>
              <a:buNone/>
            </a:pPr>
            <a:r>
              <a:rPr lang="en-US" sz="3200" b="1" i="1" dirty="0" smtClean="0"/>
              <a:t>491.12(d)  Integrated healthcare systems.  If an RHC is part of a healthcare system consisting of multiple separately certified healthcare facilities that elects to have a unified and integrated emergency preparedness program, the RHC may choose to participate in the healthcare system’s coordinated emergency preparedness program.</a:t>
            </a:r>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dirty="0" smtClean="0"/>
              <a:t>Integrated Healthcare Systems</a:t>
            </a:r>
            <a:endParaRPr lang="en-US" dirty="0"/>
          </a:p>
        </p:txBody>
      </p:sp>
      <p:sp>
        <p:nvSpPr>
          <p:cNvPr id="13315" name="Rectangle 3"/>
          <p:cNvSpPr>
            <a:spLocks noGrp="1" noChangeArrowheads="1"/>
          </p:cNvSpPr>
          <p:nvPr>
            <p:ph sz="quarter" idx="1"/>
          </p:nvPr>
        </p:nvSpPr>
        <p:spPr/>
        <p:txBody>
          <a:bodyPr>
            <a:normAutofit/>
          </a:bodyPr>
          <a:lstStyle/>
          <a:p>
            <a:r>
              <a:rPr lang="en-US" dirty="0" smtClean="0"/>
              <a:t>Document every clinic’s participation in the creation of the plan</a:t>
            </a:r>
          </a:p>
          <a:p>
            <a:r>
              <a:rPr lang="en-US" dirty="0" smtClean="0"/>
              <a:t>A clinic specific risk assessment must be included</a:t>
            </a:r>
          </a:p>
          <a:p>
            <a:r>
              <a:rPr lang="en-US" dirty="0" smtClean="0"/>
              <a:t>The clinic’s patient population and services offered need to be addressed</a:t>
            </a:r>
          </a:p>
          <a:p>
            <a:r>
              <a:rPr lang="en-US" dirty="0" smtClean="0"/>
              <a:t>The plan must be usable in every location</a:t>
            </a:r>
          </a:p>
          <a:p>
            <a:r>
              <a:rPr lang="en-US" dirty="0" smtClean="0"/>
              <a:t>Policies and procedures, communication plan and training and testing programs must include every location</a:t>
            </a:r>
          </a:p>
          <a:p>
            <a:endParaRPr lang="en-US" dirty="0" smtClean="0"/>
          </a:p>
          <a:p>
            <a:pPr lvl="1"/>
            <a:endParaRPr lang="en-US" dirty="0" smtClean="0"/>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2286000" y="3124200"/>
            <a:ext cx="6324600" cy="1894362"/>
          </a:xfrm>
        </p:spPr>
        <p:txBody>
          <a:bodyPr/>
          <a:lstStyle/>
          <a:p>
            <a:r>
              <a:rPr lang="en-US" dirty="0" smtClean="0"/>
              <a:t>Emergency Preparedness Process</a:t>
            </a:r>
            <a:endParaRPr lang="en-US" dirty="0"/>
          </a:p>
        </p:txBody>
      </p:sp>
      <p:sp>
        <p:nvSpPr>
          <p:cNvPr id="2052" name="Text Box 4"/>
          <p:cNvSpPr txBox="1">
            <a:spLocks noChangeArrowheads="1"/>
          </p:cNvSpPr>
          <p:nvPr/>
        </p:nvSpPr>
        <p:spPr bwMode="auto">
          <a:xfrm>
            <a:off x="4572000" y="5334000"/>
            <a:ext cx="4572000" cy="400110"/>
          </a:xfrm>
          <a:prstGeom prst="rect">
            <a:avLst/>
          </a:prstGeom>
          <a:noFill/>
          <a:ln w="9525">
            <a:noFill/>
            <a:miter lim="800000"/>
            <a:headEnd/>
            <a:tailEnd/>
          </a:ln>
          <a:effectLst/>
        </p:spPr>
        <p:txBody>
          <a:bodyPr wrap="square">
            <a:spAutoFit/>
          </a:bodyPr>
          <a:lstStyle/>
          <a:p>
            <a:r>
              <a:rPr lang="en-US" sz="2000" b="1" dirty="0" smtClean="0"/>
              <a:t>      </a:t>
            </a:r>
            <a:endParaRPr lang="en-US" dirty="0"/>
          </a:p>
        </p:txBody>
      </p:sp>
      <p:sp>
        <p:nvSpPr>
          <p:cNvPr id="2053" name="Text Box 5"/>
          <p:cNvSpPr txBox="1">
            <a:spLocks noChangeArrowheads="1"/>
          </p:cNvSpPr>
          <p:nvPr/>
        </p:nvSpPr>
        <p:spPr bwMode="auto">
          <a:xfrm>
            <a:off x="4953000" y="6248400"/>
            <a:ext cx="3803650" cy="366713"/>
          </a:xfrm>
          <a:prstGeom prst="rect">
            <a:avLst/>
          </a:prstGeom>
          <a:noFill/>
          <a:ln w="9525">
            <a:noFill/>
            <a:miter lim="800000"/>
            <a:headEnd/>
            <a:tailEnd/>
          </a:ln>
          <a:effectLst/>
        </p:spPr>
        <p:txBody>
          <a:bodyPr wrap="none">
            <a:spAutoFit/>
          </a:bodyPr>
          <a:lstStyle/>
          <a:p>
            <a:r>
              <a:rPr lang="en-US" b="1" i="1" dirty="0"/>
              <a:t>Promoting Access to Health Care</a:t>
            </a:r>
          </a:p>
        </p:txBody>
      </p:sp>
      <p:pic>
        <p:nvPicPr>
          <p:cNvPr id="6"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dirty="0" smtClean="0"/>
              <a:t>Emergency Preparedness Process</a:t>
            </a:r>
            <a:endParaRPr lang="en-US" dirty="0"/>
          </a:p>
        </p:txBody>
      </p:sp>
      <p:sp>
        <p:nvSpPr>
          <p:cNvPr id="13315" name="Rectangle 3"/>
          <p:cNvSpPr>
            <a:spLocks noGrp="1" noChangeArrowheads="1"/>
          </p:cNvSpPr>
          <p:nvPr>
            <p:ph sz="quarter" idx="1"/>
          </p:nvPr>
        </p:nvSpPr>
        <p:spPr/>
        <p:txBody>
          <a:bodyPr>
            <a:normAutofit/>
          </a:bodyPr>
          <a:lstStyle/>
          <a:p>
            <a:r>
              <a:rPr lang="en-US" dirty="0" smtClean="0"/>
              <a:t>Create an emergency plan for your clinic</a:t>
            </a:r>
            <a:br>
              <a:rPr lang="en-US" dirty="0" smtClean="0"/>
            </a:br>
            <a:endParaRPr lang="en-US" dirty="0" smtClean="0"/>
          </a:p>
          <a:p>
            <a:r>
              <a:rPr lang="en-US" dirty="0" smtClean="0"/>
              <a:t>Train all staff on the emergency plan</a:t>
            </a:r>
            <a:br>
              <a:rPr lang="en-US" dirty="0" smtClean="0"/>
            </a:br>
            <a:endParaRPr lang="en-US" dirty="0" smtClean="0"/>
          </a:p>
          <a:p>
            <a:r>
              <a:rPr lang="en-US" dirty="0" smtClean="0"/>
              <a:t>Test the plan by conducting exercises</a:t>
            </a:r>
            <a:br>
              <a:rPr lang="en-US" dirty="0" smtClean="0"/>
            </a:br>
            <a:endParaRPr lang="en-US" dirty="0" smtClean="0"/>
          </a:p>
          <a:p>
            <a:r>
              <a:rPr lang="en-US" dirty="0" smtClean="0"/>
              <a:t>Evaluate and revise the plan based on the outcome of the exercises</a:t>
            </a:r>
          </a:p>
          <a:p>
            <a:endParaRPr lang="en-US" dirty="0" smtClean="0"/>
          </a:p>
          <a:p>
            <a:pPr lvl="1"/>
            <a:endParaRPr lang="en-US" dirty="0" smtClean="0"/>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dirty="0" smtClean="0"/>
              <a:t>Emergency Preparedness Process</a:t>
            </a:r>
            <a:endParaRPr lang="en-US" dirty="0"/>
          </a:p>
        </p:txBody>
      </p:sp>
      <p:sp>
        <p:nvSpPr>
          <p:cNvPr id="13315" name="Rectangle 3"/>
          <p:cNvSpPr>
            <a:spLocks noGrp="1" noChangeArrowheads="1"/>
          </p:cNvSpPr>
          <p:nvPr>
            <p:ph sz="quarter" idx="1"/>
          </p:nvPr>
        </p:nvSpPr>
        <p:spPr/>
        <p:txBody>
          <a:bodyPr>
            <a:normAutofit/>
          </a:bodyPr>
          <a:lstStyle/>
          <a:p>
            <a:r>
              <a:rPr lang="en-US" dirty="0" smtClean="0"/>
              <a:t>Annual Review</a:t>
            </a:r>
          </a:p>
          <a:p>
            <a:pPr lvl="1"/>
            <a:r>
              <a:rPr lang="en-US" dirty="0" smtClean="0"/>
              <a:t>Emergency plan</a:t>
            </a:r>
          </a:p>
          <a:p>
            <a:pPr lvl="2"/>
            <a:r>
              <a:rPr lang="en-US" dirty="0" smtClean="0"/>
              <a:t>A new risk assessment needs to be completed each year</a:t>
            </a:r>
            <a:br>
              <a:rPr lang="en-US" dirty="0" smtClean="0"/>
            </a:br>
            <a:endParaRPr lang="en-US" dirty="0" smtClean="0"/>
          </a:p>
          <a:p>
            <a:pPr lvl="1"/>
            <a:r>
              <a:rPr lang="en-US" dirty="0" smtClean="0"/>
              <a:t>Policies and procedures</a:t>
            </a:r>
            <a:br>
              <a:rPr lang="en-US" dirty="0" smtClean="0"/>
            </a:br>
            <a:endParaRPr lang="en-US" dirty="0" smtClean="0"/>
          </a:p>
          <a:p>
            <a:pPr lvl="1"/>
            <a:r>
              <a:rPr lang="en-US" dirty="0" smtClean="0"/>
              <a:t>Communication plan</a:t>
            </a:r>
            <a:br>
              <a:rPr lang="en-US" dirty="0" smtClean="0"/>
            </a:br>
            <a:endParaRPr lang="en-US" dirty="0" smtClean="0"/>
          </a:p>
          <a:p>
            <a:pPr lvl="1"/>
            <a:r>
              <a:rPr lang="en-US" dirty="0" smtClean="0"/>
              <a:t>Testing and training program</a:t>
            </a:r>
          </a:p>
          <a:p>
            <a:pPr lvl="1"/>
            <a:endParaRPr lang="en-US" dirty="0" smtClean="0"/>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r>
              <a:rPr lang="en-US" dirty="0" smtClean="0"/>
              <a:t>Emergency Preparedness Process</a:t>
            </a:r>
            <a:endParaRPr lang="en-US" dirty="0"/>
          </a:p>
        </p:txBody>
      </p:sp>
      <p:sp>
        <p:nvSpPr>
          <p:cNvPr id="13315" name="Rectangle 3"/>
          <p:cNvSpPr>
            <a:spLocks noGrp="1" noChangeArrowheads="1"/>
          </p:cNvSpPr>
          <p:nvPr>
            <p:ph sz="quarter" idx="1"/>
          </p:nvPr>
        </p:nvSpPr>
        <p:spPr/>
        <p:txBody>
          <a:bodyPr>
            <a:normAutofit/>
          </a:bodyPr>
          <a:lstStyle/>
          <a:p>
            <a:r>
              <a:rPr lang="en-US" dirty="0" smtClean="0"/>
              <a:t>Document everything!</a:t>
            </a:r>
          </a:p>
          <a:p>
            <a:pPr lvl="1"/>
            <a:r>
              <a:rPr lang="en-US" dirty="0" smtClean="0"/>
              <a:t>Efforts to contact officials</a:t>
            </a:r>
          </a:p>
          <a:p>
            <a:pPr lvl="2"/>
            <a:r>
              <a:rPr lang="en-US" dirty="0" smtClean="0"/>
              <a:t>Call your local officials, hospitals,  emergency services to become a part of the community emergency response team</a:t>
            </a:r>
          </a:p>
          <a:p>
            <a:pPr lvl="1"/>
            <a:r>
              <a:rPr lang="en-US" dirty="0" smtClean="0"/>
              <a:t>Patient information</a:t>
            </a:r>
          </a:p>
          <a:p>
            <a:pPr lvl="1"/>
            <a:r>
              <a:rPr lang="en-US" dirty="0" smtClean="0"/>
              <a:t>Training </a:t>
            </a:r>
          </a:p>
          <a:p>
            <a:pPr lvl="2"/>
            <a:r>
              <a:rPr lang="en-US" dirty="0" smtClean="0"/>
              <a:t>Current and new staff</a:t>
            </a:r>
          </a:p>
          <a:p>
            <a:pPr lvl="1"/>
            <a:r>
              <a:rPr lang="en-US" dirty="0" smtClean="0"/>
              <a:t>Testing of the plan</a:t>
            </a:r>
          </a:p>
          <a:p>
            <a:pPr lvl="2"/>
            <a:r>
              <a:rPr lang="en-US" dirty="0" smtClean="0"/>
              <a:t>Actual events</a:t>
            </a:r>
          </a:p>
          <a:p>
            <a:pPr lvl="2"/>
            <a:r>
              <a:rPr lang="en-US" dirty="0" smtClean="0"/>
              <a:t>Full-scale exercises</a:t>
            </a:r>
          </a:p>
          <a:p>
            <a:pPr lvl="2"/>
            <a:r>
              <a:rPr lang="en-US" dirty="0" smtClean="0"/>
              <a:t>Table-top drills</a:t>
            </a:r>
          </a:p>
          <a:p>
            <a:pPr lvl="1"/>
            <a:r>
              <a:rPr lang="en-US" dirty="0" smtClean="0"/>
              <a:t>Integrated health systems</a:t>
            </a:r>
          </a:p>
          <a:p>
            <a:pPr lvl="2"/>
            <a:r>
              <a:rPr lang="en-US" dirty="0" smtClean="0"/>
              <a:t>Show involvement in the plan</a:t>
            </a:r>
          </a:p>
          <a:p>
            <a:pPr lvl="1"/>
            <a:endParaRPr lang="en-US" dirty="0" smtClean="0"/>
          </a:p>
        </p:txBody>
      </p:sp>
      <p:sp>
        <p:nvSpPr>
          <p:cNvPr id="4" name="Footer Placeholder 3"/>
          <p:cNvSpPr>
            <a:spLocks noGrp="1"/>
          </p:cNvSpPr>
          <p:nvPr>
            <p:ph type="ftr" sz="quarter" idx="16"/>
          </p:nvPr>
        </p:nvSpPr>
        <p:spPr/>
        <p:txBody>
          <a:bodyPr/>
          <a:lstStyle/>
          <a:p>
            <a:r>
              <a:rPr lang="en-US"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Grp="1" noChangeArrowheads="1"/>
          </p:cNvSpPr>
          <p:nvPr>
            <p:ph type="title"/>
          </p:nvPr>
        </p:nvSpPr>
        <p:spPr/>
        <p:txBody>
          <a:bodyPr/>
          <a:lstStyle/>
          <a:p>
            <a:r>
              <a:rPr lang="en-US" dirty="0" smtClean="0"/>
              <a:t>Questions?</a:t>
            </a:r>
            <a:endParaRPr lang="en-US" dirty="0"/>
          </a:p>
        </p:txBody>
      </p:sp>
      <p:sp>
        <p:nvSpPr>
          <p:cNvPr id="4" name="Footer Placeholder 3"/>
          <p:cNvSpPr>
            <a:spLocks noGrp="1"/>
          </p:cNvSpPr>
          <p:nvPr>
            <p:ph type="ftr" sz="quarter" idx="16"/>
          </p:nvPr>
        </p:nvSpPr>
        <p:spPr/>
        <p:txBody>
          <a:bodyPr/>
          <a:lstStyle/>
          <a:p>
            <a:r>
              <a:rPr lang="en-US" dirty="0" smtClean="0"/>
              <a:t>Health Services Associates, Inc.</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pic>
        <p:nvPicPr>
          <p:cNvPr id="112643" name="Picture 3" descr="C:\Documents and Settings\JQuinn\Local Settings\Temporary Internet Files\Content.IE5\HBPDX08X\MC900434403[1].wmf"/>
          <p:cNvPicPr>
            <a:picLocks noChangeAspect="1" noChangeArrowheads="1"/>
          </p:cNvPicPr>
          <p:nvPr/>
        </p:nvPicPr>
        <p:blipFill>
          <a:blip r:embed="rId4" cstate="print"/>
          <a:srcRect/>
          <a:stretch>
            <a:fillRect/>
          </a:stretch>
        </p:blipFill>
        <p:spPr bwMode="auto">
          <a:xfrm>
            <a:off x="2133600" y="2743200"/>
            <a:ext cx="1752600" cy="2455274"/>
          </a:xfrm>
          <a:prstGeom prst="rect">
            <a:avLst/>
          </a:prstGeom>
          <a:noFill/>
        </p:spPr>
      </p:pic>
      <p:pic>
        <p:nvPicPr>
          <p:cNvPr id="112644" name="Picture 4" descr="C:\Documents and Settings\JQuinn\Local Settings\Temporary Internet Files\Content.IE5\CSMNJRZD\MC900434411[1].wmf"/>
          <p:cNvPicPr>
            <a:picLocks noChangeAspect="1" noChangeArrowheads="1"/>
          </p:cNvPicPr>
          <p:nvPr/>
        </p:nvPicPr>
        <p:blipFill>
          <a:blip r:embed="rId5" cstate="print"/>
          <a:srcRect/>
          <a:stretch>
            <a:fillRect/>
          </a:stretch>
        </p:blipFill>
        <p:spPr bwMode="auto">
          <a:xfrm>
            <a:off x="4800600" y="3048000"/>
            <a:ext cx="2057400" cy="2314575"/>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2619</TotalTime>
  <Words>1642</Words>
  <Application>Microsoft Office PowerPoint</Application>
  <PresentationFormat>On-screen Show (4:3)</PresentationFormat>
  <Paragraphs>328</Paragraphs>
  <Slides>38</Slides>
  <Notes>38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Oriel</vt:lpstr>
      <vt:lpstr>Emergency Preparedness</vt:lpstr>
      <vt:lpstr>Objective</vt:lpstr>
      <vt:lpstr>Emergency Plan</vt:lpstr>
      <vt:lpstr>Emergency Plan</vt:lpstr>
      <vt:lpstr>Emergency Plan</vt:lpstr>
      <vt:lpstr>Emergency Plan </vt:lpstr>
      <vt:lpstr>Emergency Plan</vt:lpstr>
      <vt:lpstr>Emergency Plan</vt:lpstr>
      <vt:lpstr>Policies and Procedures</vt:lpstr>
      <vt:lpstr>Policies and Procedures</vt:lpstr>
      <vt:lpstr>Policies and Procedures</vt:lpstr>
      <vt:lpstr>Policies and Procedures</vt:lpstr>
      <vt:lpstr>Policies and Procedures</vt:lpstr>
      <vt:lpstr>Policies and Procedures</vt:lpstr>
      <vt:lpstr>Policies and Procedures - Recommended</vt:lpstr>
      <vt:lpstr>Policies and Procedures - Recommended</vt:lpstr>
      <vt:lpstr>Policies and Procedures - Recommended</vt:lpstr>
      <vt:lpstr>Communication Plan</vt:lpstr>
      <vt:lpstr>Communication Plan</vt:lpstr>
      <vt:lpstr>Communication Plan</vt:lpstr>
      <vt:lpstr>Communication Plan</vt:lpstr>
      <vt:lpstr>Communication Plan</vt:lpstr>
      <vt:lpstr>Communication Plan</vt:lpstr>
      <vt:lpstr>Communication Plan</vt:lpstr>
      <vt:lpstr>Training and Testing</vt:lpstr>
      <vt:lpstr>Training and Testing</vt:lpstr>
      <vt:lpstr>Training</vt:lpstr>
      <vt:lpstr>Testing</vt:lpstr>
      <vt:lpstr>Testing</vt:lpstr>
      <vt:lpstr>Testing</vt:lpstr>
      <vt:lpstr>Integrated Healthcare Systems</vt:lpstr>
      <vt:lpstr>Integrated Healthcare Systems</vt:lpstr>
      <vt:lpstr>Integrated Healthcare Systems</vt:lpstr>
      <vt:lpstr>Emergency Preparedness Process</vt:lpstr>
      <vt:lpstr>Emergency Preparedness Process</vt:lpstr>
      <vt:lpstr>Emergency Preparedness Process</vt:lpstr>
      <vt:lpstr>Emergency Preparedness Process</vt:lpstr>
      <vt:lpstr>Questions?</vt:lpstr>
    </vt:vector>
  </TitlesOfParts>
  <Company>Health Services Associates,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 Reporting – The Basics</dc:title>
  <dc:creator>Nancy Pratt</dc:creator>
  <cp:lastModifiedBy>User</cp:lastModifiedBy>
  <cp:revision>257</cp:revision>
  <dcterms:created xsi:type="dcterms:W3CDTF">2007-11-12T16:50:57Z</dcterms:created>
  <dcterms:modified xsi:type="dcterms:W3CDTF">2018-06-03T18:47:39Z</dcterms:modified>
</cp:coreProperties>
</file>