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67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74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63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68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75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71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69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5.xml" ContentType="application/vnd.openxmlformats-officedocument.presentationml.notes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72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66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73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6" r:id="rId1"/>
  </p:sldMasterIdLst>
  <p:notesMasterIdLst>
    <p:notesMasterId r:id="rId77"/>
  </p:notesMasterIdLst>
  <p:handoutMasterIdLst>
    <p:handoutMasterId r:id="rId78"/>
  </p:handoutMasterIdLst>
  <p:sldIdLst>
    <p:sldId id="256" r:id="rId2"/>
    <p:sldId id="319" r:id="rId3"/>
    <p:sldId id="259" r:id="rId4"/>
    <p:sldId id="320" r:id="rId5"/>
    <p:sldId id="257" r:id="rId6"/>
    <p:sldId id="261" r:id="rId7"/>
    <p:sldId id="262" r:id="rId8"/>
    <p:sldId id="263" r:id="rId9"/>
    <p:sldId id="358" r:id="rId10"/>
    <p:sldId id="360" r:id="rId11"/>
    <p:sldId id="419" r:id="rId12"/>
    <p:sldId id="359" r:id="rId13"/>
    <p:sldId id="408" r:id="rId14"/>
    <p:sldId id="409" r:id="rId15"/>
    <p:sldId id="410" r:id="rId16"/>
    <p:sldId id="411" r:id="rId17"/>
    <p:sldId id="316" r:id="rId18"/>
    <p:sldId id="317" r:id="rId19"/>
    <p:sldId id="296" r:id="rId20"/>
    <p:sldId id="298" r:id="rId21"/>
    <p:sldId id="318" r:id="rId22"/>
    <p:sldId id="355" r:id="rId23"/>
    <p:sldId id="466" r:id="rId24"/>
    <p:sldId id="467" r:id="rId25"/>
    <p:sldId id="453" r:id="rId26"/>
    <p:sldId id="454" r:id="rId27"/>
    <p:sldId id="371" r:id="rId28"/>
    <p:sldId id="372" r:id="rId29"/>
    <p:sldId id="402" r:id="rId30"/>
    <p:sldId id="420" r:id="rId31"/>
    <p:sldId id="458" r:id="rId32"/>
    <p:sldId id="462" r:id="rId33"/>
    <p:sldId id="463" r:id="rId34"/>
    <p:sldId id="464" r:id="rId35"/>
    <p:sldId id="361" r:id="rId36"/>
    <p:sldId id="412" r:id="rId37"/>
    <p:sldId id="416" r:id="rId38"/>
    <p:sldId id="348" r:id="rId39"/>
    <p:sldId id="349" r:id="rId40"/>
    <p:sldId id="347" r:id="rId41"/>
    <p:sldId id="362" r:id="rId42"/>
    <p:sldId id="363" r:id="rId43"/>
    <p:sldId id="422" r:id="rId44"/>
    <p:sldId id="421" r:id="rId45"/>
    <p:sldId id="468" r:id="rId46"/>
    <p:sldId id="364" r:id="rId47"/>
    <p:sldId id="423" r:id="rId48"/>
    <p:sldId id="424" r:id="rId49"/>
    <p:sldId id="368" r:id="rId50"/>
    <p:sldId id="369" r:id="rId51"/>
    <p:sldId id="370" r:id="rId52"/>
    <p:sldId id="425" r:id="rId53"/>
    <p:sldId id="469" r:id="rId54"/>
    <p:sldId id="426" r:id="rId55"/>
    <p:sldId id="427" r:id="rId56"/>
    <p:sldId id="428" r:id="rId57"/>
    <p:sldId id="429" r:id="rId58"/>
    <p:sldId id="430" r:id="rId59"/>
    <p:sldId id="431" r:id="rId60"/>
    <p:sldId id="432" r:id="rId61"/>
    <p:sldId id="433" r:id="rId62"/>
    <p:sldId id="434" r:id="rId63"/>
    <p:sldId id="435" r:id="rId64"/>
    <p:sldId id="436" r:id="rId65"/>
    <p:sldId id="437" r:id="rId66"/>
    <p:sldId id="438" r:id="rId67"/>
    <p:sldId id="439" r:id="rId68"/>
    <p:sldId id="440" r:id="rId69"/>
    <p:sldId id="441" r:id="rId70"/>
    <p:sldId id="442" r:id="rId71"/>
    <p:sldId id="443" r:id="rId72"/>
    <p:sldId id="444" r:id="rId73"/>
    <p:sldId id="445" r:id="rId74"/>
    <p:sldId id="446" r:id="rId75"/>
    <p:sldId id="289" r:id="rId76"/>
  </p:sldIdLst>
  <p:sldSz cx="9144000" cy="6858000" type="screen4x3"/>
  <p:notesSz cx="6856413" cy="90836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29" autoAdjust="0"/>
  </p:normalViewPr>
  <p:slideViewPr>
    <p:cSldViewPr>
      <p:cViewPr varScale="1">
        <p:scale>
          <a:sx n="84" d="100"/>
          <a:sy n="84" d="100"/>
        </p:scale>
        <p:origin x="-1402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094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handoutMaster" Target="handoutMasters/handout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83" tIns="45542" rIns="91083" bIns="45542" numCol="1" anchor="t" anchorCtr="0" compatLnSpc="1">
            <a:prstTxWarp prst="textNoShape">
              <a:avLst/>
            </a:prstTxWarp>
          </a:bodyPr>
          <a:lstStyle>
            <a:lvl1pPr defTabSz="911225" eaLnBrk="1" hangingPunct="1">
              <a:defRPr sz="1200"/>
            </a:lvl1pPr>
          </a:lstStyle>
          <a:p>
            <a:endParaRPr lang="en-US" dirty="0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3025" y="0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83" tIns="45542" rIns="91083" bIns="45542" numCol="1" anchor="t" anchorCtr="0" compatLnSpc="1">
            <a:prstTxWarp prst="textNoShape">
              <a:avLst/>
            </a:prstTxWarp>
          </a:bodyPr>
          <a:lstStyle>
            <a:lvl1pPr algn="r" defTabSz="911225" eaLnBrk="1" hangingPunct="1">
              <a:defRPr sz="1200"/>
            </a:lvl1pPr>
          </a:lstStyle>
          <a:p>
            <a:endParaRPr lang="en-US" dirty="0"/>
          </a:p>
        </p:txBody>
      </p:sp>
      <p:sp>
        <p:nvSpPr>
          <p:cNvPr id="880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28063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83" tIns="45542" rIns="91083" bIns="45542" numCol="1" anchor="b" anchorCtr="0" compatLnSpc="1">
            <a:prstTxWarp prst="textNoShape">
              <a:avLst/>
            </a:prstTxWarp>
          </a:bodyPr>
          <a:lstStyle>
            <a:lvl1pPr defTabSz="911225" eaLnBrk="1" hangingPunct="1">
              <a:defRPr sz="1200"/>
            </a:lvl1pPr>
          </a:lstStyle>
          <a:p>
            <a:endParaRPr lang="en-US" dirty="0"/>
          </a:p>
        </p:txBody>
      </p:sp>
      <p:sp>
        <p:nvSpPr>
          <p:cNvPr id="880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3025" y="8628063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83" tIns="45542" rIns="91083" bIns="45542" numCol="1" anchor="b" anchorCtr="0" compatLnSpc="1">
            <a:prstTxWarp prst="textNoShape">
              <a:avLst/>
            </a:prstTxWarp>
          </a:bodyPr>
          <a:lstStyle>
            <a:lvl1pPr algn="r" defTabSz="911225" eaLnBrk="1" hangingPunct="1">
              <a:defRPr sz="1200"/>
            </a:lvl1pPr>
          </a:lstStyle>
          <a:p>
            <a:fld id="{4B70D828-FA27-403D-B125-FB7F02CC1FB1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83" tIns="45542" rIns="91083" bIns="45542" numCol="1" anchor="t" anchorCtr="0" compatLnSpc="1">
            <a:prstTxWarp prst="textNoShape">
              <a:avLst/>
            </a:prstTxWarp>
          </a:bodyPr>
          <a:lstStyle>
            <a:lvl1pPr defTabSz="911225" eaLnBrk="1" hangingPunct="1">
              <a:defRPr sz="1200"/>
            </a:lvl1pPr>
          </a:lstStyle>
          <a:p>
            <a:endParaRPr lang="en-US" dirty="0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83" tIns="45542" rIns="91083" bIns="45542" numCol="1" anchor="t" anchorCtr="0" compatLnSpc="1">
            <a:prstTxWarp prst="textNoShape">
              <a:avLst/>
            </a:prstTxWarp>
          </a:bodyPr>
          <a:lstStyle>
            <a:lvl1pPr algn="r" defTabSz="911225" eaLnBrk="1" hangingPunct="1">
              <a:defRPr sz="1200"/>
            </a:lvl1pPr>
          </a:lstStyle>
          <a:p>
            <a:endParaRPr lang="en-US" dirty="0"/>
          </a:p>
        </p:txBody>
      </p:sp>
      <p:sp>
        <p:nvSpPr>
          <p:cNvPr id="553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7288" y="681038"/>
            <a:ext cx="4541837" cy="3406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53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14825"/>
            <a:ext cx="5484813" cy="408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83" tIns="45542" rIns="91083" bIns="4554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53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28063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83" tIns="45542" rIns="91083" bIns="45542" numCol="1" anchor="b" anchorCtr="0" compatLnSpc="1">
            <a:prstTxWarp prst="textNoShape">
              <a:avLst/>
            </a:prstTxWarp>
          </a:bodyPr>
          <a:lstStyle>
            <a:lvl1pPr defTabSz="911225" eaLnBrk="1" hangingPunct="1">
              <a:defRPr sz="1200"/>
            </a:lvl1pPr>
          </a:lstStyle>
          <a:p>
            <a:endParaRPr lang="en-US" dirty="0"/>
          </a:p>
        </p:txBody>
      </p:sp>
      <p:sp>
        <p:nvSpPr>
          <p:cNvPr id="553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8628063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83" tIns="45542" rIns="91083" bIns="45542" numCol="1" anchor="b" anchorCtr="0" compatLnSpc="1">
            <a:prstTxWarp prst="textNoShape">
              <a:avLst/>
            </a:prstTxWarp>
          </a:bodyPr>
          <a:lstStyle>
            <a:lvl1pPr algn="r" defTabSz="911225" eaLnBrk="1" hangingPunct="1">
              <a:defRPr sz="1200"/>
            </a:lvl1pPr>
          </a:lstStyle>
          <a:p>
            <a:fld id="{0A544D41-D6EA-4582-9320-45F26FC8BFA6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5E7A8F-8E9A-4E9A-9483-96D9F273FAF9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0F9F6E-1541-4505-AE64-1ECE670C27B5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DDEBB4-4ED5-4000-A93A-73720B7A273D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DDEBB4-4ED5-4000-A93A-73720B7A273D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B63419-AED4-4438-9592-4DCA0442F6C8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A77936-26E5-4BB2-8514-11815AC3C893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B539F7-67A6-45E2-AE95-FE81E943E34D}" type="slidenum">
              <a:rPr lang="en-US"/>
              <a:pPr/>
              <a:t>7</a:t>
            </a:fld>
            <a:endParaRPr lang="en-US" dirty="0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07936A-5DCA-4DCB-9B9E-E048474DB8D0}" type="slidenum">
              <a:rPr lang="en-US"/>
              <a:pPr/>
              <a:t>8</a:t>
            </a:fld>
            <a:endParaRPr lang="en-US" dirty="0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5E7A8F-8E9A-4E9A-9483-96D9F273FAF9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469D39-AAF3-4FD7-B29E-3BD3387E8F3B}" type="slidenum">
              <a:rPr lang="en-US"/>
              <a:pPr/>
              <a:t>10</a:t>
            </a:fld>
            <a:endParaRPr lang="en-US" dirty="0"/>
          </a:p>
        </p:txBody>
      </p:sp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C9451C-BC39-47D5-9B7B-429E1F0A3475}" type="slidenum">
              <a:rPr lang="en-US"/>
              <a:pPr/>
              <a:t>11</a:t>
            </a:fld>
            <a:endParaRPr lang="en-US" dirty="0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5E7A8F-8E9A-4E9A-9483-96D9F273FAF9}" type="slidenum">
              <a:rPr lang="en-US"/>
              <a:pPr/>
              <a:t>12</a:t>
            </a:fld>
            <a:endParaRPr lang="en-US" dirty="0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C9451C-BC39-47D5-9B7B-429E1F0A3475}" type="slidenum">
              <a:rPr lang="en-US"/>
              <a:pPr/>
              <a:t>13</a:t>
            </a:fld>
            <a:endParaRPr lang="en-US" dirty="0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C9451C-BC39-47D5-9B7B-429E1F0A3475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C9451C-BC39-47D5-9B7B-429E1F0A3475}" type="slidenum">
              <a:rPr lang="en-US"/>
              <a:pPr/>
              <a:t>15</a:t>
            </a:fld>
            <a:endParaRPr lang="en-US" dirty="0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C9451C-BC39-47D5-9B7B-429E1F0A3475}" type="slidenum">
              <a:rPr lang="en-US"/>
              <a:pPr/>
              <a:t>16</a:t>
            </a:fld>
            <a:endParaRPr lang="en-US" dirty="0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C9451C-BC39-47D5-9B7B-429E1F0A3475}" type="slidenum">
              <a:rPr lang="en-US"/>
              <a:pPr/>
              <a:t>17</a:t>
            </a:fld>
            <a:endParaRPr lang="en-US" dirty="0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C9451C-BC39-47D5-9B7B-429E1F0A3475}" type="slidenum">
              <a:rPr lang="en-US"/>
              <a:pPr/>
              <a:t>18</a:t>
            </a:fld>
            <a:endParaRPr lang="en-US" dirty="0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C9451C-BC39-47D5-9B7B-429E1F0A3475}" type="slidenum">
              <a:rPr lang="en-US"/>
              <a:pPr/>
              <a:t>19</a:t>
            </a:fld>
            <a:endParaRPr lang="en-US" dirty="0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C9451C-BC39-47D5-9B7B-429E1F0A3475}" type="slidenum">
              <a:rPr lang="en-US"/>
              <a:pPr/>
              <a:t>20</a:t>
            </a:fld>
            <a:endParaRPr lang="en-US" dirty="0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C9451C-BC39-47D5-9B7B-429E1F0A3475}" type="slidenum">
              <a:rPr lang="en-US"/>
              <a:pPr/>
              <a:t>21</a:t>
            </a:fld>
            <a:endParaRPr lang="en-US" dirty="0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C9451C-BC39-47D5-9B7B-429E1F0A3475}" type="slidenum">
              <a:rPr lang="en-US"/>
              <a:pPr/>
              <a:t>22</a:t>
            </a:fld>
            <a:endParaRPr lang="en-US" dirty="0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C9451C-BC39-47D5-9B7B-429E1F0A3475}" type="slidenum">
              <a:rPr lang="en-US"/>
              <a:pPr/>
              <a:t>23</a:t>
            </a:fld>
            <a:endParaRPr lang="en-US" dirty="0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C9451C-BC39-47D5-9B7B-429E1F0A3475}" type="slidenum">
              <a:rPr lang="en-US"/>
              <a:pPr/>
              <a:t>24</a:t>
            </a:fld>
            <a:endParaRPr lang="en-US" dirty="0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C9451C-BC39-47D5-9B7B-429E1F0A3475}" type="slidenum">
              <a:rPr lang="en-US"/>
              <a:pPr/>
              <a:t>25</a:t>
            </a:fld>
            <a:endParaRPr lang="en-US" dirty="0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C9451C-BC39-47D5-9B7B-429E1F0A3475}" type="slidenum">
              <a:rPr lang="en-US"/>
              <a:pPr/>
              <a:t>26</a:t>
            </a:fld>
            <a:endParaRPr lang="en-US" dirty="0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5E7A8F-8E9A-4E9A-9483-96D9F273FAF9}" type="slidenum">
              <a:rPr lang="en-US"/>
              <a:pPr/>
              <a:t>27</a:t>
            </a:fld>
            <a:endParaRPr lang="en-US" dirty="0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A9EF49-8ABF-4496-B840-19DE4261CFD0}" type="slidenum">
              <a:rPr lang="en-US"/>
              <a:pPr/>
              <a:t>28</a:t>
            </a:fld>
            <a:endParaRPr lang="en-US" dirty="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C9451C-BC39-47D5-9B7B-429E1F0A3475}" type="slidenum">
              <a:rPr lang="en-US"/>
              <a:pPr/>
              <a:t>29</a:t>
            </a:fld>
            <a:endParaRPr lang="en-US" dirty="0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061759-050C-4BBD-B341-A93541F8F37B}" type="slidenum">
              <a:rPr lang="en-US"/>
              <a:pPr/>
              <a:t>30</a:t>
            </a:fld>
            <a:endParaRPr lang="en-US" dirty="0"/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C9451C-BC39-47D5-9B7B-429E1F0A3475}" type="slidenum">
              <a:rPr lang="en-US"/>
              <a:pPr/>
              <a:t>31</a:t>
            </a:fld>
            <a:endParaRPr lang="en-US" dirty="0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5E7A8F-8E9A-4E9A-9483-96D9F273FAF9}" type="slidenum">
              <a:rPr lang="en-US"/>
              <a:pPr/>
              <a:t>32</a:t>
            </a:fld>
            <a:endParaRPr lang="en-US" dirty="0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3C782C-A27B-4AD6-8307-77EDAA3E37F0}" type="slidenum">
              <a:rPr lang="en-US"/>
              <a:pPr/>
              <a:t>33</a:t>
            </a:fld>
            <a:endParaRPr lang="en-US" dirty="0"/>
          </a:p>
        </p:txBody>
      </p:sp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3C782C-A27B-4AD6-8307-77EDAA3E37F0}" type="slidenum">
              <a:rPr lang="en-US"/>
              <a:pPr/>
              <a:t>34</a:t>
            </a:fld>
            <a:endParaRPr lang="en-US" dirty="0"/>
          </a:p>
        </p:txBody>
      </p:sp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5E7A8F-8E9A-4E9A-9483-96D9F273FAF9}" type="slidenum">
              <a:rPr lang="en-US"/>
              <a:pPr/>
              <a:t>35</a:t>
            </a:fld>
            <a:endParaRPr lang="en-US" dirty="0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A9EF49-8ABF-4496-B840-19DE4261CFD0}" type="slidenum">
              <a:rPr lang="en-US"/>
              <a:pPr/>
              <a:t>36</a:t>
            </a:fld>
            <a:endParaRPr lang="en-US" dirty="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C9354C-1835-4EE0-81A0-5E8EC9C566B9}" type="slidenum">
              <a:rPr lang="en-US"/>
              <a:pPr/>
              <a:t>37</a:t>
            </a:fld>
            <a:endParaRPr lang="en-US" dirty="0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A9EF49-8ABF-4496-B840-19DE4261CFD0}" type="slidenum">
              <a:rPr lang="en-US"/>
              <a:pPr/>
              <a:t>38</a:t>
            </a:fld>
            <a:endParaRPr lang="en-US" dirty="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BDB29C-393A-4CB5-AEED-1289D8B262E3}" type="slidenum">
              <a:rPr lang="en-US"/>
              <a:pPr/>
              <a:t>39</a:t>
            </a:fld>
            <a:endParaRPr lang="en-US" dirty="0"/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A9EF49-8ABF-4496-B840-19DE4261CFD0}" type="slidenum">
              <a:rPr lang="en-US"/>
              <a:pPr/>
              <a:t>40</a:t>
            </a:fld>
            <a:endParaRPr lang="en-US" dirty="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A9EF49-8ABF-4496-B840-19DE4261CFD0}" type="slidenum">
              <a:rPr lang="en-US"/>
              <a:pPr/>
              <a:t>41</a:t>
            </a:fld>
            <a:endParaRPr lang="en-US" dirty="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5E7A8F-8E9A-4E9A-9483-96D9F273FAF9}" type="slidenum">
              <a:rPr lang="en-US"/>
              <a:pPr/>
              <a:t>42</a:t>
            </a:fld>
            <a:endParaRPr lang="en-US" dirty="0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30492A-B850-4444-8523-3CCA71090E4B}" type="slidenum">
              <a:rPr lang="en-US"/>
              <a:pPr/>
              <a:t>43</a:t>
            </a:fld>
            <a:endParaRPr lang="en-US" dirty="0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4C5EFA-9F3F-4156-B831-B89FE7AEBDA4}" type="slidenum">
              <a:rPr lang="en-US"/>
              <a:pPr/>
              <a:t>44</a:t>
            </a:fld>
            <a:endParaRPr lang="en-US" dirty="0"/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A9EF49-8ABF-4496-B840-19DE4261CFD0}" type="slidenum">
              <a:rPr lang="en-US"/>
              <a:pPr/>
              <a:t>45</a:t>
            </a:fld>
            <a:endParaRPr lang="en-US" dirty="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A9EF49-8ABF-4496-B840-19DE4261CFD0}" type="slidenum">
              <a:rPr lang="en-US"/>
              <a:pPr/>
              <a:t>46</a:t>
            </a:fld>
            <a:endParaRPr lang="en-US" dirty="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AE7518-7506-4783-BBAA-45482B7AD3CC}" type="slidenum">
              <a:rPr lang="en-US"/>
              <a:pPr/>
              <a:t>47</a:t>
            </a:fld>
            <a:endParaRPr lang="en-US" dirty="0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7FD502-4D19-42B8-A7A5-654E5D5E9B8B}" type="slidenum">
              <a:rPr lang="en-US"/>
              <a:pPr/>
              <a:t>48</a:t>
            </a:fld>
            <a:endParaRPr lang="en-US" dirty="0"/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5E7A8F-8E9A-4E9A-9483-96D9F273FAF9}" type="slidenum">
              <a:rPr lang="en-US"/>
              <a:pPr/>
              <a:t>49</a:t>
            </a:fld>
            <a:endParaRPr lang="en-US" dirty="0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3C782C-A27B-4AD6-8307-77EDAA3E37F0}" type="slidenum">
              <a:rPr lang="en-US"/>
              <a:pPr/>
              <a:t>50</a:t>
            </a:fld>
            <a:endParaRPr lang="en-US" dirty="0"/>
          </a:p>
        </p:txBody>
      </p:sp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3C782C-A27B-4AD6-8307-77EDAA3E37F0}" type="slidenum">
              <a:rPr lang="en-US"/>
              <a:pPr/>
              <a:t>51</a:t>
            </a:fld>
            <a:endParaRPr lang="en-US" dirty="0"/>
          </a:p>
        </p:txBody>
      </p:sp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469D39-AAF3-4FD7-B29E-3BD3387E8F3B}" type="slidenum">
              <a:rPr lang="en-US"/>
              <a:pPr/>
              <a:t>52</a:t>
            </a:fld>
            <a:endParaRPr lang="en-US" dirty="0"/>
          </a:p>
        </p:txBody>
      </p:sp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469D39-AAF3-4FD7-B29E-3BD3387E8F3B}" type="slidenum">
              <a:rPr lang="en-US"/>
              <a:pPr/>
              <a:t>53</a:t>
            </a:fld>
            <a:endParaRPr lang="en-US" dirty="0"/>
          </a:p>
        </p:txBody>
      </p:sp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469D39-AAF3-4FD7-B29E-3BD3387E8F3B}" type="slidenum">
              <a:rPr lang="en-US"/>
              <a:pPr/>
              <a:t>54</a:t>
            </a:fld>
            <a:endParaRPr lang="en-US" dirty="0"/>
          </a:p>
        </p:txBody>
      </p:sp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65A66B-547B-457A-A506-AC43CF4F6E11}" type="slidenum">
              <a:rPr lang="en-US"/>
              <a:pPr/>
              <a:t>55</a:t>
            </a:fld>
            <a:endParaRPr lang="en-US" dirty="0"/>
          </a:p>
        </p:txBody>
      </p:sp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0F9F6E-1541-4505-AE64-1ECE670C27B5}" type="slidenum">
              <a:rPr lang="en-US"/>
              <a:pPr/>
              <a:t>56</a:t>
            </a:fld>
            <a:endParaRPr lang="en-US"/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DDEBB4-4ED5-4000-A93A-73720B7A273D}" type="slidenum">
              <a:rPr lang="en-US"/>
              <a:pPr/>
              <a:t>57</a:t>
            </a:fld>
            <a:endParaRPr lang="en-US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B78B71-3781-4AE0-90A4-70C65DD36F72}" type="slidenum">
              <a:rPr lang="en-US"/>
              <a:pPr/>
              <a:t>58</a:t>
            </a:fld>
            <a:endParaRPr lang="en-US"/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9E544B-222D-4D73-A312-571E77C951EA}" type="slidenum">
              <a:rPr lang="en-US"/>
              <a:pPr/>
              <a:t>59</a:t>
            </a:fld>
            <a:endParaRPr lang="en-US"/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9E544B-222D-4D73-A312-571E77C951EA}" type="slidenum">
              <a:rPr lang="en-US"/>
              <a:pPr/>
              <a:t>60</a:t>
            </a:fld>
            <a:endParaRPr lang="en-US"/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A77936-26E5-4BB2-8514-11815AC3C893}" type="slidenum">
              <a:rPr lang="en-US"/>
              <a:pPr/>
              <a:t>61</a:t>
            </a:fld>
            <a:endParaRPr lang="en-US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C9451C-BC39-47D5-9B7B-429E1F0A3475}" type="slidenum">
              <a:rPr lang="en-US"/>
              <a:pPr/>
              <a:t>62</a:t>
            </a:fld>
            <a:endParaRPr lang="en-US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C9451C-BC39-47D5-9B7B-429E1F0A3475}" type="slidenum">
              <a:rPr lang="en-US"/>
              <a:pPr/>
              <a:t>63</a:t>
            </a:fld>
            <a:endParaRPr lang="en-US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C9451C-BC39-47D5-9B7B-429E1F0A3475}" type="slidenum">
              <a:rPr lang="en-US"/>
              <a:pPr/>
              <a:t>64</a:t>
            </a:fld>
            <a:endParaRPr lang="en-US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B539F7-67A6-45E2-AE95-FE81E943E34D}" type="slidenum">
              <a:rPr lang="en-US"/>
              <a:pPr/>
              <a:t>65</a:t>
            </a:fld>
            <a:endParaRPr lang="en-US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07936A-5DCA-4DCB-9B9E-E048474DB8D0}" type="slidenum">
              <a:rPr lang="en-US"/>
              <a:pPr/>
              <a:t>66</a:t>
            </a:fld>
            <a:endParaRPr lang="en-US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A9EF49-8ABF-4496-B840-19DE4261CFD0}" type="slidenum">
              <a:rPr lang="en-US"/>
              <a:pPr/>
              <a:t>67</a:t>
            </a:fld>
            <a:endParaRPr lang="en-US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A9EF49-8ABF-4496-B840-19DE4261CFD0}" type="slidenum">
              <a:rPr lang="en-US"/>
              <a:pPr/>
              <a:t>68</a:t>
            </a:fld>
            <a:endParaRPr lang="en-US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BDB29C-393A-4CB5-AEED-1289D8B262E3}" type="slidenum">
              <a:rPr lang="en-US"/>
              <a:pPr/>
              <a:t>69</a:t>
            </a:fld>
            <a:endParaRPr lang="en-US"/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4C5EFA-9F3F-4156-B831-B89FE7AEBDA4}" type="slidenum">
              <a:rPr lang="en-US"/>
              <a:pPr/>
              <a:t>70</a:t>
            </a:fld>
            <a:endParaRPr lang="en-US"/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B73DD1-F33A-43B0-9538-4A6EF6F1820B}" type="slidenum">
              <a:rPr lang="en-US"/>
              <a:pPr/>
              <a:t>71</a:t>
            </a:fld>
            <a:endParaRPr lang="en-US"/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E1F459-E3A7-4EB5-AB73-FF602A962CCE}" type="slidenum">
              <a:rPr lang="en-US"/>
              <a:pPr/>
              <a:t>72</a:t>
            </a:fld>
            <a:endParaRPr lang="en-US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343AD9-8747-4C9B-82E8-185AE2C4048C}" type="slidenum">
              <a:rPr lang="en-US"/>
              <a:pPr/>
              <a:t>73</a:t>
            </a:fld>
            <a:endParaRPr lang="en-US"/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F5CE7D-FE7A-4C42-AD06-0318F80DC935}" type="slidenum">
              <a:rPr lang="en-US"/>
              <a:pPr/>
              <a:t>74</a:t>
            </a:fld>
            <a:endParaRPr lang="en-US" dirty="0"/>
          </a:p>
        </p:txBody>
      </p:sp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469D39-AAF3-4FD7-B29E-3BD3387E8F3B}" type="slidenum">
              <a:rPr lang="en-US"/>
              <a:pPr/>
              <a:t>75</a:t>
            </a:fld>
            <a:endParaRPr lang="en-US" dirty="0"/>
          </a:p>
        </p:txBody>
      </p:sp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r>
              <a:rPr lang="en-US" smtClean="0"/>
              <a:t>Health Services Associates, Inc.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548E8E4D-D7C9-437A-B8DB-483611A0D8D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ADC5EF-B6FD-4482-A4B5-A513C2FC62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r>
              <a:rPr lang="en-US" smtClean="0"/>
              <a:t>Health Services Associates, Inc.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r>
              <a:rPr lang="en-US" smtClean="0"/>
              <a:t>Health Services Associates, Inc.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52443E2-953A-4FBB-A5E1-B6E93E2DEEA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 Services Associates, Inc.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0180-16E2-4180-A7B0-6DCA6134C4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 Services Associates, Inc.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5330B-B8AE-4B31-90D0-AB919F42911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034C41E-DBD2-4605-86DD-6BDA53D7ED7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en-US" smtClean="0"/>
              <a:t>Health Services Associates, Inc.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 Services Associates, Inc.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11A43-D696-4766-B9CD-650E166653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5410EE9-0E1B-4D39-845B-72B1048B5C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r>
              <a:rPr lang="en-US" smtClean="0"/>
              <a:t>Health Services Associates, Inc.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359FF72-E0D7-45D9-8752-6A9EA0C3EBD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en-US" smtClean="0"/>
              <a:t>Health Services Associates, Inc.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 Services Associates,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A944D-3E35-4BE8-A3F6-4E752AAC48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 Services Associates,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AC808-7834-445E-AB18-7B83D051762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Health Services Associates, Inc.</a:t>
            </a: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FFD8D17-ACEA-4F76-A124-A303D88AE45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jpeg"/><Relationship Id="rId4" Type="http://schemas.openxmlformats.org/officeDocument/2006/relationships/oleObject" Target="../embeddings/oleObject1.bin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jpeg"/><Relationship Id="rId4" Type="http://schemas.openxmlformats.org/officeDocument/2006/relationships/oleObject" Target="../embeddings/oleObject2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s://psr-ui.cms.hhs.gov/" TargetMode="Externa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://frwebgate.access.gpo.gov/cgi-bin/get-cfr.cgi?TITLE=42&amp;PART=413&amp;SECTION=89&amp;TYPE=PDF" TargetMode="External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.jpeg"/><Relationship Id="rId4" Type="http://schemas.openxmlformats.org/officeDocument/2006/relationships/oleObject" Target="../embeddings/oleObject3.bin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/>
          <p:cNvSpPr>
            <a:spLocks noGrp="1" noChangeArrowheads="1"/>
          </p:cNvSpPr>
          <p:nvPr>
            <p:ph type="ctrTitle"/>
          </p:nvPr>
        </p:nvSpPr>
        <p:spPr>
          <a:xfrm>
            <a:off x="685800" y="533400"/>
            <a:ext cx="7851648" cy="1828800"/>
          </a:xfrm>
        </p:spPr>
        <p:txBody>
          <a:bodyPr/>
          <a:lstStyle/>
          <a:p>
            <a:pPr algn="ctr"/>
            <a:r>
              <a:rPr lang="en-US" dirty="0"/>
              <a:t>Cost </a:t>
            </a:r>
            <a:r>
              <a:rPr lang="en-US" dirty="0" smtClean="0"/>
              <a:t>Reporting </a:t>
            </a: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48200" y="2895600"/>
            <a:ext cx="4191000" cy="1828800"/>
          </a:xfrm>
        </p:spPr>
        <p:txBody>
          <a:bodyPr anchor="t">
            <a:normAutofit/>
          </a:bodyPr>
          <a:lstStyle/>
          <a:p>
            <a:r>
              <a:rPr lang="en-US" b="1" dirty="0" smtClean="0"/>
              <a:t>Julie Quinn, CPA</a:t>
            </a:r>
          </a:p>
          <a:p>
            <a:r>
              <a:rPr lang="en-US" sz="2000" b="1" dirty="0" smtClean="0"/>
              <a:t>VP, Compliance &amp; Cost Reporting</a:t>
            </a:r>
          </a:p>
          <a:p>
            <a:r>
              <a:rPr lang="en-US" sz="2000" b="1" dirty="0" smtClean="0"/>
              <a:t>Health Services Associates</a:t>
            </a:r>
          </a:p>
          <a:p>
            <a:r>
              <a:rPr lang="en-US" sz="2000" b="1" dirty="0" smtClean="0"/>
              <a:t>Southeast Regional Office</a:t>
            </a:r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4572000" y="5334000"/>
            <a:ext cx="4572000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000" b="1" dirty="0"/>
              <a:t>      Health Services Associates, Inc.</a:t>
            </a:r>
          </a:p>
          <a:p>
            <a:r>
              <a:rPr lang="en-US" dirty="0"/>
              <a:t>2 East Main </a:t>
            </a:r>
            <a:r>
              <a:rPr lang="en-US" dirty="0" smtClean="0"/>
              <a:t>Street	54 Pheasant Ln</a:t>
            </a:r>
          </a:p>
          <a:p>
            <a:r>
              <a:rPr lang="en-US" dirty="0" smtClean="0"/>
              <a:t>Fremont</a:t>
            </a:r>
            <a:r>
              <a:rPr lang="en-US" dirty="0"/>
              <a:t>, MI </a:t>
            </a:r>
            <a:r>
              <a:rPr lang="en-US" dirty="0" smtClean="0"/>
              <a:t>49412	Ringgold, GA</a:t>
            </a:r>
          </a:p>
          <a:p>
            <a:r>
              <a:rPr lang="en-US" dirty="0" smtClean="0"/>
              <a:t>Ph</a:t>
            </a:r>
            <a:r>
              <a:rPr lang="en-US" dirty="0"/>
              <a:t>: </a:t>
            </a:r>
            <a:r>
              <a:rPr lang="en-US" dirty="0" smtClean="0"/>
              <a:t>231.924.0244		231.250.0244</a:t>
            </a:r>
          </a:p>
          <a:p>
            <a:r>
              <a:rPr lang="en-US" dirty="0" smtClean="0"/>
              <a:t>Fx</a:t>
            </a:r>
            <a:r>
              <a:rPr lang="en-US" dirty="0"/>
              <a:t>: </a:t>
            </a:r>
            <a:r>
              <a:rPr lang="en-US" dirty="0" smtClean="0"/>
              <a:t>231.924.4882		888.200.4788</a:t>
            </a:r>
            <a:endParaRPr lang="en-US" dirty="0"/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304800" y="6172200"/>
            <a:ext cx="3803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i="1" dirty="0"/>
              <a:t>Promoting Access to Health Care</a:t>
            </a:r>
          </a:p>
        </p:txBody>
      </p:sp>
      <p:pic>
        <p:nvPicPr>
          <p:cNvPr id="6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lvl="1">
              <a:buFont typeface="Arial" pitchFamily="34" charset="0"/>
              <a:buChar char="•"/>
            </a:pPr>
            <a:r>
              <a:rPr lang="en-US" sz="2800" dirty="0" smtClean="0"/>
              <a:t>Why a cost report is needed</a:t>
            </a:r>
            <a:br>
              <a:rPr lang="en-US" sz="2800" dirty="0" smtClean="0"/>
            </a:br>
            <a:endParaRPr lang="en-US" sz="2800" dirty="0" smtClean="0"/>
          </a:p>
          <a:p>
            <a:pPr lvl="1">
              <a:buFont typeface="Arial" pitchFamily="34" charset="0"/>
              <a:buChar char="•"/>
            </a:pPr>
            <a:r>
              <a:rPr lang="en-US" sz="2800" dirty="0" smtClean="0"/>
              <a:t>What you </a:t>
            </a:r>
            <a:r>
              <a:rPr lang="en-US" sz="2800" dirty="0" smtClean="0"/>
              <a:t>need </a:t>
            </a:r>
            <a:r>
              <a:rPr lang="en-US" sz="2800" dirty="0" smtClean="0"/>
              <a:t>to complete the cost report</a:t>
            </a:r>
            <a:br>
              <a:rPr lang="en-US" sz="2800" dirty="0" smtClean="0"/>
            </a:br>
            <a:endParaRPr lang="en-US" sz="2800" dirty="0" smtClean="0"/>
          </a:p>
          <a:p>
            <a:pPr lvl="1">
              <a:buFont typeface="Arial" pitchFamily="34" charset="0"/>
              <a:buChar char="•"/>
            </a:pPr>
            <a:r>
              <a:rPr lang="en-US" sz="2800" dirty="0" smtClean="0"/>
              <a:t>Common cost report calculations and where they are located on the cost report</a:t>
            </a:r>
            <a:br>
              <a:rPr lang="en-US" sz="2800" dirty="0" smtClean="0"/>
            </a:br>
            <a:endParaRPr lang="en-US" sz="2800" dirty="0" smtClean="0"/>
          </a:p>
          <a:p>
            <a:pPr lvl="1">
              <a:buFont typeface="Arial" pitchFamily="34" charset="0"/>
              <a:buChar char="•"/>
            </a:pPr>
            <a:r>
              <a:rPr lang="en-US" sz="2800" dirty="0" smtClean="0"/>
              <a:t>How to read and interpret the report</a:t>
            </a:r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/>
              <a:t>Health Services Associates, Inc.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a </a:t>
            </a:r>
            <a:r>
              <a:rPr lang="en-US" dirty="0"/>
              <a:t>Cost </a:t>
            </a:r>
            <a:r>
              <a:rPr lang="en-US" dirty="0" smtClean="0"/>
              <a:t>Report?</a:t>
            </a:r>
            <a:endParaRPr 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762000" y="2133600"/>
            <a:ext cx="7693025" cy="4191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200" dirty="0" smtClean="0"/>
              <a:t>Medicare will cut off payments to the clinic for an unfiled cost report</a:t>
            </a:r>
          </a:p>
          <a:p>
            <a:pPr lvl="1"/>
            <a:r>
              <a:rPr lang="en-US" dirty="0" smtClean="0"/>
              <a:t>Cost reports are due 5 calendar months from the clinic’s year end</a:t>
            </a:r>
          </a:p>
          <a:p>
            <a:pPr lvl="1"/>
            <a:r>
              <a:rPr lang="en-US" dirty="0" smtClean="0"/>
              <a:t>Cost reports must be submitted in electronic format (ECR File) on CMS approved vendor software via CD.</a:t>
            </a:r>
          </a:p>
          <a:p>
            <a:pPr lvl="1"/>
            <a:r>
              <a:rPr lang="en-US" dirty="0" smtClean="0"/>
              <a:t>Signed Hard Copy must also be submitted with an electronic “fingerprint” matching the electronic cost report.</a:t>
            </a:r>
          </a:p>
          <a:p>
            <a:pPr lvl="1">
              <a:lnSpc>
                <a:spcPct val="90000"/>
              </a:lnSpc>
            </a:pPr>
            <a:endParaRPr lang="en-US" sz="3000" dirty="0" smtClean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800" dirty="0" smtClean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800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/>
              <a:t>Health Services Associates, Inc.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a </a:t>
            </a:r>
            <a:r>
              <a:rPr lang="en-US" dirty="0"/>
              <a:t>Cost </a:t>
            </a:r>
            <a:r>
              <a:rPr lang="en-US" dirty="0" smtClean="0"/>
              <a:t>Report?</a:t>
            </a:r>
            <a:endParaRPr 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762000" y="1981200"/>
            <a:ext cx="7693025" cy="40386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None/>
            </a:pPr>
            <a:endParaRPr lang="en-US" sz="1400" b="1" i="1" dirty="0" smtClean="0"/>
          </a:p>
          <a:p>
            <a:pPr>
              <a:lnSpc>
                <a:spcPct val="90000"/>
              </a:lnSpc>
            </a:pPr>
            <a:r>
              <a:rPr lang="en-US" sz="2400" b="1" dirty="0" smtClean="0"/>
              <a:t>Determines Cost per Visit</a:t>
            </a:r>
            <a:r>
              <a:rPr lang="en-US" sz="2400" dirty="0" smtClean="0"/>
              <a:t>: Allowable </a:t>
            </a:r>
            <a:r>
              <a:rPr lang="en-US" sz="2400" dirty="0"/>
              <a:t>RHC Costs/RHC Visits = RHC Cost Per Visit = RHC rate; </a:t>
            </a:r>
            <a:r>
              <a:rPr lang="en-US" sz="2400" i="1" dirty="0"/>
              <a:t>not to exceed the maximum allowable reimbursement rate for current </a:t>
            </a:r>
            <a:r>
              <a:rPr lang="en-US" sz="2400" i="1" dirty="0" smtClean="0"/>
              <a:t>period</a:t>
            </a:r>
          </a:p>
          <a:p>
            <a:pPr>
              <a:lnSpc>
                <a:spcPct val="90000"/>
              </a:lnSpc>
            </a:pPr>
            <a:endParaRPr lang="en-US" sz="1300" b="1" dirty="0" smtClean="0"/>
          </a:p>
          <a:p>
            <a:pPr>
              <a:lnSpc>
                <a:spcPct val="90000"/>
              </a:lnSpc>
            </a:pPr>
            <a:r>
              <a:rPr lang="en-US" sz="2400" b="1" dirty="0" smtClean="0"/>
              <a:t>Reconciles </a:t>
            </a:r>
            <a:r>
              <a:rPr lang="en-US" sz="2400" dirty="0" smtClean="0"/>
              <a:t>Medicare’s interim payment method to actual cost per visit </a:t>
            </a:r>
          </a:p>
          <a:p>
            <a:pPr>
              <a:lnSpc>
                <a:spcPct val="90000"/>
              </a:lnSpc>
            </a:pPr>
            <a:endParaRPr lang="en-US" sz="13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Determines </a:t>
            </a:r>
            <a:r>
              <a:rPr lang="en-US" sz="2400" b="1" dirty="0" smtClean="0"/>
              <a:t>future interim payment</a:t>
            </a:r>
            <a:r>
              <a:rPr lang="en-US" sz="2400" dirty="0" smtClean="0"/>
              <a:t> rates</a:t>
            </a:r>
          </a:p>
          <a:p>
            <a:pPr>
              <a:lnSpc>
                <a:spcPct val="90000"/>
              </a:lnSpc>
            </a:pPr>
            <a:endParaRPr lang="en-US" sz="13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It is where you </a:t>
            </a:r>
            <a:r>
              <a:rPr lang="en-US" sz="2400" b="1" dirty="0" smtClean="0"/>
              <a:t>get paid </a:t>
            </a:r>
            <a:r>
              <a:rPr lang="en-US" sz="2400" dirty="0" smtClean="0"/>
              <a:t>for: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/>
              <a:t>Pneumococcal and Influenza </a:t>
            </a:r>
            <a:r>
              <a:rPr lang="en-US" sz="2200" b="1" dirty="0" smtClean="0"/>
              <a:t>vaccine costs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/>
              <a:t>Medicare </a:t>
            </a:r>
            <a:r>
              <a:rPr lang="en-US" sz="2200" b="1" dirty="0" smtClean="0"/>
              <a:t>Bad Debt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/>
              <a:t>Health Services Associates, Inc.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 Reporting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en-US" sz="3200" dirty="0"/>
          </a:p>
          <a:p>
            <a:pPr algn="ctr">
              <a:buFont typeface="Wingdings" pitchFamily="2" charset="2"/>
              <a:buNone/>
            </a:pPr>
            <a:r>
              <a:rPr lang="en-US" sz="3200" b="1" dirty="0"/>
              <a:t>Information Needed </a:t>
            </a:r>
          </a:p>
          <a:p>
            <a:pPr algn="ctr">
              <a:buFont typeface="Wingdings" pitchFamily="2" charset="2"/>
              <a:buNone/>
            </a:pPr>
            <a:r>
              <a:rPr lang="en-US" sz="3200" b="1" dirty="0"/>
              <a:t>to Complete </a:t>
            </a:r>
          </a:p>
          <a:p>
            <a:pPr algn="ctr">
              <a:buFont typeface="Wingdings" pitchFamily="2" charset="2"/>
              <a:buNone/>
            </a:pPr>
            <a:r>
              <a:rPr lang="en-US" sz="3200" b="1" dirty="0"/>
              <a:t>the RHC Cost Report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/>
              <a:t>Health Services Associates, Inc.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762000"/>
            <a:ext cx="7924800" cy="1295400"/>
          </a:xfrm>
        </p:spPr>
        <p:txBody>
          <a:bodyPr>
            <a:normAutofit/>
          </a:bodyPr>
          <a:lstStyle/>
          <a:p>
            <a:r>
              <a:rPr lang="en-US" dirty="0" smtClean="0"/>
              <a:t>List of information to gather for the cost report:</a:t>
            </a:r>
            <a:endParaRPr lang="en-US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286000"/>
            <a:ext cx="8229600" cy="438912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/>
              <a:t>Financial Statements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1400" dirty="0"/>
          </a:p>
          <a:p>
            <a:pPr>
              <a:lnSpc>
                <a:spcPct val="80000"/>
              </a:lnSpc>
            </a:pPr>
            <a:r>
              <a:rPr lang="en-US" dirty="0" smtClean="0"/>
              <a:t>Visits by type of practitioner</a:t>
            </a:r>
            <a:endParaRPr lang="en-US" dirty="0"/>
          </a:p>
          <a:p>
            <a:pPr>
              <a:lnSpc>
                <a:spcPct val="80000"/>
              </a:lnSpc>
            </a:pPr>
            <a:endParaRPr lang="en-US" sz="1400" dirty="0"/>
          </a:p>
          <a:p>
            <a:pPr>
              <a:lnSpc>
                <a:spcPct val="80000"/>
              </a:lnSpc>
            </a:pPr>
            <a:r>
              <a:rPr lang="en-US" dirty="0"/>
              <a:t>Clinic </a:t>
            </a:r>
            <a:r>
              <a:rPr lang="en-US" dirty="0" smtClean="0"/>
              <a:t>hours </a:t>
            </a:r>
            <a:r>
              <a:rPr lang="en-US" dirty="0"/>
              <a:t>of </a:t>
            </a:r>
            <a:r>
              <a:rPr lang="en-US" dirty="0" smtClean="0"/>
              <a:t>operation</a:t>
            </a:r>
            <a:endParaRPr lang="en-US" dirty="0"/>
          </a:p>
          <a:p>
            <a:pPr>
              <a:lnSpc>
                <a:spcPct val="80000"/>
              </a:lnSpc>
            </a:pPr>
            <a:endParaRPr lang="en-US" sz="1400" dirty="0"/>
          </a:p>
          <a:p>
            <a:pPr>
              <a:lnSpc>
                <a:spcPct val="80000"/>
              </a:lnSpc>
            </a:pPr>
            <a:r>
              <a:rPr lang="en-US" dirty="0"/>
              <a:t>FTE </a:t>
            </a:r>
            <a:r>
              <a:rPr lang="en-US" dirty="0" smtClean="0"/>
              <a:t>calculations</a:t>
            </a:r>
            <a:endParaRPr lang="en-US" dirty="0"/>
          </a:p>
          <a:p>
            <a:pPr>
              <a:lnSpc>
                <a:spcPct val="80000"/>
              </a:lnSpc>
            </a:pPr>
            <a:endParaRPr lang="en-US" sz="1400" dirty="0"/>
          </a:p>
          <a:p>
            <a:pPr>
              <a:lnSpc>
                <a:spcPct val="80000"/>
              </a:lnSpc>
            </a:pPr>
            <a:r>
              <a:rPr lang="en-US" dirty="0"/>
              <a:t>Total number of </a:t>
            </a:r>
            <a:r>
              <a:rPr lang="en-US" dirty="0" smtClean="0"/>
              <a:t>clinical </a:t>
            </a:r>
            <a:r>
              <a:rPr lang="en-US" dirty="0"/>
              <a:t>staff hours worked during the cost report period.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/>
              <a:t>Health Services Associates, Inc.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762000"/>
            <a:ext cx="7924800" cy="1295400"/>
          </a:xfrm>
        </p:spPr>
        <p:txBody>
          <a:bodyPr>
            <a:normAutofit/>
          </a:bodyPr>
          <a:lstStyle/>
          <a:p>
            <a:r>
              <a:rPr lang="en-US" dirty="0" smtClean="0"/>
              <a:t>List of information to gather for the cost report:</a:t>
            </a:r>
            <a:endParaRPr lang="en-US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209800"/>
            <a:ext cx="8229600" cy="438912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Salaries by employee type</a:t>
            </a:r>
            <a:endParaRPr lang="en-US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Vaccine Information</a:t>
            </a:r>
          </a:p>
          <a:p>
            <a:pPr>
              <a:lnSpc>
                <a:spcPct val="90000"/>
              </a:lnSpc>
              <a:buNone/>
            </a:pP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Related Party Transactions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Depreciation </a:t>
            </a:r>
            <a:r>
              <a:rPr lang="en-US" dirty="0"/>
              <a:t>Schedule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dirty="0"/>
          </a:p>
          <a:p>
            <a:pPr lvl="1">
              <a:lnSpc>
                <a:spcPct val="90000"/>
              </a:lnSpc>
              <a:buFontTx/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/>
              <a:t>Health Services Associates, Inc.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762000"/>
            <a:ext cx="7924800" cy="1295400"/>
          </a:xfrm>
        </p:spPr>
        <p:txBody>
          <a:bodyPr>
            <a:normAutofit/>
          </a:bodyPr>
          <a:lstStyle/>
          <a:p>
            <a:r>
              <a:rPr lang="en-US" dirty="0" smtClean="0"/>
              <a:t>List of information to gather for the cost report:</a:t>
            </a:r>
            <a:endParaRPr lang="en-US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209800"/>
            <a:ext cx="8229600" cy="4389120"/>
          </a:xfrm>
        </p:spPr>
        <p:txBody>
          <a:bodyPr/>
          <a:lstStyle/>
          <a:p>
            <a:r>
              <a:rPr lang="en-US" dirty="0"/>
              <a:t>Medicare Bad </a:t>
            </a:r>
            <a:r>
              <a:rPr lang="en-US" dirty="0" smtClean="0"/>
              <a:t>Debt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Laboratory Costs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Non-RHC X-ray Costs</a:t>
            </a:r>
            <a:endParaRPr lang="en-US" dirty="0"/>
          </a:p>
          <a:p>
            <a:pPr>
              <a:buFont typeface="Wingdings" pitchFamily="2" charset="2"/>
              <a:buNone/>
            </a:pPr>
            <a:endParaRPr lang="en-US" dirty="0"/>
          </a:p>
          <a:p>
            <a:r>
              <a:rPr lang="en-US" dirty="0"/>
              <a:t>PSR  </a:t>
            </a:r>
            <a:r>
              <a:rPr lang="en-US" dirty="0" smtClean="0"/>
              <a:t>- obtained on-line through Medicare </a:t>
            </a:r>
            <a:endParaRPr lang="en-US" dirty="0"/>
          </a:p>
          <a:p>
            <a:pPr lvl="1">
              <a:buFontTx/>
              <a:buNone/>
            </a:pPr>
            <a:endParaRPr lang="en-US" dirty="0"/>
          </a:p>
          <a:p>
            <a:pPr lvl="1">
              <a:buFontTx/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/>
              <a:t>Health Services Associates, Inc.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Worksheet S – Statistical Data Reporting</a:t>
            </a:r>
            <a:endParaRPr lang="en-US" dirty="0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4572000" y="5334000"/>
            <a:ext cx="4572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000" b="1" dirty="0" smtClean="0"/>
              <a:t>      </a:t>
            </a:r>
            <a:endParaRPr lang="en-US" dirty="0"/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5105400" y="6248400"/>
            <a:ext cx="3803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i="1" dirty="0"/>
              <a:t>Promoting Access to Health Care</a:t>
            </a:r>
          </a:p>
        </p:txBody>
      </p:sp>
      <p:pic>
        <p:nvPicPr>
          <p:cNvPr id="6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9906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Statistics on Worksheet S – Independent/S-8 Provider Based</a:t>
            </a:r>
            <a:endParaRPr lang="en-US" dirty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838200" y="2362200"/>
            <a:ext cx="7693025" cy="4038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Facility Name</a:t>
            </a:r>
          </a:p>
          <a:p>
            <a:pPr>
              <a:lnSpc>
                <a:spcPct val="90000"/>
              </a:lnSpc>
            </a:pPr>
            <a:endParaRPr lang="en-US" sz="1400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Entity Status</a:t>
            </a:r>
          </a:p>
          <a:p>
            <a:pPr>
              <a:lnSpc>
                <a:spcPct val="90000"/>
              </a:lnSpc>
            </a:pPr>
            <a:endParaRPr lang="en-US" sz="1400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Hours of Operation</a:t>
            </a:r>
          </a:p>
          <a:p>
            <a:pPr>
              <a:lnSpc>
                <a:spcPct val="90000"/>
              </a:lnSpc>
            </a:pPr>
            <a:endParaRPr lang="en-US" sz="1400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If combined cost report for multiple locations, worksheet S, Part III</a:t>
            </a:r>
          </a:p>
          <a:p>
            <a:pPr>
              <a:lnSpc>
                <a:spcPct val="90000"/>
              </a:lnSpc>
              <a:buNone/>
            </a:pPr>
            <a:endParaRPr lang="en-US" sz="1400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If filing a ‘No Utilization’, “N” for line 13 (independent)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/>
              <a:t>Health Services Associates, Inc.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7467600" cy="1143000"/>
          </a:xfrm>
        </p:spPr>
        <p:txBody>
          <a:bodyPr/>
          <a:lstStyle/>
          <a:p>
            <a:r>
              <a:rPr lang="en-US" dirty="0" smtClean="0"/>
              <a:t>Clinic Hours of Operation</a:t>
            </a:r>
            <a:endParaRPr lang="en-US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838200" y="2514600"/>
            <a:ext cx="7693025" cy="4343400"/>
          </a:xfrm>
        </p:spPr>
        <p:txBody>
          <a:bodyPr/>
          <a:lstStyle/>
          <a:p>
            <a:r>
              <a:rPr lang="en-US" dirty="0" smtClean="0"/>
              <a:t>Should reflect hours practitioners are available to see patients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Broken between hours operating as an RHC or a Non-RHC, if applicable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Reported in military time format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/>
              <a:t>Health Services Associates, Inc.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/>
          <p:cNvSpPr>
            <a:spLocks noGrp="1" noChangeArrowheads="1"/>
          </p:cNvSpPr>
          <p:nvPr>
            <p:ph type="ctrTitle"/>
          </p:nvPr>
        </p:nvSpPr>
        <p:spPr>
          <a:xfrm>
            <a:off x="2286000" y="3124200"/>
            <a:ext cx="6324600" cy="1894362"/>
          </a:xfrm>
        </p:spPr>
        <p:txBody>
          <a:bodyPr/>
          <a:lstStyle/>
          <a:p>
            <a:r>
              <a:rPr lang="en-US" dirty="0" smtClean="0"/>
              <a:t>Worksheet A / Worksheet M-1 – Expense Reporting</a:t>
            </a:r>
            <a:endParaRPr lang="en-US" dirty="0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4572000" y="5334000"/>
            <a:ext cx="4572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000" b="1" dirty="0" smtClean="0"/>
              <a:t>      </a:t>
            </a:r>
            <a:endParaRPr lang="en-US" dirty="0"/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4953000" y="6248400"/>
            <a:ext cx="3803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i="1" dirty="0"/>
              <a:t>Promoting Access to Health Care</a:t>
            </a:r>
          </a:p>
        </p:txBody>
      </p:sp>
      <p:pic>
        <p:nvPicPr>
          <p:cNvPr id="6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 noGrp="1" noChangeArrowheads="1"/>
          </p:cNvSpPr>
          <p:nvPr>
            <p:ph type="title"/>
          </p:nvPr>
        </p:nvSpPr>
        <p:spPr>
          <a:xfrm>
            <a:off x="609600" y="990600"/>
            <a:ext cx="7467600" cy="1143000"/>
          </a:xfrm>
        </p:spPr>
        <p:txBody>
          <a:bodyPr/>
          <a:lstStyle/>
          <a:p>
            <a:r>
              <a:rPr lang="en-US" dirty="0" smtClean="0"/>
              <a:t>Expense Reporting – What you need</a:t>
            </a:r>
            <a:endParaRPr lang="en-US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2057400"/>
            <a:ext cx="7693025" cy="4343400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Balance Sheet</a:t>
            </a:r>
            <a:br>
              <a:rPr lang="en-US" dirty="0" smtClean="0"/>
            </a:br>
            <a:endParaRPr lang="en-US" dirty="0"/>
          </a:p>
          <a:p>
            <a:r>
              <a:rPr lang="en-US" dirty="0" smtClean="0"/>
              <a:t>Profit </a:t>
            </a:r>
            <a:r>
              <a:rPr lang="en-US" dirty="0"/>
              <a:t>and Loss </a:t>
            </a:r>
            <a:r>
              <a:rPr lang="en-US" dirty="0" smtClean="0"/>
              <a:t>Statement</a:t>
            </a:r>
            <a:br>
              <a:rPr lang="en-US" dirty="0" smtClean="0"/>
            </a:br>
            <a:endParaRPr lang="en-US" dirty="0"/>
          </a:p>
          <a:p>
            <a:r>
              <a:rPr lang="en-US" dirty="0"/>
              <a:t>Trial Balance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/>
              <a:t>Health Services Associates, Inc.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 noGrp="1" noChangeArrowheads="1"/>
          </p:cNvSpPr>
          <p:nvPr>
            <p:ph type="title"/>
          </p:nvPr>
        </p:nvSpPr>
        <p:spPr>
          <a:xfrm>
            <a:off x="533400" y="838200"/>
            <a:ext cx="7467600" cy="1143000"/>
          </a:xfrm>
        </p:spPr>
        <p:txBody>
          <a:bodyPr/>
          <a:lstStyle/>
          <a:p>
            <a:r>
              <a:rPr lang="en-US" dirty="0" smtClean="0"/>
              <a:t>Expense Reporting – How you need it</a:t>
            </a:r>
            <a:endParaRPr lang="en-US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762000" y="1981200"/>
            <a:ext cx="7693025" cy="4343400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Financial Statements must match cost reporting period</a:t>
            </a:r>
            <a:br>
              <a:rPr lang="en-US" dirty="0" smtClean="0"/>
            </a:br>
            <a:endParaRPr lang="en-US" dirty="0" smtClean="0"/>
          </a:p>
          <a:p>
            <a:pPr lvl="1"/>
            <a:r>
              <a:rPr lang="en-US" dirty="0" smtClean="0"/>
              <a:t>For most this will be 1/1/xx– 12/31/xx.  </a:t>
            </a:r>
            <a:br>
              <a:rPr lang="en-US" dirty="0" smtClean="0"/>
            </a:br>
            <a:endParaRPr lang="en-US" dirty="0" smtClean="0"/>
          </a:p>
          <a:p>
            <a:pPr lvl="1"/>
            <a:r>
              <a:rPr lang="en-US" dirty="0" smtClean="0"/>
              <a:t>For new clinics, financial statements must reflect costs from the date of the clinic’s certification to the end of their first fiscal year.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/>
              <a:t>Health Services Associates, Inc.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7467600" cy="1143000"/>
          </a:xfrm>
        </p:spPr>
        <p:txBody>
          <a:bodyPr/>
          <a:lstStyle/>
          <a:p>
            <a:r>
              <a:rPr lang="en-US" dirty="0" smtClean="0"/>
              <a:t>Expense Reporting – where is goes</a:t>
            </a:r>
            <a:endParaRPr lang="en-US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838200" y="2133600"/>
            <a:ext cx="7693025" cy="3200400"/>
          </a:xfrm>
        </p:spPr>
        <p:txBody>
          <a:bodyPr>
            <a:normAutofit/>
          </a:bodyPr>
          <a:lstStyle/>
          <a:p>
            <a:r>
              <a:rPr lang="en-US" dirty="0" smtClean="0"/>
              <a:t>All costs from the financial statements must be reflected in columns 1 and 2 of worksheet A (independent) or M-1 (provider-based)</a:t>
            </a:r>
          </a:p>
          <a:p>
            <a:pPr lvl="1"/>
            <a:r>
              <a:rPr lang="en-US" dirty="0" smtClean="0"/>
              <a:t>Column 1: Compensation </a:t>
            </a:r>
          </a:p>
          <a:p>
            <a:pPr lvl="1"/>
            <a:r>
              <a:rPr lang="en-US" dirty="0" smtClean="0"/>
              <a:t>Column 2:  All Other</a:t>
            </a:r>
          </a:p>
          <a:p>
            <a:endParaRPr lang="en-US" sz="1400" dirty="0" smtClean="0"/>
          </a:p>
          <a:p>
            <a:r>
              <a:rPr lang="en-US" dirty="0" smtClean="0"/>
              <a:t>Expenses should be detailed enough to properly classify within cost report categories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/>
              <a:t>Health Services Associates, Inc.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 noGrp="1" noChangeArrowheads="1"/>
          </p:cNvSpPr>
          <p:nvPr>
            <p:ph type="title"/>
          </p:nvPr>
        </p:nvSpPr>
        <p:spPr>
          <a:xfrm>
            <a:off x="304800" y="914400"/>
            <a:ext cx="8305800" cy="1143000"/>
          </a:xfrm>
        </p:spPr>
        <p:txBody>
          <a:bodyPr/>
          <a:lstStyle/>
          <a:p>
            <a:r>
              <a:rPr lang="en-US" dirty="0" smtClean="0"/>
              <a:t>Expense Reporting – what doesn’t belong</a:t>
            </a:r>
            <a:endParaRPr lang="en-US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838200" y="2514600"/>
            <a:ext cx="7693025" cy="3124200"/>
          </a:xfrm>
        </p:spPr>
        <p:txBody>
          <a:bodyPr/>
          <a:lstStyle/>
          <a:p>
            <a:r>
              <a:rPr lang="en-US" dirty="0" smtClean="0"/>
              <a:t>Miscellaneous/Non-Patient Care revenue must be reviewed for possible offsets</a:t>
            </a:r>
          </a:p>
          <a:p>
            <a:endParaRPr lang="en-US" dirty="0" smtClean="0"/>
          </a:p>
          <a:p>
            <a:r>
              <a:rPr lang="en-US" dirty="0" smtClean="0"/>
              <a:t>Non-allowable expenses must be reviewed for offset or classification in a non-reimbursable cost center</a:t>
            </a:r>
            <a:endParaRPr lang="en-US" dirty="0"/>
          </a:p>
          <a:p>
            <a:pPr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/>
              <a:t>Health Services Associates, Inc.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 Report Categories</a:t>
            </a:r>
            <a:endParaRPr lang="en-US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1905000"/>
            <a:ext cx="7693025" cy="4038600"/>
          </a:xfrm>
        </p:spPr>
        <p:txBody>
          <a:bodyPr/>
          <a:lstStyle/>
          <a:p>
            <a:pPr>
              <a:lnSpc>
                <a:spcPct val="90000"/>
              </a:lnSpc>
              <a:buNone/>
            </a:pPr>
            <a:endParaRPr lang="en-US" sz="900" dirty="0" smtClean="0"/>
          </a:p>
          <a:p>
            <a:pPr>
              <a:lnSpc>
                <a:spcPct val="90000"/>
              </a:lnSpc>
              <a:buNone/>
            </a:pPr>
            <a:r>
              <a:rPr lang="en-US" dirty="0" smtClean="0"/>
              <a:t>Cost Report has three main cost classifications:</a:t>
            </a:r>
            <a:br>
              <a:rPr lang="en-US" dirty="0" smtClean="0"/>
            </a:b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sz="2800" dirty="0" smtClean="0"/>
              <a:t>Healthcare Costs</a:t>
            </a:r>
            <a:br>
              <a:rPr lang="en-US" sz="2800" dirty="0" smtClean="0"/>
            </a:br>
            <a:endParaRPr lang="en-US" sz="2800" dirty="0" smtClean="0"/>
          </a:p>
          <a:p>
            <a:pPr lvl="1">
              <a:lnSpc>
                <a:spcPct val="90000"/>
              </a:lnSpc>
            </a:pPr>
            <a:r>
              <a:rPr lang="en-US" sz="2800" dirty="0" smtClean="0"/>
              <a:t>Overhead</a:t>
            </a:r>
            <a:br>
              <a:rPr lang="en-US" sz="2800" dirty="0" smtClean="0"/>
            </a:br>
            <a:endParaRPr lang="en-US" sz="2800" dirty="0" smtClean="0"/>
          </a:p>
          <a:p>
            <a:pPr lvl="1">
              <a:lnSpc>
                <a:spcPct val="90000"/>
              </a:lnSpc>
            </a:pPr>
            <a:r>
              <a:rPr lang="en-US" sz="2800" dirty="0" smtClean="0"/>
              <a:t>Non-RHC/Non-Allowable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/>
              <a:t>Health Services Associates, Inc.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 Report Categories</a:t>
            </a:r>
            <a:endParaRPr lang="en-US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1905000"/>
            <a:ext cx="7693025" cy="4038600"/>
          </a:xfrm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en-US" b="1" dirty="0" smtClean="0"/>
              <a:t>Healthcare Costs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Compensation for providers, nurses and other healthcare staff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Compensation for physician supervision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Cost of services and supplies incident to services of physicians (including drugs &amp; biologicals incident to RHC service)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Cost related to the maintenance of licenses and insurance for medical professionals</a:t>
            </a:r>
          </a:p>
          <a:p>
            <a:pPr>
              <a:lnSpc>
                <a:spcPct val="90000"/>
              </a:lnSpc>
            </a:pPr>
            <a:endParaRPr lang="en-US" dirty="0" smtClean="0"/>
          </a:p>
          <a:p>
            <a:pPr>
              <a:lnSpc>
                <a:spcPct val="90000"/>
              </a:lnSpc>
              <a:buNone/>
            </a:pPr>
            <a:endParaRPr lang="en-US" dirty="0" smtClean="0"/>
          </a:p>
          <a:p>
            <a:pPr lvl="1">
              <a:lnSpc>
                <a:spcPct val="90000"/>
              </a:lnSpc>
            </a:pP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/>
              <a:t>Health Services Associates, Inc.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 noGrp="1" noChangeArrowheads="1"/>
          </p:cNvSpPr>
          <p:nvPr>
            <p:ph type="title"/>
          </p:nvPr>
        </p:nvSpPr>
        <p:spPr>
          <a:xfrm>
            <a:off x="533400" y="9906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Allowable Cost of Compensation</a:t>
            </a:r>
            <a:br>
              <a:rPr lang="en-US" dirty="0" smtClean="0"/>
            </a:br>
            <a:r>
              <a:rPr lang="en-US" dirty="0" smtClean="0"/>
              <a:t> – Health Care Staff</a:t>
            </a:r>
            <a:endParaRPr lang="en-US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838200" y="2362200"/>
            <a:ext cx="7693025" cy="434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Salaries &amp; Wages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Payroll Taxes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Health &amp; Life Insurance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Pension Contributions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Paid vacation or leave, including holidays and sick leave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Educational courses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/>
              <a:t>Health Services Associates, Inc.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Health Care Costs</a:t>
            </a:r>
            <a:endParaRPr lang="en-US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838200" y="2362200"/>
            <a:ext cx="7693025" cy="4343400"/>
          </a:xfrm>
        </p:spPr>
        <p:txBody>
          <a:bodyPr/>
          <a:lstStyle/>
          <a:p>
            <a:r>
              <a:rPr lang="en-US" dirty="0" smtClean="0"/>
              <a:t>Malpractice and other insurance (Premium can not exceed amount of aggregate coverage)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Depreciation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Transportation of Health Center Personal between clinics or other healthcare locations</a:t>
            </a:r>
          </a:p>
          <a:p>
            <a:pPr>
              <a:buNone/>
            </a:pPr>
            <a:endParaRPr lang="en-US" sz="2000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/>
              <a:t>Health Services Associates, Inc.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Overhead</a:t>
            </a:r>
            <a:endParaRPr lang="en-US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838200" y="2438400"/>
            <a:ext cx="7693025" cy="4038600"/>
          </a:xfrm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en-US" dirty="0" smtClean="0"/>
              <a:t>Facility Overhead – Facility Cost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Rent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Insurance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Interest on Mortgage or Loans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Utilities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Other building expenses</a:t>
            </a:r>
          </a:p>
          <a:p>
            <a:pPr lvl="1">
              <a:lnSpc>
                <a:spcPct val="90000"/>
              </a:lnSpc>
            </a:pP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/>
              <a:t>Health Services Associates, Inc.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Overhead</a:t>
            </a:r>
            <a:endParaRPr lang="en-US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838200" y="2438400"/>
            <a:ext cx="7693025" cy="4038600"/>
          </a:xfrm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en-US" dirty="0" smtClean="0"/>
              <a:t>Overhead – Administrative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Office Salaries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Office Supplies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Legal/Accounting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Contract Labor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Other Administrative Costs</a:t>
            </a:r>
          </a:p>
          <a:p>
            <a:pPr>
              <a:lnSpc>
                <a:spcPct val="90000"/>
              </a:lnSpc>
              <a:buNone/>
            </a:pPr>
            <a:endParaRPr lang="en-US" dirty="0" smtClean="0"/>
          </a:p>
          <a:p>
            <a:pPr>
              <a:lnSpc>
                <a:spcPct val="90000"/>
              </a:lnSpc>
              <a:buNone/>
            </a:pPr>
            <a:endParaRPr lang="en-US" dirty="0" smtClean="0"/>
          </a:p>
          <a:p>
            <a:pPr>
              <a:lnSpc>
                <a:spcPct val="90000"/>
              </a:lnSpc>
            </a:pPr>
            <a:endParaRPr lang="en-US" dirty="0" smtClean="0"/>
          </a:p>
          <a:p>
            <a:pPr>
              <a:lnSpc>
                <a:spcPct val="90000"/>
              </a:lnSpc>
            </a:pPr>
            <a:endParaRPr lang="en-US" dirty="0" smtClean="0"/>
          </a:p>
          <a:p>
            <a:pPr lvl="1">
              <a:lnSpc>
                <a:spcPct val="90000"/>
              </a:lnSpc>
            </a:pP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/>
              <a:t>Health Services Associates, Inc.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Non-RHC Costs</a:t>
            </a:r>
            <a:endParaRPr lang="en-US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838200" y="2362200"/>
            <a:ext cx="7693025" cy="43434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Non RHC Costs Examples:</a:t>
            </a:r>
          </a:p>
          <a:p>
            <a:endParaRPr lang="en-US" sz="1400" dirty="0" smtClean="0"/>
          </a:p>
          <a:p>
            <a:r>
              <a:rPr lang="en-US" dirty="0" smtClean="0"/>
              <a:t>Lab, X-ray, EKG:  Technical component is billed to Medicare Part B</a:t>
            </a:r>
          </a:p>
          <a:p>
            <a:endParaRPr lang="en-US" dirty="0" smtClean="0"/>
          </a:p>
          <a:p>
            <a:r>
              <a:rPr lang="en-US" dirty="0" smtClean="0"/>
              <a:t>Items and services not covered under program (e.g. dental, physical, retail pharmacy, etc.)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/>
              <a:t>Health Services Associates, Inc.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Non-RHC Costs</a:t>
            </a:r>
            <a:endParaRPr lang="en-US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838200" y="1752600"/>
            <a:ext cx="7693025" cy="43434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Overhead is allocated by the ratio of Healthcare Costs to Non-RHC Costs</a:t>
            </a:r>
          </a:p>
          <a:p>
            <a:endParaRPr lang="en-US" sz="1400" dirty="0" smtClean="0"/>
          </a:p>
          <a:p>
            <a:r>
              <a:rPr lang="en-US" dirty="0" smtClean="0"/>
              <a:t>Minimize amounts allocated to Non-RHC cost centers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Ensure all applicable ‘healthcare’ expenses are properly classified on the cost report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/>
              <a:t>Health Services Associates, Inc.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Costs</a:t>
            </a:r>
            <a:endParaRPr lang="en-US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752600"/>
            <a:ext cx="7693025" cy="4343400"/>
          </a:xfrm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en-US" u="sng" dirty="0" smtClean="0"/>
              <a:t>Membership Costs</a:t>
            </a:r>
            <a:r>
              <a:rPr lang="en-US" dirty="0" smtClean="0"/>
              <a:t>:</a:t>
            </a:r>
          </a:p>
          <a:p>
            <a:pPr>
              <a:lnSpc>
                <a:spcPct val="90000"/>
              </a:lnSpc>
              <a:buNone/>
            </a:pPr>
            <a:r>
              <a:rPr lang="en-US" dirty="0" smtClean="0"/>
              <a:t>Generally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Professional, technical or business related organization allowable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Social &amp; Fraternal not allowable</a:t>
            </a:r>
          </a:p>
          <a:p>
            <a:pPr>
              <a:lnSpc>
                <a:spcPct val="90000"/>
              </a:lnSpc>
              <a:buNone/>
            </a:pPr>
            <a:endParaRPr lang="en-US" sz="1050" dirty="0" smtClean="0"/>
          </a:p>
          <a:p>
            <a:pPr>
              <a:lnSpc>
                <a:spcPct val="90000"/>
              </a:lnSpc>
              <a:buNone/>
            </a:pPr>
            <a:r>
              <a:rPr lang="en-US" dirty="0" smtClean="0"/>
              <a:t>Research costs not allowable</a:t>
            </a:r>
          </a:p>
          <a:p>
            <a:pPr>
              <a:lnSpc>
                <a:spcPct val="90000"/>
              </a:lnSpc>
              <a:buNone/>
            </a:pPr>
            <a:endParaRPr lang="en-US" sz="1050" dirty="0" smtClean="0"/>
          </a:p>
          <a:p>
            <a:pPr>
              <a:lnSpc>
                <a:spcPct val="90000"/>
              </a:lnSpc>
              <a:buNone/>
            </a:pPr>
            <a:r>
              <a:rPr lang="en-US" dirty="0" smtClean="0"/>
              <a:t>Translation services costs allowable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/>
              <a:t>Health Services Associates, Inc.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457200"/>
            <a:ext cx="8229600" cy="1143000"/>
          </a:xfrm>
        </p:spPr>
        <p:txBody>
          <a:bodyPr/>
          <a:lstStyle/>
          <a:p>
            <a:r>
              <a:rPr lang="en-US" dirty="0" smtClean="0"/>
              <a:t>Other Costs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Health Services Associates, Inc.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2"/>
          </p:nvPr>
        </p:nvSpPr>
        <p:spPr>
          <a:xfrm>
            <a:off x="533400" y="1828800"/>
            <a:ext cx="4040188" cy="3951288"/>
          </a:xfrm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en-US" u="sng" dirty="0" smtClean="0"/>
              <a:t>Advertising Costs</a:t>
            </a:r>
            <a:r>
              <a:rPr lang="en-US" dirty="0" smtClean="0"/>
              <a:t>: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Staff recruitment advertising allowable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Yellow pages advertising allowable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Advertising to increase patients not allowable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Fund-raising advertising, not allowable</a:t>
            </a:r>
          </a:p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4419600" y="1828800"/>
            <a:ext cx="4041775" cy="3951288"/>
          </a:xfrm>
        </p:spPr>
        <p:txBody>
          <a:bodyPr/>
          <a:lstStyle/>
          <a:p>
            <a:pPr>
              <a:buNone/>
            </a:pPr>
            <a:r>
              <a:rPr lang="en-US" u="sng" dirty="0" smtClean="0"/>
              <a:t>Taxes:</a:t>
            </a:r>
            <a:endParaRPr lang="en-US" dirty="0" smtClean="0"/>
          </a:p>
          <a:p>
            <a:r>
              <a:rPr lang="en-US" dirty="0" smtClean="0"/>
              <a:t>Taxes levied by state and local governments are allowable if exemption not available</a:t>
            </a:r>
          </a:p>
          <a:p>
            <a:r>
              <a:rPr lang="en-US" dirty="0" smtClean="0"/>
              <a:t>Fines and penalties not allowable</a:t>
            </a:r>
          </a:p>
          <a:p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Worksheet A-1 / A-2 – Independent (A-6 / A-8 PB) – Adjustments to cost</a:t>
            </a:r>
            <a:endParaRPr lang="en-US" dirty="0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4572000" y="5334000"/>
            <a:ext cx="4572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000" b="1" dirty="0" smtClean="0"/>
              <a:t>      </a:t>
            </a:r>
            <a:endParaRPr lang="en-US" dirty="0"/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4953000" y="6248400"/>
            <a:ext cx="3803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i="1" dirty="0"/>
              <a:t>Promoting Access to Health Care</a:t>
            </a:r>
          </a:p>
        </p:txBody>
      </p:sp>
      <p:pic>
        <p:nvPicPr>
          <p:cNvPr id="6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Adjustments</a:t>
            </a:r>
            <a:endParaRPr lang="en-US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762000" y="1981200"/>
            <a:ext cx="7693025" cy="4038600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Worksheet A-1:Used to reclassify costs to appropriate cost centers</a:t>
            </a:r>
          </a:p>
          <a:p>
            <a:pPr>
              <a:lnSpc>
                <a:spcPct val="90000"/>
              </a:lnSpc>
            </a:pP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Worksheet A-2: Used to include additional or exclude non-allowable costs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/>
              <a:t>Health Services Associates, Inc.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Lab/X-ray/EKG Allocations Worksheet A-1 </a:t>
            </a:r>
            <a:endParaRPr lang="en-US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838200" y="2362200"/>
            <a:ext cx="7693025" cy="43434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Lab, X-ray, EKG</a:t>
            </a:r>
          </a:p>
          <a:p>
            <a:endParaRPr lang="en-US" sz="1400" dirty="0" smtClean="0"/>
          </a:p>
          <a:p>
            <a:r>
              <a:rPr lang="en-US" dirty="0" smtClean="0"/>
              <a:t>Billed to Part B by independent RHCs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Billed through hospital and included in hospital costs for provider-based RHCs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/>
              <a:t>Health Services Associates, Inc.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609600"/>
            <a:ext cx="7924800" cy="1295400"/>
          </a:xfrm>
        </p:spPr>
        <p:txBody>
          <a:bodyPr>
            <a:normAutofit/>
          </a:bodyPr>
          <a:lstStyle/>
          <a:p>
            <a:r>
              <a:rPr lang="en-US" dirty="0" smtClean="0"/>
              <a:t>Lab/X-ray/EKG Allocations</a:t>
            </a:r>
            <a:endParaRPr lang="en-US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33400" y="2133600"/>
            <a:ext cx="8229600" cy="438912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Method A:  Staff </a:t>
            </a:r>
            <a:r>
              <a:rPr lang="en-US" dirty="0"/>
              <a:t>performing </a:t>
            </a:r>
            <a:r>
              <a:rPr lang="en-US" dirty="0" smtClean="0"/>
              <a:t>lab, X-ray, EKG </a:t>
            </a:r>
            <a:r>
              <a:rPr lang="en-US" dirty="0"/>
              <a:t>duties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Allocate </a:t>
            </a:r>
            <a:r>
              <a:rPr lang="en-US" dirty="0"/>
              <a:t>% of time for non-RHC carve out for staff performing non-RHC </a:t>
            </a:r>
            <a:r>
              <a:rPr lang="en-US" dirty="0" smtClean="0"/>
              <a:t>lab/X-ray/EKG </a:t>
            </a:r>
            <a:r>
              <a:rPr lang="en-US" dirty="0"/>
              <a:t>duties vs. RHC duties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Time </a:t>
            </a:r>
            <a:r>
              <a:rPr lang="en-US" dirty="0"/>
              <a:t>studies of staff to support the allocated carve </a:t>
            </a:r>
            <a:r>
              <a:rPr lang="en-US" dirty="0" smtClean="0"/>
              <a:t>out </a:t>
            </a:r>
            <a:br>
              <a:rPr lang="en-US" dirty="0" smtClean="0"/>
            </a:b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Method B – Time studies for each specific test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Calculate time per test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Multiply by number of tests performed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Multiply by average hourly wage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Reclassify resulting non-RHC wages into non-reimbursable cost center</a:t>
            </a:r>
          </a:p>
          <a:p>
            <a:pPr>
              <a:lnSpc>
                <a:spcPct val="90000"/>
              </a:lnSpc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/>
              <a:t>Health Services Associates, Inc.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Non-allowable Costs – Exclude on Worksheet A-2 </a:t>
            </a:r>
            <a:endParaRPr lang="en-US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905000"/>
            <a:ext cx="7693025" cy="4343400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Entertainment</a:t>
            </a:r>
          </a:p>
          <a:p>
            <a:r>
              <a:rPr lang="en-US" dirty="0" smtClean="0"/>
              <a:t>Gifts</a:t>
            </a:r>
          </a:p>
          <a:p>
            <a:r>
              <a:rPr lang="en-US" dirty="0" smtClean="0"/>
              <a:t>Charitable Contributions</a:t>
            </a:r>
          </a:p>
          <a:p>
            <a:r>
              <a:rPr lang="en-US" dirty="0" smtClean="0"/>
              <a:t>Automobile Expense – where not related to patient care</a:t>
            </a:r>
          </a:p>
          <a:p>
            <a:r>
              <a:rPr lang="en-US" dirty="0" smtClean="0"/>
              <a:t>Personal expenses paid out of clinic funds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/>
              <a:t>Health Services Associates, Inc.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Worksheet A-2-1/A-8-1 </a:t>
            </a:r>
            <a:br>
              <a:rPr lang="en-US" dirty="0" smtClean="0"/>
            </a:br>
            <a:r>
              <a:rPr lang="en-US" dirty="0" smtClean="0"/>
              <a:t>Related Party Transactions</a:t>
            </a:r>
            <a:endParaRPr lang="en-US" dirty="0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4572000" y="5334000"/>
            <a:ext cx="4572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000" b="1" dirty="0" smtClean="0"/>
              <a:t>      </a:t>
            </a:r>
            <a:endParaRPr lang="en-US" dirty="0"/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4953000" y="6172200"/>
            <a:ext cx="3803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i="1" dirty="0"/>
              <a:t>Promoting Access to Health Care</a:t>
            </a:r>
          </a:p>
        </p:txBody>
      </p:sp>
      <p:pic>
        <p:nvPicPr>
          <p:cNvPr id="6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Party Transactions</a:t>
            </a:r>
            <a:endParaRPr lang="en-US" dirty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Most common related party transaction is related party building ownership</a:t>
            </a:r>
            <a:r>
              <a:rPr lang="en-US" dirty="0"/>
              <a:t> </a:t>
            </a:r>
            <a:r>
              <a:rPr lang="en-US" dirty="0" smtClean="0"/>
              <a:t>(e.g. building is owned by the doctors which also own the clinic – clinic pays ‘rent’ to docs)</a:t>
            </a:r>
            <a:br>
              <a:rPr lang="en-US" dirty="0" smtClean="0"/>
            </a:b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Cost must be reduced to the ‘cost of ownership’ of the related party </a:t>
            </a:r>
            <a:br>
              <a:rPr lang="en-US" dirty="0" smtClean="0"/>
            </a:b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Cost is adjusted to actual expense incurred by the related party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/>
              <a:t>Health Services Associates, Inc.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Party Transactions</a:t>
            </a:r>
            <a:endParaRPr lang="en-US" dirty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762000" y="2286000"/>
            <a:ext cx="7693025" cy="34956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Related party building ownership cost items for reporting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Mortgage Interest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Property Taxes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Building Depreciation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Property Insurance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Repairs &amp; Maintenance paid by building owners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Lawn Service, etc. – if not already in clinic expenses</a:t>
            </a:r>
          </a:p>
          <a:p>
            <a:pPr lvl="1">
              <a:lnSpc>
                <a:spcPct val="90000"/>
              </a:lnSpc>
            </a:pP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/>
              <a:t>Health Services Associates, Inc.</a:t>
            </a:r>
            <a:endParaRPr lang="en-US" dirty="0"/>
          </a:p>
        </p:txBody>
      </p:sp>
      <p:pic>
        <p:nvPicPr>
          <p:cNvPr id="111618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175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/>
          <p:cNvSpPr>
            <a:spLocks noGrp="1" noChangeArrowheads="1"/>
          </p:cNvSpPr>
          <p:nvPr>
            <p:ph type="ctrTitle"/>
          </p:nvPr>
        </p:nvSpPr>
        <p:spPr>
          <a:xfrm>
            <a:off x="2286000" y="3124200"/>
            <a:ext cx="6400800" cy="1894362"/>
          </a:xfrm>
        </p:spPr>
        <p:txBody>
          <a:bodyPr/>
          <a:lstStyle/>
          <a:p>
            <a:r>
              <a:rPr lang="en-US" dirty="0" smtClean="0"/>
              <a:t>Worksheet B / Worksheet M-2</a:t>
            </a:r>
            <a:br>
              <a:rPr lang="en-US" dirty="0" smtClean="0"/>
            </a:br>
            <a:r>
              <a:rPr lang="en-US" dirty="0" smtClean="0"/>
              <a:t>Visit and </a:t>
            </a:r>
            <a:r>
              <a:rPr lang="en-US" dirty="0" err="1" smtClean="0"/>
              <a:t>fte</a:t>
            </a:r>
            <a:r>
              <a:rPr lang="en-US" dirty="0" smtClean="0"/>
              <a:t> reporting</a:t>
            </a:r>
            <a:endParaRPr lang="en-US" dirty="0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4572000" y="5334000"/>
            <a:ext cx="4572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000" b="1" dirty="0" smtClean="0"/>
              <a:t>      </a:t>
            </a:r>
            <a:endParaRPr lang="en-US" dirty="0"/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4953000" y="6248400"/>
            <a:ext cx="3803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i="1" dirty="0"/>
              <a:t>Promoting Access to Health Care</a:t>
            </a:r>
          </a:p>
        </p:txBody>
      </p:sp>
      <p:pic>
        <p:nvPicPr>
          <p:cNvPr id="6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RHC Visits 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838200" y="2057400"/>
            <a:ext cx="7693025" cy="4038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Definition:  Face-to-face encounter with qualified provider during which covered services are performed. </a:t>
            </a:r>
            <a:br>
              <a:rPr lang="en-US" dirty="0" smtClean="0"/>
            </a:b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Broken down by provider type (MD, PA, NP)</a:t>
            </a:r>
            <a:br>
              <a:rPr lang="en-US" dirty="0" smtClean="0"/>
            </a:b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Count only face-to-face encounters</a:t>
            </a:r>
            <a:br>
              <a:rPr lang="en-US" dirty="0" smtClean="0"/>
            </a:b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Do not include visits for hospital, non covered services, non qualified providers or injections</a:t>
            </a:r>
          </a:p>
          <a:p>
            <a:pPr>
              <a:lnSpc>
                <a:spcPct val="90000"/>
              </a:lnSpc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/>
              <a:t>Health Services Associates, Inc.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Hours worked for FTE Calculation</a:t>
            </a:r>
            <a:endParaRPr lang="en-US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2057400"/>
            <a:ext cx="7693025" cy="4267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smtClean="0"/>
              <a:t>Only clinical hours should be used in the FTE calculation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Categorize each practitioner’s work into: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Administrative (used to reclassify wages of provider)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Patient care – Clinic/Nursing Home </a:t>
            </a:r>
            <a:r>
              <a:rPr lang="en-US" dirty="0"/>
              <a:t>(used to calculate the FTE </a:t>
            </a:r>
            <a:r>
              <a:rPr lang="en-US" dirty="0" smtClean="0"/>
              <a:t>input </a:t>
            </a:r>
            <a:r>
              <a:rPr lang="en-US" dirty="0"/>
              <a:t>on the cost report for the provider)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Inpatient </a:t>
            </a:r>
            <a:r>
              <a:rPr lang="en-US" dirty="0"/>
              <a:t>care </a:t>
            </a:r>
            <a:r>
              <a:rPr lang="en-US" dirty="0" smtClean="0"/>
              <a:t>hours - if inpatient work is part of the provider’s clinic compensation package </a:t>
            </a:r>
            <a:r>
              <a:rPr lang="en-US" dirty="0"/>
              <a:t>(used to adjust wages of provider)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/>
              <a:t>	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/>
              <a:t>Health Services Associates, Inc.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Visits</a:t>
            </a:r>
            <a:endParaRPr lang="en-US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838200" y="1905000"/>
            <a:ext cx="7693025" cy="4038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Visits are reported by type of clinician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Physician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Physician Assistant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Nurse Practitioner</a:t>
            </a:r>
            <a:br>
              <a:rPr lang="en-US" dirty="0" smtClean="0"/>
            </a:b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All clinician’s working on a regular basis should be included in visits subject to the productivity standard</a:t>
            </a:r>
            <a:br>
              <a:rPr lang="en-US" dirty="0" smtClean="0"/>
            </a:b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Physician Services Under Agreement – for the occasional ‘fill in’ (locum tenens)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/>
              <a:t>Health Services Associates, Inc.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FTE Calculation	</a:t>
            </a:r>
            <a:endParaRPr lang="en-US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762000" y="1600200"/>
            <a:ext cx="7848600" cy="3724275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How are FTEs calculated?</a:t>
            </a:r>
          </a:p>
          <a:p>
            <a:pPr>
              <a:buNone/>
            </a:pPr>
            <a:endParaRPr lang="en-US" sz="2000" dirty="0" smtClean="0"/>
          </a:p>
          <a:p>
            <a:r>
              <a:rPr lang="en-US" dirty="0" smtClean="0"/>
              <a:t>FTE is based upon how many hours the practitioner is available to provide patient care</a:t>
            </a:r>
          </a:p>
          <a:p>
            <a:endParaRPr lang="en-US" sz="2000" dirty="0" smtClean="0"/>
          </a:p>
          <a:p>
            <a:r>
              <a:rPr lang="en-US" dirty="0" smtClean="0"/>
              <a:t>FTE is calculated by practitioner type (Physician, PA, NP)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/>
              <a:t>Health Services Associates, Inc.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Medicare Productivity Standard</a:t>
            </a:r>
            <a:endParaRPr lang="en-US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33400" y="1752600"/>
            <a:ext cx="7693025" cy="4343400"/>
          </a:xfrm>
          <a:noFill/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Medicare will charge the clinic with a minimum number of visits per FTE, whether performed or not</a:t>
            </a:r>
            <a:br>
              <a:rPr lang="en-US" dirty="0" smtClean="0"/>
            </a:b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4,200 visits per </a:t>
            </a:r>
            <a:r>
              <a:rPr lang="en-US" u="sng" dirty="0" smtClean="0"/>
              <a:t>employed or independent contractor</a:t>
            </a:r>
            <a:r>
              <a:rPr lang="en-US" dirty="0" smtClean="0"/>
              <a:t> physician FTE</a:t>
            </a:r>
            <a:br>
              <a:rPr lang="en-US" dirty="0" smtClean="0"/>
            </a:b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2,100 visits per midlevel FTE</a:t>
            </a:r>
            <a:br>
              <a:rPr lang="en-US" dirty="0" smtClean="0"/>
            </a:b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Physician Services under agreement not subject to productivity standards – limited application (cannot work on a regular basis)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/>
              <a:t>Health Services Associates, Inc.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Medicare Productivity Standard</a:t>
            </a:r>
            <a:endParaRPr lang="en-US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762000" y="1828800"/>
            <a:ext cx="7693025" cy="4038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Productivity Standard applied in aggregate</a:t>
            </a:r>
          </a:p>
          <a:p>
            <a:pPr>
              <a:lnSpc>
                <a:spcPct val="90000"/>
              </a:lnSpc>
              <a:buNone/>
            </a:pPr>
            <a:endParaRPr lang="en-US" sz="1400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Total visits (all providers subject to the FTE calculation) is compared to total minimum productivity standard.</a:t>
            </a:r>
          </a:p>
          <a:p>
            <a:pPr>
              <a:lnSpc>
                <a:spcPct val="90000"/>
              </a:lnSpc>
              <a:buNone/>
            </a:pPr>
            <a:endParaRPr lang="en-US" sz="1400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A productive midlevel with visits in excess of their productivity standard can be used to offset a physician shortfall.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/>
              <a:t>Health Services Associates, Inc.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/>
          <p:cNvSpPr>
            <a:spLocks noGrp="1" noChangeArrowheads="1"/>
          </p:cNvSpPr>
          <p:nvPr>
            <p:ph type="ctrTitle"/>
          </p:nvPr>
        </p:nvSpPr>
        <p:spPr>
          <a:xfrm>
            <a:off x="2286000" y="3124200"/>
            <a:ext cx="6705600" cy="1894362"/>
          </a:xfrm>
        </p:spPr>
        <p:txBody>
          <a:bodyPr/>
          <a:lstStyle/>
          <a:p>
            <a:r>
              <a:rPr lang="en-US" dirty="0" smtClean="0"/>
              <a:t>Worksheet B-1 / Worksheet M-4</a:t>
            </a:r>
            <a:br>
              <a:rPr lang="en-US" dirty="0" smtClean="0"/>
            </a:br>
            <a:r>
              <a:rPr lang="en-US" dirty="0" smtClean="0"/>
              <a:t>Vaccine Reporting</a:t>
            </a:r>
            <a:endParaRPr lang="en-US" dirty="0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4572000" y="5334000"/>
            <a:ext cx="4572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000" b="1" dirty="0" smtClean="0"/>
              <a:t>      </a:t>
            </a:r>
            <a:endParaRPr lang="en-US" dirty="0"/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4800600" y="6248400"/>
            <a:ext cx="3803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i="1" dirty="0"/>
              <a:t>Promoting Access to Health Care</a:t>
            </a:r>
          </a:p>
        </p:txBody>
      </p:sp>
      <p:pic>
        <p:nvPicPr>
          <p:cNvPr id="6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Vaccine Information 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762000" y="1676400"/>
            <a:ext cx="7693025" cy="4114800"/>
          </a:xfrm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en-US" dirty="0" smtClean="0"/>
              <a:t>Seasonal Influenza and </a:t>
            </a:r>
            <a:r>
              <a:rPr lang="en-US" dirty="0" err="1" smtClean="0"/>
              <a:t>Pneumovax</a:t>
            </a:r>
            <a:r>
              <a:rPr lang="en-US" dirty="0" smtClean="0"/>
              <a:t> reporting has four data elements:</a:t>
            </a:r>
            <a:endParaRPr lang="en-US" dirty="0"/>
          </a:p>
          <a:p>
            <a:pPr>
              <a:lnSpc>
                <a:spcPct val="90000"/>
              </a:lnSpc>
            </a:pPr>
            <a:endParaRPr lang="en-US" sz="2000" dirty="0"/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 smtClean="0"/>
              <a:t>Vaccine Staff Time Ratio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endParaRPr lang="en-US" dirty="0" smtClean="0"/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 smtClean="0"/>
              <a:t>Total </a:t>
            </a:r>
            <a:r>
              <a:rPr lang="en-US" dirty="0"/>
              <a:t>vaccines given of each to </a:t>
            </a:r>
            <a:r>
              <a:rPr lang="en-US" dirty="0" smtClean="0"/>
              <a:t>ALL </a:t>
            </a:r>
            <a:r>
              <a:rPr lang="en-US" dirty="0"/>
              <a:t>insurance types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endParaRPr lang="en-US" sz="1400" dirty="0"/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/>
              <a:t>Total Medicare vaccines given of each </a:t>
            </a:r>
            <a:r>
              <a:rPr lang="en-US" dirty="0" smtClean="0"/>
              <a:t>(Medicare log </a:t>
            </a:r>
            <a:r>
              <a:rPr lang="en-US" dirty="0"/>
              <a:t>must accompany cost </a:t>
            </a:r>
            <a:r>
              <a:rPr lang="en-US" dirty="0" smtClean="0"/>
              <a:t>report)</a:t>
            </a:r>
            <a:endParaRPr lang="en-US" dirty="0"/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endParaRPr lang="en-US" sz="1400" dirty="0"/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/>
              <a:t>Cost </a:t>
            </a:r>
            <a:r>
              <a:rPr lang="en-US" dirty="0" smtClean="0"/>
              <a:t>of vaccines (include invoices if possible)</a:t>
            </a:r>
          </a:p>
          <a:p>
            <a:pPr lvl="1">
              <a:lnSpc>
                <a:spcPct val="90000"/>
              </a:lnSpc>
              <a:buNone/>
            </a:pPr>
            <a:endParaRPr lang="en-US" sz="1400" dirty="0" smtClean="0"/>
          </a:p>
          <a:p>
            <a:pPr lvl="1"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/>
              <a:t>Health Services Associates, Inc.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Vaccine staff time ratio</a:t>
            </a:r>
            <a:endParaRPr lang="en-US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1981200"/>
            <a:ext cx="7693025" cy="4038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Total number of </a:t>
            </a:r>
            <a:r>
              <a:rPr lang="en-US" dirty="0" smtClean="0"/>
              <a:t>clinical </a:t>
            </a:r>
            <a:r>
              <a:rPr lang="en-US" dirty="0"/>
              <a:t>staff hours worked per year </a:t>
            </a:r>
            <a:r>
              <a:rPr lang="en-US" dirty="0" smtClean="0"/>
              <a:t>becomes the denominator in the vaccine ratio.  </a:t>
            </a:r>
            <a:r>
              <a:rPr lang="en-US" b="1" dirty="0" smtClean="0"/>
              <a:t>All clinical staff </a:t>
            </a:r>
            <a:r>
              <a:rPr lang="en-US" dirty="0" smtClean="0"/>
              <a:t>are included, as all clinical salaries are used in the cost report calculation</a:t>
            </a:r>
          </a:p>
          <a:p>
            <a:pPr>
              <a:lnSpc>
                <a:spcPct val="90000"/>
              </a:lnSpc>
            </a:pPr>
            <a:endParaRPr lang="en-US" sz="1500" dirty="0"/>
          </a:p>
          <a:p>
            <a:pPr lvl="1">
              <a:lnSpc>
                <a:spcPct val="90000"/>
              </a:lnSpc>
            </a:pPr>
            <a:r>
              <a:rPr lang="en-US" dirty="0" smtClean="0"/>
              <a:t>Physicians</a:t>
            </a:r>
            <a:endParaRPr lang="en-US" dirty="0"/>
          </a:p>
          <a:p>
            <a:pPr lvl="1">
              <a:lnSpc>
                <a:spcPct val="90000"/>
              </a:lnSpc>
            </a:pP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 smtClean="0"/>
              <a:t>RN/</a:t>
            </a:r>
            <a:r>
              <a:rPr lang="en-US" dirty="0" err="1" smtClean="0"/>
              <a:t>LPN</a:t>
            </a:r>
            <a:endParaRPr lang="en-US" dirty="0"/>
          </a:p>
          <a:p>
            <a:pPr lvl="1">
              <a:lnSpc>
                <a:spcPct val="90000"/>
              </a:lnSpc>
            </a:pP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/>
              <a:t>MA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/>
              <a:t>Health Services Associates, Inc.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Vaccine staff time ratio</a:t>
            </a:r>
            <a:endParaRPr lang="en-US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838200" y="2133600"/>
            <a:ext cx="7693025" cy="4038600"/>
          </a:xfrm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Ten minutes is the accepted time per vaccine administration</a:t>
            </a:r>
          </a:p>
          <a:p>
            <a:pPr>
              <a:lnSpc>
                <a:spcPct val="90000"/>
              </a:lnSpc>
              <a:buNone/>
            </a:pPr>
            <a:endParaRPr lang="en-US" sz="1400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Total Vaccines x 10 minutes/60 minutes = ‘total vaccine administration hours’</a:t>
            </a:r>
          </a:p>
          <a:p>
            <a:pPr>
              <a:lnSpc>
                <a:spcPct val="90000"/>
              </a:lnSpc>
              <a:buNone/>
            </a:pPr>
            <a:endParaRPr lang="en-US" sz="1400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Divide ‘total vaccine administration hours’ by total clinical hours worked for </a:t>
            </a:r>
            <a:r>
              <a:rPr lang="en-US" b="1" dirty="0" smtClean="0"/>
              <a:t>Staff Time Ratio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/>
              <a:t>Health Services Associates, Inc.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Vaccine Cost documentation</a:t>
            </a:r>
            <a:endParaRPr lang="en-US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09600" y="1828800"/>
            <a:ext cx="7693025" cy="4038600"/>
          </a:xfrm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Clinic must maintain logs of Influenza and Pneumococcal vaccines administered</a:t>
            </a:r>
          </a:p>
          <a:p>
            <a:pPr>
              <a:lnSpc>
                <a:spcPct val="90000"/>
              </a:lnSpc>
              <a:buNone/>
            </a:pPr>
            <a:endParaRPr lang="en-US" sz="1400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Invoices for the cost of  Influenza and Pneumococcal vaccine should be submitted with the cost report  </a:t>
            </a:r>
          </a:p>
          <a:p>
            <a:pPr>
              <a:lnSpc>
                <a:spcPct val="90000"/>
              </a:lnSpc>
              <a:buNone/>
            </a:pPr>
            <a:endParaRPr lang="en-US" sz="1400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Submit vaccine logs electronically if possible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/>
              <a:t>Health Services Associates, Inc.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Influenza Log</a:t>
            </a:r>
          </a:p>
        </p:txBody>
      </p:sp>
      <p:graphicFrame>
        <p:nvGraphicFramePr>
          <p:cNvPr id="33798" name="Object 6"/>
          <p:cNvGraphicFramePr>
            <a:graphicFrameLocks noChangeAspect="1"/>
          </p:cNvGraphicFramePr>
          <p:nvPr>
            <p:ph sz="quarter" idx="1"/>
          </p:nvPr>
        </p:nvGraphicFramePr>
        <p:xfrm>
          <a:off x="2308225" y="1600200"/>
          <a:ext cx="3765550" cy="4873625"/>
        </p:xfrm>
        <a:graphic>
          <a:graphicData uri="http://schemas.openxmlformats.org/presentationml/2006/ole">
            <p:oleObj spid="_x0000_s327682" name="Acrobat Document" r:id="rId4" imgW="5830114" imgH="7542857" progId="Acrobat.Document.11">
              <p:embed/>
            </p:oleObj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/>
              <a:t>Health Services Associates, Inc.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Pneumo Log</a:t>
            </a:r>
          </a:p>
        </p:txBody>
      </p:sp>
      <p:graphicFrame>
        <p:nvGraphicFramePr>
          <p:cNvPr id="34822" name="Object 6"/>
          <p:cNvGraphicFramePr>
            <a:graphicFrameLocks noChangeAspect="1"/>
          </p:cNvGraphicFramePr>
          <p:nvPr>
            <p:ph sz="quarter" idx="1"/>
          </p:nvPr>
        </p:nvGraphicFramePr>
        <p:xfrm>
          <a:off x="2308225" y="1600200"/>
          <a:ext cx="3765550" cy="4873625"/>
        </p:xfrm>
        <a:graphic>
          <a:graphicData uri="http://schemas.openxmlformats.org/presentationml/2006/ole">
            <p:oleObj spid="_x0000_s328706" name="Acrobat Document" r:id="rId4" imgW="5830114" imgH="7542857" progId="Acrobat.Document.11">
              <p:embed/>
            </p:oleObj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/>
              <a:t>Health Services Associates, Inc.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/>
          <p:cNvSpPr>
            <a:spLocks noGrp="1" noChangeArrowheads="1"/>
          </p:cNvSpPr>
          <p:nvPr>
            <p:ph type="ctrTitle"/>
          </p:nvPr>
        </p:nvSpPr>
        <p:spPr>
          <a:xfrm>
            <a:off x="2286000" y="3124200"/>
            <a:ext cx="6477000" cy="1894362"/>
          </a:xfrm>
        </p:spPr>
        <p:txBody>
          <a:bodyPr/>
          <a:lstStyle/>
          <a:p>
            <a:r>
              <a:rPr lang="en-US" dirty="0" smtClean="0"/>
              <a:t>Worksheet C / Worksheet M-3</a:t>
            </a:r>
            <a:br>
              <a:rPr lang="en-US" dirty="0" smtClean="0"/>
            </a:br>
            <a:r>
              <a:rPr lang="en-US" dirty="0" smtClean="0"/>
              <a:t>Settlement data</a:t>
            </a:r>
            <a:endParaRPr lang="en-US" dirty="0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4572000" y="5334000"/>
            <a:ext cx="4572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000" b="1" dirty="0" smtClean="0"/>
              <a:t>      </a:t>
            </a:r>
            <a:endParaRPr lang="en-US" dirty="0"/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4953000" y="6248400"/>
            <a:ext cx="3803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i="1" dirty="0"/>
              <a:t>Promoting Access to Health Care</a:t>
            </a:r>
          </a:p>
        </p:txBody>
      </p:sp>
      <p:pic>
        <p:nvPicPr>
          <p:cNvPr id="6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Settlement Data</a:t>
            </a:r>
            <a:endParaRPr lang="en-US" dirty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en-US" dirty="0" smtClean="0"/>
              <a:t>Data is pulled from the clinic’s PS&amp;R</a:t>
            </a:r>
          </a:p>
          <a:p>
            <a:pPr>
              <a:lnSpc>
                <a:spcPct val="90000"/>
              </a:lnSpc>
              <a:buNone/>
            </a:pPr>
            <a:endParaRPr lang="en-US" sz="1400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Medicare visits – include preventive visits</a:t>
            </a:r>
          </a:p>
          <a:p>
            <a:pPr>
              <a:lnSpc>
                <a:spcPct val="90000"/>
              </a:lnSpc>
              <a:buNone/>
            </a:pPr>
            <a:endParaRPr lang="en-US" sz="1400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Deductibles</a:t>
            </a:r>
          </a:p>
          <a:p>
            <a:pPr>
              <a:lnSpc>
                <a:spcPct val="90000"/>
              </a:lnSpc>
              <a:buNone/>
            </a:pPr>
            <a:endParaRPr lang="en-US" sz="1400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Total Medicare charges</a:t>
            </a:r>
          </a:p>
          <a:p>
            <a:pPr>
              <a:lnSpc>
                <a:spcPct val="90000"/>
              </a:lnSpc>
            </a:pPr>
            <a:endParaRPr lang="en-US" sz="1400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Medicare preventive charges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/>
              <a:t>Health Services Associates, Inc.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Settlement Data</a:t>
            </a:r>
            <a:endParaRPr lang="en-US" dirty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en-US" dirty="0" smtClean="0"/>
              <a:t>Data is pulled from the clinic’s PS&amp;R</a:t>
            </a:r>
          </a:p>
          <a:p>
            <a:pPr>
              <a:lnSpc>
                <a:spcPct val="90000"/>
              </a:lnSpc>
              <a:buNone/>
            </a:pPr>
            <a:endParaRPr lang="en-US" sz="1400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Coinsurance – info only</a:t>
            </a:r>
          </a:p>
          <a:p>
            <a:pPr>
              <a:lnSpc>
                <a:spcPct val="90000"/>
              </a:lnSpc>
            </a:pPr>
            <a:endParaRPr lang="en-US" sz="1400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Medicare payments – be sure to include MSP payments and lump sum settlements, if any.</a:t>
            </a:r>
          </a:p>
          <a:p>
            <a:pPr>
              <a:lnSpc>
                <a:spcPct val="90000"/>
              </a:lnSpc>
            </a:pPr>
            <a:endParaRPr lang="en-US" sz="1400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Bad Debts – Total</a:t>
            </a:r>
          </a:p>
          <a:p>
            <a:pPr>
              <a:lnSpc>
                <a:spcPct val="90000"/>
              </a:lnSpc>
            </a:pPr>
            <a:endParaRPr lang="en-US" sz="1400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Bad Debt – Dual Eligible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/>
              <a:t>Health Services Associates, Inc.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PSR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A copy of your PS&amp;R (Provider Statistical and Reimbursement System report) will need to be obtained by the clinic electronically through CMS’s Enterprise Portal at https://portal.cms.gov/</a:t>
            </a:r>
          </a:p>
          <a:p>
            <a:r>
              <a:rPr lang="en-US" dirty="0" smtClean="0"/>
              <a:t>Go to the following link to access the PS&amp;R: </a:t>
            </a:r>
            <a:r>
              <a:rPr lang="en-US" dirty="0" smtClean="0">
                <a:hlinkClick r:id="rId3"/>
              </a:rPr>
              <a:t>https://psr-ui.cms.hhs.gov</a:t>
            </a:r>
            <a:endParaRPr lang="en-US" dirty="0" smtClean="0"/>
          </a:p>
          <a:p>
            <a:r>
              <a:rPr lang="en-US" dirty="0" smtClean="0"/>
              <a:t>NOTE:  If you need access or are having difficulty changing your password, please call their help desk at 866-484-8049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/>
              <a:t>Health Services Associates, Inc.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PSR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en-US" dirty="0" smtClean="0"/>
              <a:t>Login using your user ID and password (you may have a two step authentication)</a:t>
            </a:r>
          </a:p>
          <a:p>
            <a:pPr lvl="0"/>
            <a:r>
              <a:rPr lang="en-US" dirty="0" smtClean="0"/>
              <a:t>Enter your user ID and Password</a:t>
            </a:r>
          </a:p>
          <a:p>
            <a:pPr lvl="0"/>
            <a:r>
              <a:rPr lang="en-US" dirty="0" smtClean="0"/>
              <a:t>“Request Report” (at the top under blue CMS banner)</a:t>
            </a:r>
          </a:p>
          <a:p>
            <a:pPr lvl="0"/>
            <a:r>
              <a:rPr lang="en-US" dirty="0" smtClean="0"/>
              <a:t>Select “Request Summary”</a:t>
            </a:r>
          </a:p>
          <a:p>
            <a:pPr lvl="0"/>
            <a:r>
              <a:rPr lang="en-US" dirty="0" smtClean="0"/>
              <a:t>It should be defaulted to the “By Report Type” button…</a:t>
            </a:r>
            <a:r>
              <a:rPr lang="en-US" b="1" dirty="0" smtClean="0"/>
              <a:t>select Report Type 710 </a:t>
            </a:r>
            <a:r>
              <a:rPr lang="en-US" dirty="0" smtClean="0"/>
              <a:t>and hit the &gt;&gt; button to move it into the ‘selected report types’ field</a:t>
            </a:r>
          </a:p>
          <a:p>
            <a:pPr lvl="0"/>
            <a:r>
              <a:rPr lang="en-US" dirty="0" smtClean="0"/>
              <a:t>Do the same for </a:t>
            </a:r>
            <a:r>
              <a:rPr lang="en-US" b="1" dirty="0" smtClean="0"/>
              <a:t>report type 71S</a:t>
            </a:r>
            <a:endParaRPr lang="en-US" dirty="0" smtClean="0"/>
          </a:p>
          <a:p>
            <a:pPr lvl="0"/>
            <a:r>
              <a:rPr lang="en-US" dirty="0" smtClean="0"/>
              <a:t>Hit “Continue”</a:t>
            </a:r>
          </a:p>
          <a:p>
            <a:pPr lvl="0"/>
            <a:r>
              <a:rPr lang="en-US" dirty="0" smtClean="0"/>
              <a:t>Leave interval as “year” and input 01/01/207 in the start date field</a:t>
            </a:r>
          </a:p>
          <a:p>
            <a:pPr lvl="0"/>
            <a:r>
              <a:rPr lang="en-US" dirty="0" smtClean="0"/>
              <a:t>Hit “Apply”</a:t>
            </a:r>
          </a:p>
          <a:p>
            <a:pPr lvl="0"/>
            <a:r>
              <a:rPr lang="en-US" dirty="0" smtClean="0"/>
              <a:t>Hit “Continue”</a:t>
            </a:r>
          </a:p>
          <a:p>
            <a:pPr lvl="0"/>
            <a:r>
              <a:rPr lang="en-US" dirty="0" smtClean="0"/>
              <a:t>Select PDF, and hit “Continue”</a:t>
            </a:r>
          </a:p>
          <a:p>
            <a:pPr lvl="0"/>
            <a:r>
              <a:rPr lang="en-US" dirty="0" smtClean="0"/>
              <a:t>Hit “Submit”</a:t>
            </a:r>
          </a:p>
          <a:p>
            <a:r>
              <a:rPr lang="en-US" dirty="0" smtClean="0"/>
              <a:t>The next hour or two, check back to the report inbox for your report.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/>
              <a:t>Health Services Associates, Inc.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PSR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 smtClean="0"/>
              <a:t>Compare PSR total to your Medicare visit count. Is this accurate?  If not, determine why: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Were incidental services included in the visit count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Were dual-eligible counted twice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Did more than one visit get counted on one day (surgical procedure/office visit)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/>
              <a:t>Health Services Associates, Inc.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Medicare Bad </a:t>
            </a:r>
            <a:r>
              <a:rPr lang="en-US" dirty="0" smtClean="0"/>
              <a:t>Debt</a:t>
            </a:r>
            <a:endParaRPr lang="en-US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Medicare bad debt form must accompany cost report of total bad debt being claimed.</a:t>
            </a:r>
          </a:p>
          <a:p>
            <a:endParaRPr lang="en-US" dirty="0"/>
          </a:p>
          <a:p>
            <a:r>
              <a:rPr lang="en-US" dirty="0"/>
              <a:t>Medicare bad debt is claimed on the cost report based on </a:t>
            </a:r>
            <a:r>
              <a:rPr lang="en-US" dirty="0" smtClean="0"/>
              <a:t>the </a:t>
            </a:r>
            <a:r>
              <a:rPr lang="en-US" dirty="0"/>
              <a:t>fiscal year </a:t>
            </a:r>
            <a:r>
              <a:rPr lang="en-US" dirty="0" smtClean="0"/>
              <a:t>in which the </a:t>
            </a:r>
            <a:r>
              <a:rPr lang="en-US" dirty="0"/>
              <a:t>bad debt was </a:t>
            </a:r>
            <a:r>
              <a:rPr lang="en-US" b="1" dirty="0"/>
              <a:t>written </a:t>
            </a:r>
            <a:r>
              <a:rPr lang="en-US" b="1" dirty="0" smtClean="0"/>
              <a:t>off</a:t>
            </a:r>
            <a:r>
              <a:rPr lang="en-US" dirty="0" smtClean="0"/>
              <a:t>, </a:t>
            </a:r>
            <a:r>
              <a:rPr lang="en-US" dirty="0"/>
              <a:t>not date of service.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/>
              <a:t>Health Services Associates, Inc.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Medicare Bad Debt</a:t>
            </a: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endParaRPr lang="en-US" sz="3200" dirty="0" smtClean="0"/>
          </a:p>
          <a:p>
            <a:r>
              <a:rPr lang="en-US" sz="3200" dirty="0" smtClean="0"/>
              <a:t>Medicare Bad Debt IS:</a:t>
            </a:r>
          </a:p>
          <a:p>
            <a:pPr lvl="1"/>
            <a:r>
              <a:rPr lang="en-US" dirty="0" smtClean="0"/>
              <a:t> Deductibles and Coinsurance amounts uncollectible from Medicare beneficiaries after reasonable collection efforts</a:t>
            </a:r>
          </a:p>
          <a:p>
            <a:pPr>
              <a:buNone/>
            </a:pPr>
            <a:endParaRPr lang="en-US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Health Services Associates, Inc.</a:t>
            </a:r>
            <a:endParaRPr lang="en-US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Medicare Bad Debt</a:t>
            </a:r>
            <a:endParaRPr 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09600" y="1981200"/>
            <a:ext cx="7693025" cy="4114800"/>
          </a:xfrm>
        </p:spPr>
        <p:txBody>
          <a:bodyPr/>
          <a:lstStyle/>
          <a:p>
            <a:r>
              <a:rPr lang="en-US" sz="3200" dirty="0" smtClean="0"/>
              <a:t>Medicare Bad Debt IS NOT:  </a:t>
            </a:r>
          </a:p>
          <a:p>
            <a:pPr lvl="1"/>
            <a:r>
              <a:rPr lang="en-US" dirty="0" smtClean="0"/>
              <a:t>Uncollected deductibles and coinsurance from:</a:t>
            </a:r>
          </a:p>
          <a:p>
            <a:pPr lvl="2"/>
            <a:r>
              <a:rPr lang="en-US" dirty="0" smtClean="0"/>
              <a:t> private pay patients, or any other non-Medicare beneficiary</a:t>
            </a:r>
          </a:p>
          <a:p>
            <a:pPr lvl="2"/>
            <a:r>
              <a:rPr lang="en-US" dirty="0" smtClean="0"/>
              <a:t>Medicare Advantage or Medicare Part B </a:t>
            </a:r>
          </a:p>
          <a:p>
            <a:pPr lvl="1"/>
            <a:r>
              <a:rPr lang="en-US" dirty="0" smtClean="0"/>
              <a:t>Charity, Courtesy, and Third-Party Payer Allowances</a:t>
            </a:r>
          </a:p>
          <a:p>
            <a:pPr lvl="1"/>
            <a:r>
              <a:rPr lang="en-US" dirty="0" smtClean="0"/>
              <a:t>Uncollected amounts due from other payers </a:t>
            </a:r>
          </a:p>
          <a:p>
            <a:pPr lvl="1"/>
            <a:r>
              <a:rPr lang="en-US" dirty="0" smtClean="0"/>
              <a:t>Disputed Medicare claims  </a:t>
            </a:r>
          </a:p>
          <a:p>
            <a:pPr lvl="1">
              <a:buNone/>
            </a:pPr>
            <a:endParaRPr lang="en-US" dirty="0" smtClean="0"/>
          </a:p>
          <a:p>
            <a:endParaRPr lang="en-US" sz="2400" dirty="0" smtClean="0"/>
          </a:p>
          <a:p>
            <a:pPr>
              <a:lnSpc>
                <a:spcPct val="90000"/>
              </a:lnSpc>
              <a:buNone/>
            </a:pPr>
            <a:endParaRPr lang="en-US" sz="24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Health Services Associates, Inc.</a:t>
            </a:r>
            <a:endParaRPr lang="en-US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Criteria for Allowable Bad Debts</a:t>
            </a:r>
            <a:endParaRPr lang="en-US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33400" y="1600200"/>
            <a:ext cx="7693025" cy="3724275"/>
          </a:xfrm>
        </p:spPr>
        <p:txBody>
          <a:bodyPr/>
          <a:lstStyle/>
          <a:p>
            <a:r>
              <a:rPr lang="en-US" sz="2400" dirty="0" smtClean="0"/>
              <a:t>Debt must be related to covered services and derived from deductible and coinsurance amounts. </a:t>
            </a:r>
          </a:p>
          <a:p>
            <a:r>
              <a:rPr lang="en-US" sz="2400" dirty="0" smtClean="0"/>
              <a:t>Provider must establish that reasonable collection efforts were made. </a:t>
            </a:r>
          </a:p>
          <a:p>
            <a:r>
              <a:rPr lang="en-US" sz="2400" dirty="0" smtClean="0"/>
              <a:t>Debt was actually uncollectible when claimed as worthless. </a:t>
            </a:r>
          </a:p>
          <a:p>
            <a:r>
              <a:rPr lang="en-US" sz="2400" dirty="0" smtClean="0"/>
              <a:t>Sound business judgment established that there was no likelihood of recovery at any time in the future.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Health Services Associates, Inc.</a:t>
            </a:r>
            <a:endParaRPr lang="en-US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AutoShape 2"/>
          <p:cNvSpPr>
            <a:spLocks noGrp="1" noChangeArrowheads="1"/>
          </p:cNvSpPr>
          <p:nvPr>
            <p:ph type="title"/>
          </p:nvPr>
        </p:nvSpPr>
        <p:spPr>
          <a:xfrm>
            <a:off x="381000" y="12192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When to write off a </a:t>
            </a:r>
            <a:br>
              <a:rPr lang="en-US" dirty="0" smtClean="0"/>
            </a:br>
            <a:r>
              <a:rPr lang="en-US" dirty="0" smtClean="0"/>
              <a:t>Medicare Bad Debt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2819400"/>
            <a:ext cx="7693025" cy="2590800"/>
          </a:xfrm>
        </p:spPr>
        <p:txBody>
          <a:bodyPr/>
          <a:lstStyle/>
          <a:p>
            <a:r>
              <a:rPr lang="en-US" sz="2400" dirty="0" smtClean="0"/>
              <a:t>The </a:t>
            </a:r>
            <a:r>
              <a:rPr lang="en-US" sz="2400" dirty="0" smtClean="0">
                <a:hlinkClick r:id="rId3"/>
              </a:rPr>
              <a:t>CFR at 42 CFR 413.89(f)</a:t>
            </a:r>
            <a:r>
              <a:rPr lang="en-US" sz="2400" dirty="0" smtClean="0"/>
              <a:t> requires that the uncollectible Medicare deductible and coinsurance be charged off as bad debts </a:t>
            </a:r>
            <a:r>
              <a:rPr lang="en-US" sz="2400" b="1" dirty="0" smtClean="0"/>
              <a:t>in the accounting period when the bad debt is determined to be worthless.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Health Services Associates, Inc.</a:t>
            </a:r>
            <a:endParaRPr lang="en-US"/>
          </a:p>
        </p:txBody>
      </p:sp>
      <p:pic>
        <p:nvPicPr>
          <p:cNvPr id="7" name="Picture 2" descr="moz-screensho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AutoShap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When to write off a </a:t>
            </a:r>
            <a:br>
              <a:rPr lang="en-US" dirty="0" smtClean="0"/>
            </a:br>
            <a:r>
              <a:rPr lang="en-US" dirty="0" smtClean="0"/>
              <a:t>Medicare Bad Debt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533400" y="1752600"/>
            <a:ext cx="7693025" cy="3276600"/>
          </a:xfrm>
        </p:spPr>
        <p:txBody>
          <a:bodyPr/>
          <a:lstStyle/>
          <a:p>
            <a:r>
              <a:rPr lang="en-US" sz="2400" dirty="0" smtClean="0"/>
              <a:t>Bad debt log is for Medicare deductibles and coinsurance deemed uncollectible and </a:t>
            </a:r>
            <a:r>
              <a:rPr lang="en-US" sz="2400" b="1" dirty="0" smtClean="0"/>
              <a:t>written off clinic’s books</a:t>
            </a:r>
            <a:r>
              <a:rPr lang="en-US" sz="2400" dirty="0" smtClean="0"/>
              <a:t> during the cost reporting period.</a:t>
            </a:r>
            <a:br>
              <a:rPr lang="en-US" sz="2400" dirty="0" smtClean="0"/>
            </a:br>
            <a:endParaRPr lang="en-US" sz="2400" dirty="0" smtClean="0"/>
          </a:p>
          <a:p>
            <a:r>
              <a:rPr lang="en-US" sz="2400" dirty="0" smtClean="0"/>
              <a:t>It can, and most often does, contain </a:t>
            </a:r>
            <a:r>
              <a:rPr lang="en-US" sz="2400" b="1" dirty="0" smtClean="0"/>
              <a:t>dates of service </a:t>
            </a:r>
            <a:r>
              <a:rPr lang="en-US" sz="2400" dirty="0" smtClean="0"/>
              <a:t> prior to the current cost reporting period.</a:t>
            </a:r>
            <a:br>
              <a:rPr lang="en-US" sz="2400" dirty="0" smtClean="0"/>
            </a:br>
            <a:endParaRPr lang="en-US" sz="2400" dirty="0" smtClean="0"/>
          </a:p>
          <a:p>
            <a:r>
              <a:rPr lang="en-US" sz="2400" dirty="0" smtClean="0"/>
              <a:t>Based on write off date, not date of service!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Health Services Associates, Inc.</a:t>
            </a:r>
            <a:endParaRPr lang="en-US"/>
          </a:p>
        </p:txBody>
      </p:sp>
      <p:pic>
        <p:nvPicPr>
          <p:cNvPr id="7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609600"/>
            <a:ext cx="7924800" cy="12954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When to write off a </a:t>
            </a:r>
            <a:br>
              <a:rPr lang="en-US" dirty="0" smtClean="0"/>
            </a:br>
            <a:r>
              <a:rPr lang="en-US" dirty="0" smtClean="0"/>
              <a:t>Medicare Bad Debt</a:t>
            </a:r>
            <a:endParaRPr lang="en-US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762000" y="2209800"/>
            <a:ext cx="7693025" cy="3724275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en-US" sz="2400" dirty="0" smtClean="0"/>
              <a:t>Two types of Medicare bad debts:</a:t>
            </a:r>
          </a:p>
          <a:p>
            <a:pPr>
              <a:lnSpc>
                <a:spcPct val="80000"/>
              </a:lnSpc>
              <a:buNone/>
            </a:pPr>
            <a:endParaRPr lang="en-US" sz="2400" dirty="0" smtClean="0"/>
          </a:p>
          <a:p>
            <a:pPr>
              <a:lnSpc>
                <a:spcPct val="80000"/>
              </a:lnSpc>
            </a:pPr>
            <a:r>
              <a:rPr lang="en-US" sz="2400" dirty="0" smtClean="0"/>
              <a:t>Indigent or Medically Indigent Patients</a:t>
            </a:r>
            <a:br>
              <a:rPr lang="en-US" sz="2400" dirty="0" smtClean="0"/>
            </a:br>
            <a:endParaRPr lang="en-US" sz="2400" dirty="0" smtClean="0"/>
          </a:p>
          <a:p>
            <a:pPr lvl="1">
              <a:lnSpc>
                <a:spcPct val="80000"/>
              </a:lnSpc>
            </a:pPr>
            <a:r>
              <a:rPr lang="en-US" dirty="0" smtClean="0">
                <a:ea typeface="+mn-ea"/>
                <a:cs typeface="+mn-cs"/>
              </a:rPr>
              <a:t>No collection efforts required for Medicaid beneficiaries.  Must bill Medicaid and retain remittance advice as documentation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 smtClean="0"/>
          </a:p>
          <a:p>
            <a:pPr>
              <a:lnSpc>
                <a:spcPct val="80000"/>
              </a:lnSpc>
            </a:pPr>
            <a:r>
              <a:rPr lang="en-US" sz="2400" dirty="0" smtClean="0"/>
              <a:t>Patients not deemed to be indigent:</a:t>
            </a:r>
            <a:br>
              <a:rPr lang="en-US" sz="2400" dirty="0" smtClean="0"/>
            </a:br>
            <a:r>
              <a:rPr lang="en-US" sz="2400" dirty="0" smtClean="0"/>
              <a:t> 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Collection efforts required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Health Services Associates, Inc.</a:t>
            </a:r>
            <a:endParaRPr lang="en-US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Indigent Patients</a:t>
            </a:r>
            <a:endParaRPr lang="en-US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33400" y="1676400"/>
            <a:ext cx="7693025" cy="4114800"/>
          </a:xfrm>
        </p:spPr>
        <p:txBody>
          <a:bodyPr/>
          <a:lstStyle/>
          <a:p>
            <a:r>
              <a:rPr lang="en-US" sz="2400" dirty="0" smtClean="0"/>
              <a:t>Automatic indigence determination for Medicare/Medicaid dual-eligible beneficiaries</a:t>
            </a:r>
            <a:br>
              <a:rPr lang="en-US" sz="2400" dirty="0" smtClean="0"/>
            </a:br>
            <a:endParaRPr lang="en-US" sz="2400" dirty="0" smtClean="0"/>
          </a:p>
          <a:p>
            <a:r>
              <a:rPr lang="en-US" sz="2400" b="1" dirty="0" smtClean="0"/>
              <a:t>Must bill </a:t>
            </a:r>
            <a:r>
              <a:rPr lang="en-US" sz="2400" dirty="0" smtClean="0"/>
              <a:t>Medicaid for proof of eligibility and apply any Medicaid payments, if applicable.</a:t>
            </a:r>
            <a:br>
              <a:rPr lang="en-US" sz="2400" dirty="0" smtClean="0"/>
            </a:br>
            <a:endParaRPr lang="en-US" sz="2400" dirty="0" smtClean="0"/>
          </a:p>
          <a:p>
            <a:r>
              <a:rPr lang="en-US" sz="2400" dirty="0" smtClean="0"/>
              <a:t>Must have a processed State Medicaid remittance advice before allowing dual eligible bad debts</a:t>
            </a:r>
          </a:p>
          <a:p>
            <a:pPr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Health Services Associates, Inc.</a:t>
            </a:r>
            <a:endParaRPr lang="en-US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Indigent Patients</a:t>
            </a:r>
            <a:endParaRPr lang="en-US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33400" y="1600200"/>
            <a:ext cx="7693025" cy="4114800"/>
          </a:xfrm>
        </p:spPr>
        <p:txBody>
          <a:bodyPr/>
          <a:lstStyle/>
          <a:p>
            <a:pPr>
              <a:buNone/>
            </a:pPr>
            <a:r>
              <a:rPr lang="en-US" sz="2400" dirty="0" smtClean="0"/>
              <a:t>Indigent patients not eligible for Medicaid:</a:t>
            </a:r>
          </a:p>
          <a:p>
            <a:r>
              <a:rPr lang="en-US" sz="2400" dirty="0" smtClean="0"/>
              <a:t>Indigence must be </a:t>
            </a:r>
            <a:r>
              <a:rPr lang="en-US" sz="2400" b="1" dirty="0" smtClean="0"/>
              <a:t>determined by the provider</a:t>
            </a:r>
            <a:r>
              <a:rPr lang="en-US" sz="2400" dirty="0" smtClean="0"/>
              <a:t>, not by the patient (i.e., a patient's signed declaration of his inability to pay his medical bills cannot be considered proof of indigence</a:t>
            </a:r>
          </a:p>
          <a:p>
            <a:r>
              <a:rPr lang="en-US" sz="2400" dirty="0" smtClean="0"/>
              <a:t>Take into account a patient's </a:t>
            </a:r>
            <a:r>
              <a:rPr lang="en-US" sz="2400" b="1" dirty="0" smtClean="0"/>
              <a:t>total resources </a:t>
            </a:r>
            <a:r>
              <a:rPr lang="en-US" sz="2400" dirty="0" smtClean="0"/>
              <a:t>which would include, but are not limited to, an analysis of assets (only those convertible to cash, and unnecessary for the patient's daily living), liabilities, and income and expenses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Health Services Associates, Inc.</a:t>
            </a:r>
            <a:endParaRPr lang="en-US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Indigent Patients</a:t>
            </a:r>
            <a:endParaRPr lang="en-US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33400" y="1600200"/>
            <a:ext cx="7693025" cy="4114800"/>
          </a:xfrm>
        </p:spPr>
        <p:txBody>
          <a:bodyPr/>
          <a:lstStyle/>
          <a:p>
            <a:pPr>
              <a:buNone/>
            </a:pPr>
            <a:r>
              <a:rPr lang="en-US" sz="2400" dirty="0" smtClean="0"/>
              <a:t>Indigent patients not eligible for Medicaid:</a:t>
            </a:r>
          </a:p>
          <a:p>
            <a:r>
              <a:rPr lang="en-US" sz="2400" dirty="0" smtClean="0"/>
              <a:t>Determine that no source other than the patient would be legally responsible for the patient's medical bill; e.g., title XIX, local welfare </a:t>
            </a:r>
            <a:r>
              <a:rPr lang="en-US" sz="2400" dirty="0" smtClean="0"/>
              <a:t>agency, or guardian </a:t>
            </a:r>
            <a:r>
              <a:rPr lang="en-US" sz="2400" dirty="0" smtClean="0"/>
              <a:t>and</a:t>
            </a:r>
          </a:p>
          <a:p>
            <a:r>
              <a:rPr lang="en-US" sz="2400" dirty="0" smtClean="0"/>
              <a:t>Patient's file should contain documentation of the method by which indigence was determined in addition to all backup information to substantiate the determination.</a:t>
            </a:r>
          </a:p>
          <a:p>
            <a:pPr lvl="1"/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Health Services Associates, Inc.</a:t>
            </a:r>
            <a:endParaRPr lang="en-US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609600"/>
            <a:ext cx="7924800" cy="1295400"/>
          </a:xfrm>
        </p:spPr>
        <p:txBody>
          <a:bodyPr/>
          <a:lstStyle/>
          <a:p>
            <a:r>
              <a:rPr lang="en-US" dirty="0" smtClean="0"/>
              <a:t>Reasonable Collection Efforts</a:t>
            </a:r>
            <a:endParaRPr lang="en-US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133600"/>
            <a:ext cx="7467600" cy="4873752"/>
          </a:xfrm>
        </p:spPr>
        <p:txBody>
          <a:bodyPr/>
          <a:lstStyle/>
          <a:p>
            <a:pPr lvl="1">
              <a:lnSpc>
                <a:spcPct val="90000"/>
              </a:lnSpc>
            </a:pPr>
            <a:endParaRPr lang="en-US" dirty="0"/>
          </a:p>
          <a:p>
            <a:pPr>
              <a:lnSpc>
                <a:spcPct val="80000"/>
              </a:lnSpc>
            </a:pPr>
            <a:r>
              <a:rPr lang="en-US" sz="2400" b="1" dirty="0" smtClean="0"/>
              <a:t>SAME EFFORT </a:t>
            </a:r>
            <a:r>
              <a:rPr lang="en-US" sz="2400" dirty="0" smtClean="0"/>
              <a:t>applied to any bill:</a:t>
            </a:r>
            <a:br>
              <a:rPr lang="en-US" sz="2400" dirty="0" smtClean="0"/>
            </a:br>
            <a:r>
              <a:rPr lang="en-US" sz="2400" dirty="0" smtClean="0"/>
              <a:t> 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Collection letters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Phone calls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Collection agency (if used for non-Medicare patients)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Health Services Associates, Inc.</a:t>
            </a:r>
            <a:endParaRPr lang="en-US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7924800" cy="12954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Presumption of </a:t>
            </a:r>
            <a:r>
              <a:rPr lang="en-US" dirty="0" err="1" smtClean="0"/>
              <a:t>Noncollectibility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(120 Day Rule)</a:t>
            </a:r>
            <a:endParaRPr lang="en-US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81000" y="2468880"/>
            <a:ext cx="8229600" cy="438912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3200" dirty="0" smtClean="0"/>
              <a:t>If after reasonable and customary attempts to collect a bill, the debt remains unpaid more than </a:t>
            </a:r>
            <a:r>
              <a:rPr lang="en-US" sz="3200" b="1" dirty="0" smtClean="0"/>
              <a:t>120 days </a:t>
            </a:r>
            <a:r>
              <a:rPr lang="en-US" sz="3200" dirty="0" smtClean="0"/>
              <a:t>from the date the first bill is mailed to the beneficiary, the debt may be deemed uncollectible.</a:t>
            </a:r>
          </a:p>
          <a:p>
            <a:pPr>
              <a:lnSpc>
                <a:spcPct val="80000"/>
              </a:lnSpc>
            </a:pPr>
            <a:r>
              <a:rPr lang="en-US" sz="3200" dirty="0" smtClean="0"/>
              <a:t>Any payments received from the beneficiary re-starts the 120 </a:t>
            </a:r>
            <a:r>
              <a:rPr lang="en-US" sz="3200" dirty="0" err="1" smtClean="0"/>
              <a:t>uncollectability</a:t>
            </a:r>
            <a:r>
              <a:rPr lang="en-US" sz="3200" dirty="0" smtClean="0"/>
              <a:t> timeframe</a:t>
            </a:r>
            <a:br>
              <a:rPr lang="en-US" sz="3200" dirty="0" smtClean="0"/>
            </a:br>
            <a:r>
              <a:rPr lang="en-US" sz="3200" dirty="0" smtClean="0"/>
              <a:t>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Health Services Associates, Inc.</a:t>
            </a:r>
            <a:endParaRPr lang="en-US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Collection Policy </a:t>
            </a:r>
            <a:endParaRPr lang="en-US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1828800"/>
            <a:ext cx="7693025" cy="4038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Must be consistent among all payer types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Must involve the issuance of a bill on or shortly after the date of service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Should include other actions such as: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Subsequent billings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Collection Letters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Telephone Calls or personal contacts with this party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Must constitute a GENUINE, rather than a token, collection effort.</a:t>
            </a:r>
          </a:p>
          <a:p>
            <a:pPr lvl="1">
              <a:lnSpc>
                <a:spcPct val="80000"/>
              </a:lnSpc>
            </a:pPr>
            <a:endParaRPr lang="en-US" dirty="0" smtClean="0"/>
          </a:p>
          <a:p>
            <a:pPr lvl="1">
              <a:lnSpc>
                <a:spcPct val="80000"/>
              </a:lnSpc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Health Services Associates, Inc.</a:t>
            </a:r>
            <a:endParaRPr lang="en-US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Collection Policy </a:t>
            </a:r>
            <a:endParaRPr lang="en-US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762000" y="1676400"/>
            <a:ext cx="7693025" cy="4038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 smtClean="0"/>
              <a:t>May involve the use of a Collection Agency in addition to or in lieu of subsequent billing by the clinic.  If used: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Refer all uncollected patient charges of </a:t>
            </a:r>
            <a:r>
              <a:rPr lang="en-US" b="1" dirty="0" smtClean="0"/>
              <a:t>like amount </a:t>
            </a:r>
            <a:r>
              <a:rPr lang="en-US" dirty="0" smtClean="0"/>
              <a:t>regardless of class of patient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If the collection agency collects from the beneficiary, the FULL AMOUNT collected must be applied to the Medicare bad debt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Collection agency fees applicable to the collection of the debt can be recorded as an administrative expense on the clinic’s financial statements</a:t>
            </a:r>
          </a:p>
          <a:p>
            <a:pPr lvl="1">
              <a:lnSpc>
                <a:spcPct val="80000"/>
              </a:lnSpc>
            </a:pPr>
            <a:endParaRPr lang="en-US" dirty="0" smtClean="0"/>
          </a:p>
          <a:p>
            <a:pPr lvl="1">
              <a:lnSpc>
                <a:spcPct val="80000"/>
              </a:lnSpc>
            </a:pPr>
            <a:endParaRPr lang="en-US" dirty="0" smtClean="0"/>
          </a:p>
          <a:p>
            <a:pPr>
              <a:lnSpc>
                <a:spcPct val="80000"/>
              </a:lnSpc>
            </a:pPr>
            <a:endParaRPr lang="en-US" dirty="0" smtClean="0"/>
          </a:p>
          <a:p>
            <a:pPr lvl="1">
              <a:lnSpc>
                <a:spcPct val="80000"/>
              </a:lnSpc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Health Services Associates, Inc.</a:t>
            </a:r>
            <a:endParaRPr lang="en-US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Collection Policy </a:t>
            </a:r>
            <a:endParaRPr lang="en-US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09600" y="1524000"/>
            <a:ext cx="7693025" cy="3724275"/>
          </a:xfrm>
        </p:spPr>
        <p:txBody>
          <a:bodyPr/>
          <a:lstStyle/>
          <a:p>
            <a:pPr algn="ctr">
              <a:buNone/>
            </a:pPr>
            <a:r>
              <a:rPr lang="en-US" sz="4000" dirty="0" smtClean="0"/>
              <a:t>Do </a:t>
            </a:r>
            <a:r>
              <a:rPr lang="en-US" sz="4000" b="1" dirty="0" smtClean="0"/>
              <a:t>NOT</a:t>
            </a:r>
            <a:r>
              <a:rPr lang="en-US" sz="4000" dirty="0" smtClean="0"/>
              <a:t> include a “</a:t>
            </a:r>
            <a:r>
              <a:rPr lang="en-US" sz="4000" b="1" dirty="0" smtClean="0"/>
              <a:t>MEDICARE COLLECTION POLICY” </a:t>
            </a:r>
            <a:r>
              <a:rPr lang="en-US" sz="4000" dirty="0" smtClean="0"/>
              <a:t>section within your collection policy.  </a:t>
            </a:r>
            <a:r>
              <a:rPr lang="en-US" dirty="0" smtClean="0"/>
              <a:t>(This will indicate different treatment/procedures for the collection of Medicare bad debts and cause your bad debts to be disallowed at audit)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Health Services Associates, Inc.</a:t>
            </a:r>
            <a:endParaRPr lang="en-US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Collection Policy</a:t>
            </a:r>
            <a:endParaRPr lang="en-US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1676400"/>
            <a:ext cx="7693025" cy="4038600"/>
          </a:xfrm>
        </p:spPr>
        <p:txBody>
          <a:bodyPr/>
          <a:lstStyle/>
          <a:p>
            <a:pPr marL="0">
              <a:lnSpc>
                <a:spcPct val="90000"/>
              </a:lnSpc>
              <a:buNone/>
            </a:pPr>
            <a:r>
              <a:rPr lang="en-US" dirty="0" smtClean="0"/>
              <a:t>Within the section of the collection policy that outlines the procedure for bad debt write off (consistent among all patient classes), include a section that explains how to complete the Medicare bad debt log: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How to fill out the log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Documentation maintenance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Referral to the cost report </a:t>
            </a:r>
          </a:p>
          <a:p>
            <a:pPr lvl="1">
              <a:lnSpc>
                <a:spcPct val="90000"/>
              </a:lnSpc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Health Services Associates, Inc.</a:t>
            </a:r>
            <a:endParaRPr lang="en-US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Audit Documentation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 Services Associates, Inc.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609600" y="1676400"/>
            <a:ext cx="7616825" cy="3724275"/>
          </a:xfrm>
        </p:spPr>
        <p:txBody>
          <a:bodyPr/>
          <a:lstStyle/>
          <a:p>
            <a:pPr algn="ctr">
              <a:buNone/>
            </a:pPr>
            <a:r>
              <a:rPr lang="en-US" u="sng" dirty="0" smtClean="0"/>
              <a:t>Indigent Patients</a:t>
            </a:r>
          </a:p>
          <a:p>
            <a:r>
              <a:rPr lang="en-US" dirty="0" smtClean="0"/>
              <a:t>Medicaid dual-eligible beneficiary:  Medicaid remittance advice indicating payment or denial of payment.</a:t>
            </a:r>
          </a:p>
          <a:p>
            <a:r>
              <a:rPr lang="en-US" dirty="0" smtClean="0"/>
              <a:t>Indigent, not Medicaid eligible:  Documentation of the method by which indigence was determined in addition to all backup information to substantiate the determination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pic>
        <p:nvPicPr>
          <p:cNvPr id="7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Audit Documentation</a:t>
            </a:r>
            <a:endParaRPr lang="en-US" dirty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752600"/>
            <a:ext cx="7467600" cy="4873752"/>
          </a:xfrm>
        </p:spPr>
        <p:txBody>
          <a:bodyPr/>
          <a:lstStyle/>
          <a:p>
            <a:pPr algn="ctr">
              <a:buNone/>
            </a:pPr>
            <a:r>
              <a:rPr lang="en-US" u="sng" dirty="0" smtClean="0"/>
              <a:t>Non-Indigent Patients</a:t>
            </a:r>
          </a:p>
          <a:p>
            <a:r>
              <a:rPr lang="en-US" dirty="0" smtClean="0"/>
              <a:t>Collection efforts must be documented in the patient’s file</a:t>
            </a:r>
          </a:p>
          <a:p>
            <a:pPr lvl="1"/>
            <a:r>
              <a:rPr lang="en-US" dirty="0" smtClean="0"/>
              <a:t>Copies of bills</a:t>
            </a:r>
          </a:p>
          <a:p>
            <a:pPr lvl="1"/>
            <a:r>
              <a:rPr lang="en-US" dirty="0" smtClean="0"/>
              <a:t>Documentation of phone calls/personal contact</a:t>
            </a:r>
          </a:p>
          <a:p>
            <a:pPr lvl="1"/>
            <a:r>
              <a:rPr lang="en-US" dirty="0" smtClean="0"/>
              <a:t>Follow up letters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Health Services Associates, Inc.</a:t>
            </a:r>
            <a:endParaRPr lang="en-US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Bad Debt Log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/>
        <p:txBody>
          <a:bodyPr numCol="2"/>
          <a:lstStyle/>
          <a:p>
            <a:r>
              <a:rPr lang="en-US" sz="2400" dirty="0" smtClean="0"/>
              <a:t>Patient Name</a:t>
            </a:r>
          </a:p>
          <a:p>
            <a:r>
              <a:rPr lang="en-US" sz="2400" dirty="0" smtClean="0"/>
              <a:t>HIC number</a:t>
            </a:r>
          </a:p>
          <a:p>
            <a:r>
              <a:rPr lang="en-US" sz="2400" dirty="0" smtClean="0"/>
              <a:t>Date of service</a:t>
            </a:r>
          </a:p>
          <a:p>
            <a:r>
              <a:rPr lang="en-US" sz="2400" dirty="0" smtClean="0"/>
              <a:t>Whether the patient has been deemed indigent and their Medicaid number if this was the method utilized to determine indigence</a:t>
            </a:r>
          </a:p>
          <a:p>
            <a:r>
              <a:rPr lang="en-US" sz="2400" dirty="0" smtClean="0"/>
              <a:t>Date the first bill was sent to the beneficiary</a:t>
            </a:r>
          </a:p>
          <a:p>
            <a:r>
              <a:rPr lang="en-US" sz="2400" dirty="0" smtClean="0"/>
              <a:t>Date the bad debt was written off</a:t>
            </a:r>
          </a:p>
          <a:p>
            <a:r>
              <a:rPr lang="en-US" sz="2400" dirty="0" smtClean="0"/>
              <a:t>Remittance advice date</a:t>
            </a:r>
          </a:p>
          <a:p>
            <a:r>
              <a:rPr lang="en-US" sz="2400" dirty="0" smtClean="0"/>
              <a:t>Deductible and coinsurance amount</a:t>
            </a:r>
          </a:p>
          <a:p>
            <a:r>
              <a:rPr lang="en-US" sz="2400" dirty="0" smtClean="0"/>
              <a:t>Total Medicare bad debt (reduced by recoveries)</a:t>
            </a:r>
            <a:endParaRPr lang="en-US" sz="2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Health Services Associates, Inc.</a:t>
            </a:r>
            <a:endParaRPr lang="en-US"/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1295400" y="2590800"/>
            <a:ext cx="7239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6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Medicare Bad Debt </a:t>
            </a:r>
          </a:p>
        </p:txBody>
      </p:sp>
      <p:graphicFrame>
        <p:nvGraphicFramePr>
          <p:cNvPr id="38918" name="Object 6"/>
          <p:cNvGraphicFramePr>
            <a:graphicFrameLocks noChangeAspect="1"/>
          </p:cNvGraphicFramePr>
          <p:nvPr>
            <p:ph sz="quarter" idx="1"/>
          </p:nvPr>
        </p:nvGraphicFramePr>
        <p:xfrm>
          <a:off x="1038225" y="1600200"/>
          <a:ext cx="6303963" cy="4873625"/>
        </p:xfrm>
        <a:graphic>
          <a:graphicData uri="http://schemas.openxmlformats.org/presentationml/2006/ole">
            <p:oleObj spid="_x0000_s329730" name="Acrobat Document" r:id="rId4" imgW="7542857" imgH="5830114" progId="Acrobat.Document.11">
              <p:embed/>
            </p:oleObj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/>
              <a:t>Health Services Associates, Inc.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/>
              <a:t>Health Services Associates, Inc.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43" name="Picture 3" descr="C:\Documents and Settings\JQuinn\Local Settings\Temporary Internet Files\Content.IE5\HBPDX08X\MC900434403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33600" y="2743200"/>
            <a:ext cx="1752600" cy="2455274"/>
          </a:xfrm>
          <a:prstGeom prst="rect">
            <a:avLst/>
          </a:prstGeom>
          <a:noFill/>
        </p:spPr>
      </p:pic>
      <p:pic>
        <p:nvPicPr>
          <p:cNvPr id="112644" name="Picture 4" descr="C:\Documents and Settings\JQuinn\Local Settings\Temporary Internet Files\Content.IE5\CSMNJRZD\MC900434411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00600" y="3048000"/>
            <a:ext cx="2057400" cy="23145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2152</TotalTime>
  <Words>2986</Words>
  <Application>Microsoft Office PowerPoint</Application>
  <PresentationFormat>On-screen Show (4:3)</PresentationFormat>
  <Paragraphs>586</Paragraphs>
  <Slides>75</Slides>
  <Notes>75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77" baseType="lpstr">
      <vt:lpstr>Oriel</vt:lpstr>
      <vt:lpstr>Acrobat Document</vt:lpstr>
      <vt:lpstr>Cost Reporting </vt:lpstr>
      <vt:lpstr>Objectives</vt:lpstr>
      <vt:lpstr>Why a Cost Report?</vt:lpstr>
      <vt:lpstr>Why a Cost Report?</vt:lpstr>
      <vt:lpstr>Cost Reporting</vt:lpstr>
      <vt:lpstr>List of information to gather for the cost report:</vt:lpstr>
      <vt:lpstr>List of information to gather for the cost report:</vt:lpstr>
      <vt:lpstr>List of information to gather for the cost report:</vt:lpstr>
      <vt:lpstr>Worksheet S – Statistical Data Reporting</vt:lpstr>
      <vt:lpstr>Statistics on Worksheet S – Independent/S-8 Provider Based</vt:lpstr>
      <vt:lpstr>Clinic Hours of Operation</vt:lpstr>
      <vt:lpstr>Worksheet A / Worksheet M-1 – Expense Reporting</vt:lpstr>
      <vt:lpstr>Expense Reporting – What you need</vt:lpstr>
      <vt:lpstr>Expense Reporting – How you need it</vt:lpstr>
      <vt:lpstr>Expense Reporting – where is goes</vt:lpstr>
      <vt:lpstr>Expense Reporting – what doesn’t belong</vt:lpstr>
      <vt:lpstr>Cost Report Categories</vt:lpstr>
      <vt:lpstr>Cost Report Categories</vt:lpstr>
      <vt:lpstr>Allowable Cost of Compensation  – Health Care Staff</vt:lpstr>
      <vt:lpstr>Other Health Care Costs</vt:lpstr>
      <vt:lpstr>Overhead</vt:lpstr>
      <vt:lpstr>Overhead</vt:lpstr>
      <vt:lpstr>Non-RHC Costs</vt:lpstr>
      <vt:lpstr>Non-RHC Costs</vt:lpstr>
      <vt:lpstr>Other Costs</vt:lpstr>
      <vt:lpstr>Other Costs</vt:lpstr>
      <vt:lpstr>Worksheet A-1 / A-2 – Independent (A-6 / A-8 PB) – Adjustments to cost</vt:lpstr>
      <vt:lpstr>Adjustments</vt:lpstr>
      <vt:lpstr>Lab/X-ray/EKG Allocations Worksheet A-1 </vt:lpstr>
      <vt:lpstr>Lab/X-ray/EKG Allocations</vt:lpstr>
      <vt:lpstr>Non-allowable Costs – Exclude on Worksheet A-2 </vt:lpstr>
      <vt:lpstr>Worksheet A-2-1/A-8-1  Related Party Transactions</vt:lpstr>
      <vt:lpstr>Related Party Transactions</vt:lpstr>
      <vt:lpstr>Related Party Transactions</vt:lpstr>
      <vt:lpstr>Worksheet B / Worksheet M-2 Visit and fte reporting</vt:lpstr>
      <vt:lpstr>RHC Visits </vt:lpstr>
      <vt:lpstr>Hours worked for FTE Calculation</vt:lpstr>
      <vt:lpstr>Visits</vt:lpstr>
      <vt:lpstr>FTE Calculation </vt:lpstr>
      <vt:lpstr>Medicare Productivity Standard</vt:lpstr>
      <vt:lpstr>Medicare Productivity Standard</vt:lpstr>
      <vt:lpstr>Worksheet B-1 / Worksheet M-4 Vaccine Reporting</vt:lpstr>
      <vt:lpstr>Vaccine Information </vt:lpstr>
      <vt:lpstr>Vaccine staff time ratio</vt:lpstr>
      <vt:lpstr>Vaccine staff time ratio</vt:lpstr>
      <vt:lpstr>Vaccine Cost documentation</vt:lpstr>
      <vt:lpstr>Influenza Log</vt:lpstr>
      <vt:lpstr>Pneumo Log</vt:lpstr>
      <vt:lpstr>Worksheet C / Worksheet M-3 Settlement data</vt:lpstr>
      <vt:lpstr>Settlement Data</vt:lpstr>
      <vt:lpstr>Settlement Data</vt:lpstr>
      <vt:lpstr>PSR</vt:lpstr>
      <vt:lpstr>PSR</vt:lpstr>
      <vt:lpstr>PSR</vt:lpstr>
      <vt:lpstr>Medicare Bad Debt</vt:lpstr>
      <vt:lpstr>Medicare Bad Debt</vt:lpstr>
      <vt:lpstr>Medicare Bad Debt</vt:lpstr>
      <vt:lpstr>Criteria for Allowable Bad Debts</vt:lpstr>
      <vt:lpstr>When to write off a  Medicare Bad Debt</vt:lpstr>
      <vt:lpstr>When to write off a  Medicare Bad Debt</vt:lpstr>
      <vt:lpstr>When to write off a  Medicare Bad Debt</vt:lpstr>
      <vt:lpstr>Indigent Patients</vt:lpstr>
      <vt:lpstr>Indigent Patients</vt:lpstr>
      <vt:lpstr>Indigent Patients</vt:lpstr>
      <vt:lpstr>Reasonable Collection Efforts</vt:lpstr>
      <vt:lpstr>Presumption of Noncollectibility (120 Day Rule)</vt:lpstr>
      <vt:lpstr>Collection Policy </vt:lpstr>
      <vt:lpstr>Collection Policy </vt:lpstr>
      <vt:lpstr>Collection Policy </vt:lpstr>
      <vt:lpstr>Collection Policy</vt:lpstr>
      <vt:lpstr>Audit Documentation</vt:lpstr>
      <vt:lpstr>Audit Documentation</vt:lpstr>
      <vt:lpstr>Bad Debt Log</vt:lpstr>
      <vt:lpstr>Medicare Bad Debt </vt:lpstr>
      <vt:lpstr>Questions?</vt:lpstr>
    </vt:vector>
  </TitlesOfParts>
  <Company>Health Services Associates,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Cost Reporting – The Basics</dc:title>
  <dc:creator>Nancy Pratt</dc:creator>
  <cp:lastModifiedBy>User</cp:lastModifiedBy>
  <cp:revision>200</cp:revision>
  <dcterms:created xsi:type="dcterms:W3CDTF">2007-11-12T16:50:57Z</dcterms:created>
  <dcterms:modified xsi:type="dcterms:W3CDTF">2018-05-30T14:15:38Z</dcterms:modified>
</cp:coreProperties>
</file>